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71" r:id="rId2"/>
    <p:sldId id="272" r:id="rId3"/>
    <p:sldId id="273" r:id="rId4"/>
    <p:sldId id="274" r:id="rId5"/>
    <p:sldId id="276" r:id="rId6"/>
    <p:sldId id="277" r:id="rId7"/>
    <p:sldId id="278" r:id="rId8"/>
    <p:sldId id="279"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13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11/05/2018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5/11/2018 8:23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2820573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¿Por qué hay que cumplir los tratamientos?</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err="1">
                <a:solidFill>
                  <a:srgbClr val="000000"/>
                </a:solidFill>
                <a:effectLst>
                  <a:outerShdw blurRad="38100" dist="38100" dir="2700000" algn="tl">
                    <a:srgbClr val="C0C0C0"/>
                  </a:outerShdw>
                </a:effectLst>
                <a:latin typeface="Arial" charset="0"/>
                <a:cs typeface="Arial" charset="0"/>
              </a:rPr>
              <a:t>Mª</a:t>
            </a:r>
            <a:r>
              <a:rPr lang="es-ES" sz="2400" dirty="0">
                <a:solidFill>
                  <a:srgbClr val="000000"/>
                </a:solidFill>
                <a:effectLst>
                  <a:outerShdw blurRad="38100" dist="38100" dir="2700000" algn="tl">
                    <a:srgbClr val="C0C0C0"/>
                  </a:outerShdw>
                </a:effectLst>
                <a:latin typeface="Arial" charset="0"/>
                <a:cs typeface="Arial" charset="0"/>
              </a:rPr>
              <a:t> Rosa Albañil.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7" name="Imagen 6">
            <a:extLst>
              <a:ext uri="{FF2B5EF4-FFF2-40B4-BE49-F238E27FC236}">
                <a16:creationId xmlns:a16="http://schemas.microsoft.com/office/drawing/2014/main" id="{609611FD-9300-4BE0-9789-EF57CC2F0B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8371550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637097"/>
          </a:xfrm>
        </p:spPr>
        <p:txBody>
          <a:bodyPr numCol="1" anchorCtr="0" compatLnSpc="1">
            <a:prstTxWarp prst="textNoShape">
              <a:avLst/>
            </a:prstTxWarp>
          </a:bodyPr>
          <a:lstStyle/>
          <a:p>
            <a:pPr eaLnBrk="1" hangingPunct="1">
              <a:defRPr/>
            </a:pPr>
            <a:r>
              <a:rPr lang="es-ES" sz="4600" dirty="0">
                <a:ln>
                  <a:noFill/>
                </a:ln>
                <a:solidFill>
                  <a:schemeClr val="tx1"/>
                </a:solidFill>
                <a:effectLst>
                  <a:outerShdw blurRad="38100" dist="38100" dir="2700000" algn="tl">
                    <a:srgbClr val="000000">
                      <a:alpha val="43137"/>
                    </a:srgbClr>
                  </a:outerShdw>
                </a:effectLst>
              </a:rPr>
              <a:t>Antes de iniciar el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1396404"/>
            <a:ext cx="8179899" cy="4247317"/>
          </a:xfrm>
        </p:spPr>
        <p:txBody>
          <a:bodyPr/>
          <a:lstStyle/>
          <a:p>
            <a:pPr>
              <a:lnSpc>
                <a:spcPct val="100000"/>
              </a:lnSpc>
              <a:spcBef>
                <a:spcPts val="600"/>
              </a:spcBef>
            </a:pPr>
            <a:r>
              <a:rPr lang="es-ES" dirty="0"/>
              <a:t>Debe advertirse sobre la existencia de alergias,  otras enfermedades y otros  tratamientos.</a:t>
            </a:r>
          </a:p>
          <a:p>
            <a:pPr>
              <a:lnSpc>
                <a:spcPct val="100000"/>
              </a:lnSpc>
              <a:spcBef>
                <a:spcPts val="600"/>
              </a:spcBef>
            </a:pPr>
            <a:r>
              <a:rPr lang="es-ES" dirty="0"/>
              <a:t>Instrucciones escritas: cantidad, intervalo de horas, modo de administración, duración, etc.</a:t>
            </a:r>
          </a:p>
          <a:p>
            <a:pPr>
              <a:lnSpc>
                <a:spcPct val="100000"/>
              </a:lnSpc>
              <a:spcBef>
                <a:spcPts val="600"/>
              </a:spcBef>
            </a:pPr>
            <a:r>
              <a:rPr lang="es-ES" dirty="0"/>
              <a:t>Consultar cualquier duda.</a:t>
            </a:r>
          </a:p>
          <a:p>
            <a:pPr>
              <a:lnSpc>
                <a:spcPct val="100000"/>
              </a:lnSpc>
              <a:spcBef>
                <a:spcPts val="600"/>
              </a:spcBef>
            </a:pPr>
            <a:r>
              <a:rPr lang="es-ES" dirty="0"/>
              <a:t>Los tratamientos son individuales para cada paciente y cada enfermedad.</a:t>
            </a:r>
          </a:p>
          <a:p>
            <a:pPr>
              <a:lnSpc>
                <a:spcPct val="100000"/>
              </a:lnSpc>
              <a:spcBef>
                <a:spcPts val="600"/>
              </a:spcBef>
            </a:pPr>
            <a:r>
              <a:rPr lang="es-ES" dirty="0"/>
              <a:t>Siempre indicados por un médico.</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12068982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637097"/>
          </a:xfrm>
        </p:spPr>
        <p:txBody>
          <a:bodyPr numCol="1" anchorCtr="0" compatLnSpc="1">
            <a:prstTxWarp prst="textNoShape">
              <a:avLst/>
            </a:prstTxWarp>
          </a:bodyPr>
          <a:lstStyle/>
          <a:p>
            <a:pPr eaLnBrk="1" hangingPunct="1">
              <a:defRPr/>
            </a:pPr>
            <a:r>
              <a:rPr lang="es-ES" sz="4600" dirty="0">
                <a:ln>
                  <a:noFill/>
                </a:ln>
                <a:solidFill>
                  <a:schemeClr val="tx1"/>
                </a:solidFill>
                <a:effectLst>
                  <a:outerShdw blurRad="38100" dist="38100" dir="2700000" algn="tl">
                    <a:srgbClr val="000000">
                      <a:alpha val="43137"/>
                    </a:srgbClr>
                  </a:outerShdw>
                </a:effectLst>
              </a:rPr>
              <a:t>Antes de iniciar el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1396404"/>
            <a:ext cx="8179899" cy="4585871"/>
          </a:xfrm>
        </p:spPr>
        <p:txBody>
          <a:bodyPr/>
          <a:lstStyle/>
          <a:p>
            <a:pPr>
              <a:lnSpc>
                <a:spcPct val="100000"/>
              </a:lnSpc>
              <a:spcBef>
                <a:spcPts val="600"/>
              </a:spcBef>
            </a:pPr>
            <a:r>
              <a:rPr lang="es-ES" dirty="0"/>
              <a:t>Las dosis se calculan dependiendo de la edad,  el peso y el tipo de enfermedad.</a:t>
            </a:r>
          </a:p>
          <a:p>
            <a:pPr>
              <a:lnSpc>
                <a:spcPct val="100000"/>
              </a:lnSpc>
              <a:spcBef>
                <a:spcPts val="600"/>
              </a:spcBef>
            </a:pPr>
            <a:r>
              <a:rPr lang="es-ES" dirty="0"/>
              <a:t>A veces debe modificarse si el paciente tiene alguna enfermedad que afecte el riñón o el  hígado, por ejemplo.</a:t>
            </a:r>
          </a:p>
          <a:p>
            <a:pPr>
              <a:lnSpc>
                <a:spcPct val="100000"/>
              </a:lnSpc>
              <a:spcBef>
                <a:spcPts val="600"/>
              </a:spcBef>
            </a:pPr>
            <a:r>
              <a:rPr lang="es-ES" dirty="0"/>
              <a:t>Para un mismo medicamento puede haber distintas formas de administración             según los síntomas o la enfermedad                   para la que se estén utilizando.</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283833933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1218795"/>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¿Por qué es importante cumplir bien el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1712927"/>
            <a:ext cx="8179899" cy="4016484"/>
          </a:xfrm>
        </p:spPr>
        <p:txBody>
          <a:bodyPr/>
          <a:lstStyle/>
          <a:p>
            <a:pPr>
              <a:lnSpc>
                <a:spcPct val="100000"/>
              </a:lnSpc>
              <a:spcBef>
                <a:spcPts val="600"/>
              </a:spcBef>
            </a:pPr>
            <a:r>
              <a:rPr lang="es-ES" dirty="0"/>
              <a:t>Para conseguir la mejoría o curación de los  síntomas y/o enfermedades que presenta el  paciente.</a:t>
            </a:r>
          </a:p>
          <a:p>
            <a:pPr>
              <a:lnSpc>
                <a:spcPct val="100000"/>
              </a:lnSpc>
              <a:spcBef>
                <a:spcPts val="600"/>
              </a:spcBef>
            </a:pPr>
            <a:r>
              <a:rPr lang="es-ES" dirty="0"/>
              <a:t>Por seguridad para el paciente, para disminuir  y/o evitar los efectos adversos y la toxicidad que puede producirse si  se administran dosis más altas o  con más frecuencia que                 la indicada.</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315792860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1218795"/>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¿En qué consiste cumplir bien un 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1712927"/>
            <a:ext cx="8179899" cy="4205447"/>
          </a:xfrm>
        </p:spPr>
        <p:txBody>
          <a:bodyPr/>
          <a:lstStyle/>
          <a:p>
            <a:pPr>
              <a:lnSpc>
                <a:spcPct val="114000"/>
              </a:lnSpc>
              <a:spcBef>
                <a:spcPts val="600"/>
              </a:spcBef>
            </a:pPr>
            <a:r>
              <a:rPr lang="es-ES" dirty="0"/>
              <a:t>Respetar la cantidad que debe administrarse.</a:t>
            </a:r>
          </a:p>
          <a:p>
            <a:pPr>
              <a:lnSpc>
                <a:spcPct val="114000"/>
              </a:lnSpc>
              <a:spcBef>
                <a:spcPts val="600"/>
              </a:spcBef>
            </a:pPr>
            <a:r>
              <a:rPr lang="es-ES" dirty="0"/>
              <a:t>Respetar el tiempo que debe pasar entre las dosis.</a:t>
            </a:r>
          </a:p>
          <a:p>
            <a:pPr>
              <a:lnSpc>
                <a:spcPct val="114000"/>
              </a:lnSpc>
              <a:spcBef>
                <a:spcPts val="600"/>
              </a:spcBef>
            </a:pPr>
            <a:r>
              <a:rPr lang="es-ES" dirty="0"/>
              <a:t>Conocer la forma de administración.</a:t>
            </a:r>
          </a:p>
          <a:p>
            <a:pPr>
              <a:lnSpc>
                <a:spcPct val="114000"/>
              </a:lnSpc>
              <a:spcBef>
                <a:spcPts val="600"/>
              </a:spcBef>
            </a:pPr>
            <a:r>
              <a:rPr lang="es-ES" dirty="0"/>
              <a:t>Respetar la duración total del tratamiento.</a:t>
            </a:r>
          </a:p>
          <a:p>
            <a:pPr>
              <a:lnSpc>
                <a:spcPct val="114000"/>
              </a:lnSpc>
              <a:spcBef>
                <a:spcPts val="600"/>
              </a:spcBef>
            </a:pPr>
            <a:r>
              <a:rPr lang="es-ES" dirty="0"/>
              <a:t>Preparar y conservar bien los           medicamentos.</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273241133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1828193"/>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¿El paciente o la familia puede notar algún efecto cuando un tratamiento no  se cumple bien?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2178915"/>
            <a:ext cx="8179899" cy="3677930"/>
          </a:xfrm>
        </p:spPr>
        <p:txBody>
          <a:bodyPr/>
          <a:lstStyle/>
          <a:p>
            <a:pPr>
              <a:lnSpc>
                <a:spcPct val="100000"/>
              </a:lnSpc>
              <a:spcBef>
                <a:spcPts val="600"/>
              </a:spcBef>
            </a:pPr>
            <a:r>
              <a:rPr lang="es-ES" dirty="0"/>
              <a:t>Según el tipo de medicamento y de la situación o enfermedad para la que se emplea.</a:t>
            </a:r>
          </a:p>
          <a:p>
            <a:pPr>
              <a:lnSpc>
                <a:spcPct val="100000"/>
              </a:lnSpc>
              <a:spcBef>
                <a:spcPts val="600"/>
              </a:spcBef>
            </a:pPr>
            <a:r>
              <a:rPr lang="es-ES" dirty="0"/>
              <a:t>Medicamentos dirigidos a controlar síntomas.</a:t>
            </a:r>
          </a:p>
          <a:p>
            <a:pPr>
              <a:lnSpc>
                <a:spcPct val="100000"/>
              </a:lnSpc>
              <a:spcBef>
                <a:spcPts val="600"/>
              </a:spcBef>
            </a:pPr>
            <a:r>
              <a:rPr lang="es-ES" dirty="0"/>
              <a:t>Medicamentos dirigidos a curar una enfermedad  de corta evolución.</a:t>
            </a:r>
          </a:p>
          <a:p>
            <a:pPr>
              <a:lnSpc>
                <a:spcPct val="100000"/>
              </a:lnSpc>
              <a:spcBef>
                <a:spcPts val="600"/>
              </a:spcBef>
            </a:pPr>
            <a:r>
              <a:rPr lang="es-ES" dirty="0"/>
              <a:t>Medicamentos dirigidos a controlar enfermedades crónicas.</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91598850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9"/>
            <a:ext cx="7023524" cy="1661993"/>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¿Qué  hacer cuando existen dudas  sobre el  tratamiento? ¿Pueden resolverse consultando el prospecto?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2178915"/>
            <a:ext cx="8179899" cy="2795702"/>
          </a:xfrm>
        </p:spPr>
        <p:txBody>
          <a:bodyPr/>
          <a:lstStyle/>
          <a:p>
            <a:pPr>
              <a:lnSpc>
                <a:spcPct val="125000"/>
              </a:lnSpc>
              <a:spcBef>
                <a:spcPts val="600"/>
              </a:spcBef>
            </a:pPr>
            <a:r>
              <a:rPr lang="es-ES" sz="3600" dirty="0"/>
              <a:t>El prospecto incluye información general, no individualizada para cada paciente.</a:t>
            </a:r>
          </a:p>
          <a:p>
            <a:pPr>
              <a:lnSpc>
                <a:spcPct val="125000"/>
              </a:lnSpc>
              <a:spcBef>
                <a:spcPts val="600"/>
              </a:spcBef>
            </a:pPr>
            <a:r>
              <a:rPr lang="es-ES" sz="3600" dirty="0"/>
              <a:t>Es preferible consultar con el médico que prescribió el tratamiento.</a:t>
            </a:r>
          </a:p>
        </p:txBody>
      </p:sp>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Tree>
    <p:extLst>
      <p:ext uri="{BB962C8B-B14F-4D97-AF65-F5344CB8AC3E}">
        <p14:creationId xmlns:p14="http://schemas.microsoft.com/office/powerpoint/2010/main" val="14245202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61A4B632-D31F-4B7A-9329-0FD86E3A5F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7315" y="4663370"/>
            <a:ext cx="1892223" cy="1260000"/>
          </a:xfrm>
          <a:prstGeom prst="rect">
            <a:avLst/>
          </a:prstGeom>
        </p:spPr>
      </p:pic>
      <p:sp>
        <p:nvSpPr>
          <p:cNvPr id="21506" name="Rectangle 2"/>
          <p:cNvSpPr>
            <a:spLocks noGrp="1"/>
          </p:cNvSpPr>
          <p:nvPr>
            <p:ph type="title"/>
          </p:nvPr>
        </p:nvSpPr>
        <p:spPr bwMode="auto">
          <a:xfrm>
            <a:off x="665163" y="346869"/>
            <a:ext cx="7023524" cy="637097"/>
          </a:xfrm>
        </p:spPr>
        <p:txBody>
          <a:bodyPr numCol="1" anchorCtr="0" compatLnSpc="1">
            <a:prstTxWarp prst="textNoShape">
              <a:avLst/>
            </a:prstTxWarp>
          </a:bodyPr>
          <a:lstStyle/>
          <a:p>
            <a:pPr eaLnBrk="1" hangingPunct="1">
              <a:defRPr/>
            </a:pPr>
            <a:r>
              <a:rPr lang="es-ES" sz="4600" dirty="0">
                <a:ln>
                  <a:noFill/>
                </a:ln>
                <a:solidFill>
                  <a:schemeClr val="tx1"/>
                </a:solidFill>
                <a:effectLst>
                  <a:outerShdw blurRad="38100" dist="38100" dir="2700000" algn="tl">
                    <a:srgbClr val="000000">
                      <a:alpha val="43137"/>
                    </a:srgbClr>
                  </a:outerShdw>
                </a:effectLst>
              </a:rPr>
              <a:t>Más preguntas</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21AFFE0-707C-47EF-A39D-8FB0250DC397}"/>
              </a:ext>
            </a:extLst>
          </p:cNvPr>
          <p:cNvSpPr>
            <a:spLocks noGrp="1"/>
          </p:cNvSpPr>
          <p:nvPr>
            <p:ph idx="1"/>
          </p:nvPr>
        </p:nvSpPr>
        <p:spPr>
          <a:xfrm>
            <a:off x="665163" y="1160016"/>
            <a:ext cx="8179899" cy="5060488"/>
          </a:xfrm>
        </p:spPr>
        <p:txBody>
          <a:bodyPr/>
          <a:lstStyle/>
          <a:p>
            <a:pPr marL="0" indent="0">
              <a:lnSpc>
                <a:spcPct val="114000"/>
              </a:lnSpc>
              <a:spcBef>
                <a:spcPts val="600"/>
              </a:spcBef>
              <a:buNone/>
            </a:pPr>
            <a:r>
              <a:rPr lang="es-ES" sz="2800" b="1" dirty="0"/>
              <a:t>¿Qué hacer si aparecen efectos adversos?</a:t>
            </a:r>
          </a:p>
          <a:p>
            <a:pPr>
              <a:lnSpc>
                <a:spcPct val="114000"/>
              </a:lnSpc>
              <a:spcBef>
                <a:spcPts val="300"/>
              </a:spcBef>
            </a:pPr>
            <a:r>
              <a:rPr lang="es-ES" sz="2600" dirty="0"/>
              <a:t>Consultar con un servicio médico.</a:t>
            </a:r>
          </a:p>
          <a:p>
            <a:pPr marL="0" indent="0">
              <a:lnSpc>
                <a:spcPct val="114000"/>
              </a:lnSpc>
              <a:spcBef>
                <a:spcPts val="600"/>
              </a:spcBef>
              <a:buNone/>
            </a:pPr>
            <a:r>
              <a:rPr lang="es-ES" sz="2800" b="1" dirty="0"/>
              <a:t>¿Qué hacer si se administra una cantidad excesiva de un medicamento?</a:t>
            </a:r>
          </a:p>
          <a:p>
            <a:pPr>
              <a:lnSpc>
                <a:spcPct val="114000"/>
              </a:lnSpc>
              <a:spcBef>
                <a:spcPts val="300"/>
              </a:spcBef>
            </a:pPr>
            <a:r>
              <a:rPr lang="es-ES" sz="2600" dirty="0"/>
              <a:t>Consultar con Instituto Nacional de Toxicología, teléfono 91 562 04 20, disponible las 24 horas del día, los 7 días de la semana.</a:t>
            </a:r>
          </a:p>
          <a:p>
            <a:pPr marL="0" indent="0">
              <a:lnSpc>
                <a:spcPct val="114000"/>
              </a:lnSpc>
              <a:spcBef>
                <a:spcPts val="600"/>
              </a:spcBef>
              <a:buNone/>
            </a:pPr>
            <a:r>
              <a:rPr lang="es-ES" sz="2800" b="1" dirty="0"/>
              <a:t>¿Qué hacer con los restos sobrantes de medicamentos?</a:t>
            </a:r>
          </a:p>
          <a:p>
            <a:pPr>
              <a:lnSpc>
                <a:spcPct val="114000"/>
              </a:lnSpc>
              <a:spcBef>
                <a:spcPts val="300"/>
              </a:spcBef>
            </a:pPr>
            <a:r>
              <a:rPr lang="es-ES" sz="2600" dirty="0"/>
              <a:t>Eliminar a través del punto SIGRE en las               farmacias.</a:t>
            </a:r>
          </a:p>
        </p:txBody>
      </p:sp>
    </p:spTree>
    <p:extLst>
      <p:ext uri="{BB962C8B-B14F-4D97-AF65-F5344CB8AC3E}">
        <p14:creationId xmlns:p14="http://schemas.microsoft.com/office/powerpoint/2010/main" val="209237435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559</Words>
  <Application>Microsoft Office PowerPoint</Application>
  <PresentationFormat>Presentación en pantalla (4:3)</PresentationFormat>
  <Paragraphs>48</Paragraphs>
  <Slides>8</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Wingdings</vt:lpstr>
      <vt:lpstr>1_White with Blue Bar Segoe Template_TP10286789</vt:lpstr>
      <vt:lpstr>Presentación de PowerPoint</vt:lpstr>
      <vt:lpstr>Antes de iniciar el tratamiento</vt:lpstr>
      <vt:lpstr>Antes de iniciar el tratamiento</vt:lpstr>
      <vt:lpstr>¿Por qué es importante cumplir bien el tratamiento?</vt:lpstr>
      <vt:lpstr>¿En qué consiste cumplir bien un tratamiento?</vt:lpstr>
      <vt:lpstr>¿El paciente o la familia puede notar algún efecto cuando un tratamiento no  se cumple bien?</vt:lpstr>
      <vt:lpstr>¿Qué  hacer cuando existen dudas  sobre el  tratamiento? ¿Pueden resolverse consultando el prospecto?</vt:lpstr>
      <vt:lpstr>Más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28</cp:revision>
  <dcterms:created xsi:type="dcterms:W3CDTF">2016-05-03T15:33:32Z</dcterms:created>
  <dcterms:modified xsi:type="dcterms:W3CDTF">2018-05-11T18:43:07Z</dcterms:modified>
</cp:coreProperties>
</file>