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147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27/06/2018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6/27/2018 8:25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9" y="1644650"/>
            <a:ext cx="6345526" cy="1323439"/>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a:solidFill>
                  <a:srgbClr val="000000"/>
                </a:solidFill>
                <a:latin typeface="Arial" charset="0"/>
              </a:rPr>
              <a:t>Nevus Congénitos:</a:t>
            </a:r>
            <a:r>
              <a:rPr lang="es-ES" sz="4000" b="1" dirty="0">
                <a:solidFill>
                  <a:srgbClr val="000000"/>
                </a:solidFill>
                <a:latin typeface="Arial" charset="0"/>
              </a:rPr>
              <a:t> </a:t>
            </a:r>
            <a:r>
              <a:rPr lang="es-ES" sz="3600" b="1" dirty="0">
                <a:solidFill>
                  <a:srgbClr val="000000"/>
                </a:solidFill>
                <a:latin typeface="Arial" charset="0"/>
              </a:rPr>
              <a:t>todo lo que necesito saber</a:t>
            </a:r>
            <a:endParaRPr lang="es-ES" sz="4400" dirty="0">
              <a:solidFill>
                <a:srgbClr val="000000"/>
              </a:solidFill>
              <a:latin typeface="Arial" charset="0"/>
            </a:endParaRPr>
          </a:p>
        </p:txBody>
      </p:sp>
      <p:sp>
        <p:nvSpPr>
          <p:cNvPr id="2" name="CuadroTexto 11"/>
          <p:cNvSpPr txBox="1"/>
          <p:nvPr/>
        </p:nvSpPr>
        <p:spPr>
          <a:xfrm>
            <a:off x="1867126" y="3922713"/>
            <a:ext cx="5360987" cy="830997"/>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Aida Ruiz López.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María Pilar Tortosa Pinto.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7" name="Imagen 6">
            <a:extLst>
              <a:ext uri="{FF2B5EF4-FFF2-40B4-BE49-F238E27FC236}">
                <a16:creationId xmlns:a16="http://schemas.microsoft.com/office/drawing/2014/main" id="{3B673FC4-59D8-46EA-9391-3C13E17C6F2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18225" y="4650183"/>
            <a:ext cx="1681313"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03262"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648A2068-1492-417F-A391-C119D9E3EF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8225" y="4650183"/>
            <a:ext cx="1681313" cy="1260000"/>
          </a:xfrm>
          <a:prstGeom prst="rect">
            <a:avLst/>
          </a:prstGeom>
        </p:spPr>
      </p:pic>
      <p:sp>
        <p:nvSpPr>
          <p:cNvPr id="3" name="Marcador de contenido 2">
            <a:extLst>
              <a:ext uri="{FF2B5EF4-FFF2-40B4-BE49-F238E27FC236}">
                <a16:creationId xmlns:a16="http://schemas.microsoft.com/office/drawing/2014/main" id="{ACE4F356-629F-4E7F-9F41-910F992A577C}"/>
              </a:ext>
            </a:extLst>
          </p:cNvPr>
          <p:cNvSpPr>
            <a:spLocks noGrp="1"/>
          </p:cNvSpPr>
          <p:nvPr>
            <p:ph idx="1"/>
          </p:nvPr>
        </p:nvSpPr>
        <p:spPr>
          <a:xfrm>
            <a:off x="703262" y="1314530"/>
            <a:ext cx="7415502" cy="4570482"/>
          </a:xfrm>
        </p:spPr>
        <p:txBody>
          <a:bodyPr/>
          <a:lstStyle/>
          <a:p>
            <a:pPr>
              <a:lnSpc>
                <a:spcPct val="100000"/>
              </a:lnSpc>
              <a:spcBef>
                <a:spcPts val="600"/>
              </a:spcBef>
            </a:pPr>
            <a:r>
              <a:rPr lang="es-ES" dirty="0"/>
              <a:t>Lesión benigna de la piel con aumento de pigmentación</a:t>
            </a:r>
          </a:p>
          <a:p>
            <a:pPr>
              <a:lnSpc>
                <a:spcPct val="100000"/>
              </a:lnSpc>
              <a:spcBef>
                <a:spcPts val="600"/>
              </a:spcBef>
            </a:pPr>
            <a:r>
              <a:rPr lang="es-ES" dirty="0"/>
              <a:t>Aparece desde nacimiento o a edades tempranas</a:t>
            </a:r>
          </a:p>
          <a:p>
            <a:pPr>
              <a:lnSpc>
                <a:spcPct val="100000"/>
              </a:lnSpc>
              <a:spcBef>
                <a:spcPts val="600"/>
              </a:spcBef>
            </a:pPr>
            <a:r>
              <a:rPr lang="es-ES" dirty="0"/>
              <a:t>Clasificación:</a:t>
            </a:r>
          </a:p>
          <a:p>
            <a:pPr lvl="1">
              <a:lnSpc>
                <a:spcPct val="100000"/>
              </a:lnSpc>
              <a:spcBef>
                <a:spcPts val="600"/>
              </a:spcBef>
            </a:pPr>
            <a:r>
              <a:rPr lang="es-ES" dirty="0"/>
              <a:t>Pequeños (&lt; 1.5 cm)</a:t>
            </a:r>
          </a:p>
          <a:p>
            <a:pPr lvl="1">
              <a:lnSpc>
                <a:spcPct val="100000"/>
              </a:lnSpc>
              <a:spcBef>
                <a:spcPts val="600"/>
              </a:spcBef>
            </a:pPr>
            <a:r>
              <a:rPr lang="es-ES" dirty="0"/>
              <a:t>Medianos (1.5-20 cm)</a:t>
            </a:r>
          </a:p>
          <a:p>
            <a:pPr lvl="1">
              <a:lnSpc>
                <a:spcPct val="100000"/>
              </a:lnSpc>
              <a:spcBef>
                <a:spcPts val="600"/>
              </a:spcBef>
            </a:pPr>
            <a:r>
              <a:rPr lang="es-ES" dirty="0"/>
              <a:t>Grandes (&gt; 20 cm, ó &gt; 9 cm en cuero           cabelludo, ó &gt; 6 cm en recién nacidos)</a:t>
            </a:r>
          </a:p>
        </p:txBody>
      </p:sp>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57527"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Evolución</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FCB2B759-8795-49A9-A7E6-E72B592840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8225" y="4650183"/>
            <a:ext cx="1681313" cy="1260000"/>
          </a:xfrm>
          <a:prstGeom prst="rect">
            <a:avLst/>
          </a:prstGeom>
        </p:spPr>
      </p:pic>
      <p:sp>
        <p:nvSpPr>
          <p:cNvPr id="3" name="Marcador de contenido 2">
            <a:extLst>
              <a:ext uri="{FF2B5EF4-FFF2-40B4-BE49-F238E27FC236}">
                <a16:creationId xmlns:a16="http://schemas.microsoft.com/office/drawing/2014/main" id="{266A9778-2163-4C5F-A2FC-2DFCC1A885DF}"/>
              </a:ext>
            </a:extLst>
          </p:cNvPr>
          <p:cNvSpPr>
            <a:spLocks noGrp="1"/>
          </p:cNvSpPr>
          <p:nvPr>
            <p:ph idx="1"/>
          </p:nvPr>
        </p:nvSpPr>
        <p:spPr>
          <a:xfrm>
            <a:off x="757527" y="1245641"/>
            <a:ext cx="8382000" cy="4739759"/>
          </a:xfrm>
        </p:spPr>
        <p:txBody>
          <a:bodyPr/>
          <a:lstStyle/>
          <a:p>
            <a:pPr>
              <a:lnSpc>
                <a:spcPct val="100000"/>
              </a:lnSpc>
              <a:spcBef>
                <a:spcPts val="600"/>
              </a:spcBef>
            </a:pPr>
            <a:r>
              <a:rPr lang="es-ES" dirty="0"/>
              <a:t>Crece conforme crece el niño</a:t>
            </a:r>
          </a:p>
          <a:p>
            <a:pPr>
              <a:lnSpc>
                <a:spcPct val="100000"/>
              </a:lnSpc>
              <a:spcBef>
                <a:spcPts val="600"/>
              </a:spcBef>
            </a:pPr>
            <a:r>
              <a:rPr lang="es-ES" dirty="0"/>
              <a:t>Tienden a oscurecerse, elevarse y a tener vello</a:t>
            </a:r>
          </a:p>
          <a:p>
            <a:pPr>
              <a:lnSpc>
                <a:spcPct val="100000"/>
              </a:lnSpc>
              <a:spcBef>
                <a:spcPts val="600"/>
              </a:spcBef>
            </a:pPr>
            <a:r>
              <a:rPr lang="es-ES" dirty="0"/>
              <a:t>La evolución suele ser buena. Un porcentaje mínimo puede transformase en melanoma</a:t>
            </a:r>
          </a:p>
          <a:p>
            <a:pPr>
              <a:lnSpc>
                <a:spcPct val="100000"/>
              </a:lnSpc>
              <a:spcBef>
                <a:spcPts val="600"/>
              </a:spcBef>
            </a:pPr>
            <a:r>
              <a:rPr lang="es-ES" dirty="0"/>
              <a:t>Es muy importante el seguimiento por su pediatra y/o dermatólogo</a:t>
            </a:r>
          </a:p>
          <a:p>
            <a:pPr>
              <a:lnSpc>
                <a:spcPct val="100000"/>
              </a:lnSpc>
              <a:spcBef>
                <a:spcPts val="600"/>
              </a:spcBef>
            </a:pPr>
            <a:r>
              <a:rPr lang="es-ES" dirty="0"/>
              <a:t>En lesiones en zona de la columna          vertebral a veces asocia problemas  neurológicos</a:t>
            </a:r>
          </a:p>
        </p:txBody>
      </p:sp>
    </p:spTree>
    <p:extLst>
      <p:ext uri="{BB962C8B-B14F-4D97-AF65-F5344CB8AC3E}">
        <p14:creationId xmlns:p14="http://schemas.microsoft.com/office/powerpoint/2010/main" val="384349302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20581"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Tratamiento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77064860-47B0-4D5E-ADEE-1F4540E70E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8225" y="4650183"/>
            <a:ext cx="1681313" cy="1260000"/>
          </a:xfrm>
          <a:prstGeom prst="rect">
            <a:avLst/>
          </a:prstGeom>
        </p:spPr>
      </p:pic>
      <p:sp>
        <p:nvSpPr>
          <p:cNvPr id="3" name="Marcador de contenido 2">
            <a:extLst>
              <a:ext uri="{FF2B5EF4-FFF2-40B4-BE49-F238E27FC236}">
                <a16:creationId xmlns:a16="http://schemas.microsoft.com/office/drawing/2014/main" id="{A0A12F36-16DE-496C-8A02-808797D14D54}"/>
              </a:ext>
            </a:extLst>
          </p:cNvPr>
          <p:cNvSpPr>
            <a:spLocks noGrp="1"/>
          </p:cNvSpPr>
          <p:nvPr>
            <p:ph idx="1"/>
          </p:nvPr>
        </p:nvSpPr>
        <p:spPr>
          <a:xfrm>
            <a:off x="720581" y="1314530"/>
            <a:ext cx="7582910" cy="3570208"/>
          </a:xfrm>
        </p:spPr>
        <p:txBody>
          <a:bodyPr/>
          <a:lstStyle/>
          <a:p>
            <a:pPr>
              <a:lnSpc>
                <a:spcPct val="100000"/>
              </a:lnSpc>
              <a:spcBef>
                <a:spcPts val="600"/>
              </a:spcBef>
            </a:pPr>
            <a:r>
              <a:rPr lang="es-ES" dirty="0"/>
              <a:t>Lesiones pequeñas </a:t>
            </a:r>
            <a:r>
              <a:rPr lang="es-ES" dirty="0">
                <a:sym typeface="Wingdings" panose="05000000000000000000" pitchFamily="2" charset="2"/>
              </a:rPr>
              <a:t></a:t>
            </a:r>
            <a:r>
              <a:rPr lang="es-ES" dirty="0"/>
              <a:t> Seguimiento</a:t>
            </a:r>
          </a:p>
          <a:p>
            <a:pPr>
              <a:lnSpc>
                <a:spcPct val="100000"/>
              </a:lnSpc>
              <a:spcBef>
                <a:spcPts val="600"/>
              </a:spcBef>
            </a:pPr>
            <a:r>
              <a:rPr lang="es-ES" dirty="0"/>
              <a:t>Lesiones medianas y/o grandes </a:t>
            </a:r>
            <a:r>
              <a:rPr lang="es-ES" dirty="0">
                <a:sym typeface="Wingdings" panose="05000000000000000000" pitchFamily="2" charset="2"/>
              </a:rPr>
              <a:t> </a:t>
            </a:r>
            <a:r>
              <a:rPr lang="es-ES" dirty="0"/>
              <a:t>	</a:t>
            </a:r>
          </a:p>
          <a:p>
            <a:pPr lvl="1">
              <a:lnSpc>
                <a:spcPct val="100000"/>
              </a:lnSpc>
              <a:spcBef>
                <a:spcPts val="600"/>
              </a:spcBef>
            </a:pPr>
            <a:r>
              <a:rPr lang="es-ES" dirty="0"/>
              <a:t>Seguimiento</a:t>
            </a:r>
          </a:p>
          <a:p>
            <a:pPr lvl="1">
              <a:lnSpc>
                <a:spcPct val="100000"/>
              </a:lnSpc>
              <a:spcBef>
                <a:spcPts val="600"/>
              </a:spcBef>
            </a:pPr>
            <a:r>
              <a:rPr lang="es-ES" dirty="0"/>
              <a:t>En ocasiones extirpación en quirófano o extirpación preventiva en la pubertad</a:t>
            </a:r>
          </a:p>
          <a:p>
            <a:pPr>
              <a:lnSpc>
                <a:spcPct val="100000"/>
              </a:lnSpc>
              <a:spcBef>
                <a:spcPts val="600"/>
              </a:spcBef>
            </a:pPr>
            <a:r>
              <a:rPr lang="es-ES" dirty="0"/>
              <a:t>Nevus congénito gigante </a:t>
            </a:r>
            <a:r>
              <a:rPr lang="es-ES" dirty="0">
                <a:sym typeface="Wingdings" panose="05000000000000000000" pitchFamily="2" charset="2"/>
              </a:rPr>
              <a:t></a:t>
            </a:r>
            <a:r>
              <a:rPr lang="es-ES" dirty="0"/>
              <a:t> Extirpación quirúrgica preventiva precoz.</a:t>
            </a:r>
          </a:p>
        </p:txBody>
      </p:sp>
    </p:spTree>
    <p:extLst>
      <p:ext uri="{BB962C8B-B14F-4D97-AF65-F5344CB8AC3E}">
        <p14:creationId xmlns:p14="http://schemas.microsoft.com/office/powerpoint/2010/main" val="38434930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39054"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hacer?</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378A7207-E7BE-4ED2-A041-A8FF2AA553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8225" y="4650183"/>
            <a:ext cx="1681313" cy="1260000"/>
          </a:xfrm>
          <a:prstGeom prst="rect">
            <a:avLst/>
          </a:prstGeom>
        </p:spPr>
      </p:pic>
      <p:sp>
        <p:nvSpPr>
          <p:cNvPr id="3" name="Marcador de contenido 2">
            <a:extLst>
              <a:ext uri="{FF2B5EF4-FFF2-40B4-BE49-F238E27FC236}">
                <a16:creationId xmlns:a16="http://schemas.microsoft.com/office/drawing/2014/main" id="{7D19C41F-EB8D-4945-BC4A-9FF0535D7922}"/>
              </a:ext>
            </a:extLst>
          </p:cNvPr>
          <p:cNvSpPr>
            <a:spLocks noGrp="1"/>
          </p:cNvSpPr>
          <p:nvPr>
            <p:ph idx="1"/>
          </p:nvPr>
        </p:nvSpPr>
        <p:spPr>
          <a:xfrm>
            <a:off x="739054" y="1206309"/>
            <a:ext cx="7841528" cy="4893647"/>
          </a:xfrm>
        </p:spPr>
        <p:txBody>
          <a:bodyPr/>
          <a:lstStyle/>
          <a:p>
            <a:pPr>
              <a:lnSpc>
                <a:spcPct val="100000"/>
              </a:lnSpc>
              <a:spcBef>
                <a:spcPts val="600"/>
              </a:spcBef>
            </a:pPr>
            <a:r>
              <a:rPr lang="es-ES" sz="3000" dirty="0"/>
              <a:t>Si hay cambios en la lesión, consultar con el pediatra</a:t>
            </a:r>
          </a:p>
          <a:p>
            <a:pPr>
              <a:lnSpc>
                <a:spcPct val="100000"/>
              </a:lnSpc>
              <a:spcBef>
                <a:spcPts val="600"/>
              </a:spcBef>
            </a:pPr>
            <a:r>
              <a:rPr lang="es-ES" sz="3000" dirty="0"/>
              <a:t>Son </a:t>
            </a:r>
            <a:r>
              <a:rPr lang="es-ES" sz="3000" u="sng" dirty="0"/>
              <a:t>signos de alarma</a:t>
            </a:r>
            <a:r>
              <a:rPr lang="es-ES" sz="3000" dirty="0"/>
              <a:t>: </a:t>
            </a:r>
          </a:p>
          <a:p>
            <a:pPr lvl="1">
              <a:lnSpc>
                <a:spcPct val="100000"/>
              </a:lnSpc>
              <a:spcBef>
                <a:spcPts val="600"/>
              </a:spcBef>
            </a:pPr>
            <a:r>
              <a:rPr lang="es-ES" sz="2600" dirty="0"/>
              <a:t>Crecimiento rápido e importante</a:t>
            </a:r>
          </a:p>
          <a:p>
            <a:pPr lvl="1">
              <a:lnSpc>
                <a:spcPct val="100000"/>
              </a:lnSpc>
              <a:spcBef>
                <a:spcPts val="600"/>
              </a:spcBef>
            </a:pPr>
            <a:r>
              <a:rPr lang="es-ES" sz="2600" dirty="0"/>
              <a:t>Sangrado</a:t>
            </a:r>
          </a:p>
          <a:p>
            <a:pPr lvl="1">
              <a:lnSpc>
                <a:spcPct val="100000"/>
              </a:lnSpc>
              <a:spcBef>
                <a:spcPts val="600"/>
              </a:spcBef>
            </a:pPr>
            <a:r>
              <a:rPr lang="es-ES" sz="2600" dirty="0"/>
              <a:t>Picor</a:t>
            </a:r>
          </a:p>
          <a:p>
            <a:pPr lvl="1">
              <a:lnSpc>
                <a:spcPct val="100000"/>
              </a:lnSpc>
              <a:spcBef>
                <a:spcPts val="600"/>
              </a:spcBef>
            </a:pPr>
            <a:r>
              <a:rPr lang="es-ES" sz="2600" dirty="0"/>
              <a:t>Úlceras</a:t>
            </a:r>
          </a:p>
          <a:p>
            <a:pPr lvl="1">
              <a:lnSpc>
                <a:spcPct val="100000"/>
              </a:lnSpc>
              <a:spcBef>
                <a:spcPts val="600"/>
              </a:spcBef>
            </a:pPr>
            <a:r>
              <a:rPr lang="es-ES" sz="2600" dirty="0"/>
              <a:t>Cambios de coloración</a:t>
            </a:r>
          </a:p>
          <a:p>
            <a:pPr lvl="1">
              <a:lnSpc>
                <a:spcPct val="100000"/>
              </a:lnSpc>
              <a:spcBef>
                <a:spcPts val="600"/>
              </a:spcBef>
            </a:pPr>
            <a:r>
              <a:rPr lang="es-ES" sz="2600" dirty="0"/>
              <a:t>Dolor</a:t>
            </a:r>
          </a:p>
          <a:p>
            <a:pPr>
              <a:lnSpc>
                <a:spcPct val="100000"/>
              </a:lnSpc>
              <a:spcBef>
                <a:spcPts val="600"/>
              </a:spcBef>
            </a:pPr>
            <a:r>
              <a:rPr lang="es-ES" sz="3000" dirty="0"/>
              <a:t>Sol: Evitar exposición. Protección solar</a:t>
            </a:r>
          </a:p>
        </p:txBody>
      </p:sp>
    </p:spTree>
    <p:extLst>
      <p:ext uri="{BB962C8B-B14F-4D97-AF65-F5344CB8AC3E}">
        <p14:creationId xmlns:p14="http://schemas.microsoft.com/office/powerpoint/2010/main" val="3843493022"/>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299</Words>
  <Application>Microsoft Office PowerPoint</Application>
  <PresentationFormat>Presentación en pantalla (4:3)</PresentationFormat>
  <Paragraphs>41</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¿Qué es?</vt:lpstr>
      <vt:lpstr>Evolución</vt:lpstr>
      <vt:lpstr>Tratamiento</vt:lpstr>
      <vt:lpstr>¿Qué hacer?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9</cp:revision>
  <dcterms:created xsi:type="dcterms:W3CDTF">2016-05-03T15:33:32Z</dcterms:created>
  <dcterms:modified xsi:type="dcterms:W3CDTF">2018-06-27T18:35:24Z</dcterms:modified>
</cp:coreProperties>
</file>