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7" r:id="rId2"/>
    <p:sldId id="258" r:id="rId3"/>
    <p:sldId id="264" r:id="rId4"/>
    <p:sldId id="265" r:id="rId5"/>
    <p:sldId id="266" r:id="rId6"/>
    <p:sldId id="267"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7" d="100"/>
          <a:sy n="87" d="100"/>
        </p:scale>
        <p:origin x="1358"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11/05/2018</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5/11/2018 7:47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7" y="1644650"/>
            <a:ext cx="7223125" cy="1384995"/>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000" b="1" dirty="0">
                <a:solidFill>
                  <a:srgbClr val="000000"/>
                </a:solidFill>
                <a:latin typeface="Arial" charset="0"/>
              </a:rPr>
              <a:t>Mi bebé está amarillo: Ictericia en el recién nacido</a:t>
            </a:r>
            <a:r>
              <a:rPr lang="es-ES" sz="4400" b="1" dirty="0">
                <a:solidFill>
                  <a:srgbClr val="000000"/>
                </a:solidFill>
                <a:latin typeface="Arial" charset="0"/>
              </a:rPr>
              <a:t>.</a:t>
            </a:r>
            <a:endParaRPr lang="es-ES" sz="4400" dirty="0">
              <a:solidFill>
                <a:srgbClr val="000000"/>
              </a:solidFill>
              <a:latin typeface="Arial" charset="0"/>
            </a:endParaRPr>
          </a:p>
        </p:txBody>
      </p:sp>
      <p:sp>
        <p:nvSpPr>
          <p:cNvPr id="2" name="CuadroTexto 11"/>
          <p:cNvSpPr txBox="1"/>
          <p:nvPr/>
        </p:nvSpPr>
        <p:spPr>
          <a:xfrm>
            <a:off x="2487613" y="3922713"/>
            <a:ext cx="5080000" cy="830997"/>
          </a:xfrm>
          <a:prstGeom prst="rect">
            <a:avLst/>
          </a:prstGeom>
          <a:noFill/>
        </p:spPr>
        <p:txBody>
          <a:bodyPr>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Mª Pilar Tortosa Pinto. </a:t>
            </a:r>
            <a:r>
              <a:rPr lang="es-ES" sz="2000" dirty="0">
                <a:solidFill>
                  <a:srgbClr val="000000"/>
                </a:solidFill>
                <a:effectLst>
                  <a:outerShdw blurRad="38100" dist="38100" dir="2700000" algn="tl">
                    <a:srgbClr val="C0C0C0"/>
                  </a:outerShdw>
                </a:effectLst>
                <a:latin typeface="Arial" charset="0"/>
                <a:cs typeface="Arial" charset="0"/>
              </a:rPr>
              <a:t>Pediatra</a:t>
            </a:r>
          </a:p>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Aida Ruíz López. </a:t>
            </a:r>
            <a:r>
              <a:rPr lang="es-ES" sz="2000" dirty="0">
                <a:solidFill>
                  <a:srgbClr val="000000"/>
                </a:solidFill>
                <a:effectLst>
                  <a:outerShdw blurRad="38100" dist="38100" dir="2700000" algn="tl">
                    <a:srgbClr val="C0C0C0"/>
                  </a:outerShdw>
                </a:effectLst>
                <a:latin typeface="Arial" charset="0"/>
                <a:cs typeface="Arial" charset="0"/>
              </a:rPr>
              <a:t>Pediatra</a:t>
            </a:r>
          </a:p>
        </p:txBody>
      </p:sp>
      <p:pic>
        <p:nvPicPr>
          <p:cNvPr id="9" name="Imagen 8">
            <a:extLst>
              <a:ext uri="{FF2B5EF4-FFF2-40B4-BE49-F238E27FC236}">
                <a16:creationId xmlns:a16="http://schemas.microsoft.com/office/drawing/2014/main" id="{AC92E467-9FE0-44AF-A634-857466495D5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07315" y="4677221"/>
            <a:ext cx="1892223" cy="1260000"/>
          </a:xfrm>
          <a:prstGeom prst="rect">
            <a:avLst/>
          </a:prstGeom>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¿Qué es?</a:t>
            </a:r>
          </a:p>
        </p:txBody>
      </p:sp>
      <p:sp>
        <p:nvSpPr>
          <p:cNvPr id="19458" name="Rectangle 3"/>
          <p:cNvSpPr>
            <a:spLocks noGrp="1"/>
          </p:cNvSpPr>
          <p:nvPr>
            <p:ph type="body" idx="1"/>
          </p:nvPr>
        </p:nvSpPr>
        <p:spPr>
          <a:xfrm>
            <a:off x="703262" y="1143634"/>
            <a:ext cx="7813675" cy="861774"/>
          </a:xfrm>
        </p:spPr>
        <p:txBody>
          <a:bodyPr/>
          <a:lstStyle/>
          <a:p>
            <a:r>
              <a:rPr lang="es-ES" sz="2800" dirty="0"/>
              <a:t>Coloración amarilla de piel y mucosas. </a:t>
            </a:r>
          </a:p>
          <a:p>
            <a:r>
              <a:rPr lang="es-ES" sz="2800" dirty="0"/>
              <a:t>Se debe al aumento de bilirrubina en la sangre.</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1" name="Rectangle 2"/>
          <p:cNvSpPr txBox="1">
            <a:spLocks/>
          </p:cNvSpPr>
          <p:nvPr/>
        </p:nvSpPr>
        <p:spPr bwMode="auto">
          <a:xfrm>
            <a:off x="703262" y="2206572"/>
            <a:ext cx="7088187" cy="664797"/>
          </a:xfrm>
          <a:prstGeom prst="rect">
            <a:avLst/>
          </a:prstGeom>
        </p:spPr>
        <p:txBody>
          <a:bodyPr vert="horz" wrap="square" lIns="0" tIns="0" rIns="0" bIns="0" numCol="1" rtlCol="0" anchor="t" anchorCtr="0" compatLnSpc="1">
            <a:prstTxWarp prst="textNoShape">
              <a:avLst/>
            </a:prstTxWarp>
            <a:spAutoFit/>
          </a:bodyPr>
          <a:lst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eaLnBrk="1" hangingPunct="1">
              <a:defRPr/>
            </a:pPr>
            <a:r>
              <a:rPr lang="es-ES" dirty="0">
                <a:ln>
                  <a:noFill/>
                </a:ln>
                <a:solidFill>
                  <a:schemeClr val="tx1"/>
                </a:solidFill>
                <a:effectLst>
                  <a:outerShdw blurRad="38100" dist="38100" dir="2700000" algn="tl">
                    <a:srgbClr val="000000">
                      <a:alpha val="43137"/>
                    </a:srgbClr>
                  </a:outerShdw>
                </a:effectLst>
              </a:rPr>
              <a:t>¿Por qué se produce?</a:t>
            </a:r>
          </a:p>
        </p:txBody>
      </p:sp>
      <p:pic>
        <p:nvPicPr>
          <p:cNvPr id="16" name="Imagen 15">
            <a:extLst>
              <a:ext uri="{FF2B5EF4-FFF2-40B4-BE49-F238E27FC236}">
                <a16:creationId xmlns:a16="http://schemas.microsoft.com/office/drawing/2014/main" id="{C1CBC5CA-B6D2-418C-8E0A-94537C0CB22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77221"/>
            <a:ext cx="1892223" cy="1260000"/>
          </a:xfrm>
          <a:prstGeom prst="rect">
            <a:avLst/>
          </a:prstGeom>
        </p:spPr>
      </p:pic>
      <p:sp>
        <p:nvSpPr>
          <p:cNvPr id="17" name="Marcador de contenido 2">
            <a:extLst>
              <a:ext uri="{FF2B5EF4-FFF2-40B4-BE49-F238E27FC236}">
                <a16:creationId xmlns:a16="http://schemas.microsoft.com/office/drawing/2014/main" id="{7EC5F638-DD22-4971-9620-FFA20BD4D3FA}"/>
              </a:ext>
            </a:extLst>
          </p:cNvPr>
          <p:cNvSpPr txBox="1">
            <a:spLocks/>
          </p:cNvSpPr>
          <p:nvPr/>
        </p:nvSpPr>
        <p:spPr bwMode="auto">
          <a:xfrm>
            <a:off x="762000" y="2928178"/>
            <a:ext cx="8382000" cy="291772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396875" indent="-396875" algn="l" defTabSz="912813" rtl="0" eaLnBrk="0" fontAlgn="base" hangingPunct="0">
              <a:lnSpc>
                <a:spcPct val="90000"/>
              </a:lnSpc>
              <a:spcBef>
                <a:spcPct val="20000"/>
              </a:spcBef>
              <a:spcAft>
                <a:spcPct val="0"/>
              </a:spcAft>
              <a:buBlip>
                <a:blip r:embed="rId5"/>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6"/>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s-ES" sz="2800" dirty="0"/>
              <a:t>Ictericia fisiológica: </a:t>
            </a:r>
            <a:r>
              <a:rPr lang="es-ES" sz="2400" dirty="0"/>
              <a:t>por exceso de glóbulos rojos e inmadurez hepática.</a:t>
            </a:r>
          </a:p>
          <a:p>
            <a:r>
              <a:rPr lang="es-ES" sz="2800" dirty="0"/>
              <a:t>Ictericia precoz por lactancia materna: </a:t>
            </a:r>
            <a:r>
              <a:rPr lang="es-ES" sz="2400" dirty="0"/>
              <a:t>por baja ingesta y cierta deshidratación.</a:t>
            </a:r>
            <a:endParaRPr lang="es-ES" sz="2800" dirty="0"/>
          </a:p>
          <a:p>
            <a:r>
              <a:rPr lang="es-ES" sz="2800" dirty="0"/>
              <a:t>Ictericia prolongada: </a:t>
            </a:r>
            <a:r>
              <a:rPr lang="es-ES" sz="2400" dirty="0"/>
              <a:t>sustancias de la leche                           que aumentan la bilirrubina.</a:t>
            </a:r>
          </a:p>
          <a:p>
            <a:r>
              <a:rPr lang="es-ES" sz="2800" dirty="0"/>
              <a:t>Ictericia patológica: </a:t>
            </a:r>
            <a:r>
              <a:rPr lang="es-ES" sz="2400" dirty="0"/>
              <a:t>por una enfermedad</a:t>
            </a:r>
            <a:endParaRPr lang="es-ES" sz="2800" dirty="0"/>
          </a:p>
        </p:txBody>
      </p:sp>
    </p:spTree>
    <p:extLst>
      <p:ext uri="{BB962C8B-B14F-4D97-AF65-F5344CB8AC3E}">
        <p14:creationId xmlns:p14="http://schemas.microsoft.com/office/powerpoint/2010/main" val="132893982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¿Qué síntomas da?</a:t>
            </a:r>
          </a:p>
        </p:txBody>
      </p:sp>
      <p:sp>
        <p:nvSpPr>
          <p:cNvPr id="19458" name="Rectangle 3"/>
          <p:cNvSpPr>
            <a:spLocks noGrp="1"/>
          </p:cNvSpPr>
          <p:nvPr>
            <p:ph type="body" idx="1"/>
          </p:nvPr>
        </p:nvSpPr>
        <p:spPr>
          <a:xfrm>
            <a:off x="703262" y="1143634"/>
            <a:ext cx="7813675" cy="1249573"/>
          </a:xfrm>
        </p:spPr>
        <p:txBody>
          <a:bodyPr/>
          <a:lstStyle/>
          <a:p>
            <a:r>
              <a:rPr lang="es-ES" sz="2800" dirty="0"/>
              <a:t>Empieza entre el 2º y 4º día de vida. Primero por los ojos y la cabeza y avanza hacia los pies. </a:t>
            </a:r>
          </a:p>
          <a:p>
            <a:r>
              <a:rPr lang="es-ES" sz="2800" dirty="0"/>
              <a:t>Desaparece en sentido inverso, en 2 semanas.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1" name="Rectangle 2"/>
          <p:cNvSpPr txBox="1">
            <a:spLocks/>
          </p:cNvSpPr>
          <p:nvPr/>
        </p:nvSpPr>
        <p:spPr bwMode="auto">
          <a:xfrm>
            <a:off x="703262" y="2425243"/>
            <a:ext cx="7088187" cy="664797"/>
          </a:xfrm>
          <a:prstGeom prst="rect">
            <a:avLst/>
          </a:prstGeom>
        </p:spPr>
        <p:txBody>
          <a:bodyPr vert="horz" wrap="square" lIns="0" tIns="0" rIns="0" bIns="0" numCol="1" rtlCol="0" anchor="t" anchorCtr="0" compatLnSpc="1">
            <a:prstTxWarp prst="textNoShape">
              <a:avLst/>
            </a:prstTxWarp>
            <a:spAutoFit/>
          </a:bodyPr>
          <a:lst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eaLnBrk="1" hangingPunct="1">
              <a:defRPr/>
            </a:pPr>
            <a:r>
              <a:rPr lang="es-ES" dirty="0">
                <a:ln>
                  <a:noFill/>
                </a:ln>
                <a:solidFill>
                  <a:schemeClr val="tx1"/>
                </a:solidFill>
                <a:effectLst>
                  <a:outerShdw blurRad="38100" dist="38100" dir="2700000" algn="tl">
                    <a:srgbClr val="000000">
                      <a:alpha val="43137"/>
                    </a:srgbClr>
                  </a:outerShdw>
                </a:effectLst>
              </a:rPr>
              <a:t>¿Es grave?</a:t>
            </a:r>
          </a:p>
        </p:txBody>
      </p:sp>
      <p:pic>
        <p:nvPicPr>
          <p:cNvPr id="16" name="Imagen 15">
            <a:extLst>
              <a:ext uri="{FF2B5EF4-FFF2-40B4-BE49-F238E27FC236}">
                <a16:creationId xmlns:a16="http://schemas.microsoft.com/office/drawing/2014/main" id="{C1CBC5CA-B6D2-418C-8E0A-94537C0CB22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77221"/>
            <a:ext cx="1892223" cy="1260000"/>
          </a:xfrm>
          <a:prstGeom prst="rect">
            <a:avLst/>
          </a:prstGeom>
        </p:spPr>
      </p:pic>
      <p:sp>
        <p:nvSpPr>
          <p:cNvPr id="17" name="Marcador de contenido 2">
            <a:extLst>
              <a:ext uri="{FF2B5EF4-FFF2-40B4-BE49-F238E27FC236}">
                <a16:creationId xmlns:a16="http://schemas.microsoft.com/office/drawing/2014/main" id="{7EC5F638-DD22-4971-9620-FFA20BD4D3FA}"/>
              </a:ext>
            </a:extLst>
          </p:cNvPr>
          <p:cNvSpPr txBox="1">
            <a:spLocks/>
          </p:cNvSpPr>
          <p:nvPr/>
        </p:nvSpPr>
        <p:spPr bwMode="auto">
          <a:xfrm>
            <a:off x="762000" y="3132329"/>
            <a:ext cx="8382000" cy="2023054"/>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396875" indent="-396875" algn="l" defTabSz="912813" rtl="0" eaLnBrk="0" fontAlgn="base" hangingPunct="0">
              <a:lnSpc>
                <a:spcPct val="90000"/>
              </a:lnSpc>
              <a:spcBef>
                <a:spcPct val="20000"/>
              </a:spcBef>
              <a:spcAft>
                <a:spcPct val="0"/>
              </a:spcAft>
              <a:buBlip>
                <a:blip r:embed="rId5"/>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6"/>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4000"/>
              </a:lnSpc>
            </a:pPr>
            <a:r>
              <a:rPr lang="es-ES" sz="2800" dirty="0"/>
              <a:t>La mayoría son leves. Se resuelven sin secuelas.</a:t>
            </a:r>
          </a:p>
          <a:p>
            <a:pPr>
              <a:lnSpc>
                <a:spcPct val="114000"/>
              </a:lnSpc>
            </a:pPr>
            <a:r>
              <a:rPr lang="es-ES" sz="2800" dirty="0"/>
              <a:t>Si las cifras de bilirrubina son muy altas, puede acumularse en el cerebro (</a:t>
            </a:r>
            <a:r>
              <a:rPr lang="es-ES" sz="2800" dirty="0" err="1"/>
              <a:t>kernícterus</a:t>
            </a:r>
            <a:r>
              <a:rPr lang="es-ES" sz="2800" dirty="0"/>
              <a:t>) y causar daños (sordera, parálisis cerebral…)</a:t>
            </a:r>
          </a:p>
        </p:txBody>
      </p:sp>
    </p:spTree>
    <p:extLst>
      <p:ext uri="{BB962C8B-B14F-4D97-AF65-F5344CB8AC3E}">
        <p14:creationId xmlns:p14="http://schemas.microsoft.com/office/powerpoint/2010/main" val="146420164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6781922" cy="754477"/>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¿Cuándo hay que consultar?</a:t>
            </a:r>
          </a:p>
        </p:txBody>
      </p:sp>
      <p:sp>
        <p:nvSpPr>
          <p:cNvPr id="19458" name="Rectangle 3"/>
          <p:cNvSpPr>
            <a:spLocks noGrp="1"/>
          </p:cNvSpPr>
          <p:nvPr>
            <p:ph type="body" idx="1"/>
          </p:nvPr>
        </p:nvSpPr>
        <p:spPr>
          <a:xfrm>
            <a:off x="703262" y="1143634"/>
            <a:ext cx="7813675" cy="3016210"/>
          </a:xfrm>
        </p:spPr>
        <p:txBody>
          <a:bodyPr/>
          <a:lstStyle/>
          <a:p>
            <a:pPr>
              <a:lnSpc>
                <a:spcPct val="100000"/>
              </a:lnSpc>
              <a:spcBef>
                <a:spcPts val="0"/>
              </a:spcBef>
            </a:pPr>
            <a:r>
              <a:rPr lang="es-ES" sz="2800" dirty="0"/>
              <a:t>Aparece el primer día o dura más de 15 días.</a:t>
            </a:r>
          </a:p>
          <a:p>
            <a:pPr>
              <a:lnSpc>
                <a:spcPct val="100000"/>
              </a:lnSpc>
              <a:spcBef>
                <a:spcPts val="0"/>
              </a:spcBef>
            </a:pPr>
            <a:r>
              <a:rPr lang="es-ES" sz="2800" dirty="0"/>
              <a:t>Va en aumento.</a:t>
            </a:r>
          </a:p>
          <a:p>
            <a:pPr>
              <a:lnSpc>
                <a:spcPct val="100000"/>
              </a:lnSpc>
              <a:spcBef>
                <a:spcPts val="0"/>
              </a:spcBef>
            </a:pPr>
            <a:r>
              <a:rPr lang="es-ES" sz="2800" dirty="0"/>
              <a:t>Dificultad para comer o signos de deshidratación (lengua seca, no orina, ojos hundidos…)</a:t>
            </a:r>
          </a:p>
          <a:p>
            <a:pPr>
              <a:lnSpc>
                <a:spcPct val="100000"/>
              </a:lnSpc>
              <a:spcBef>
                <a:spcPts val="0"/>
              </a:spcBef>
            </a:pPr>
            <a:r>
              <a:rPr lang="es-ES" sz="2800" dirty="0"/>
              <a:t>Irritabilidad, somnolencia excesiva o mal aspecto.</a:t>
            </a:r>
          </a:p>
          <a:p>
            <a:pPr>
              <a:lnSpc>
                <a:spcPct val="100000"/>
              </a:lnSpc>
              <a:spcBef>
                <a:spcPts val="0"/>
              </a:spcBef>
            </a:pPr>
            <a:r>
              <a:rPr lang="es-ES" sz="2800" dirty="0"/>
              <a:t>Fiebre.</a:t>
            </a:r>
          </a:p>
          <a:p>
            <a:pPr>
              <a:lnSpc>
                <a:spcPct val="100000"/>
              </a:lnSpc>
              <a:spcBef>
                <a:spcPts val="0"/>
              </a:spcBef>
            </a:pPr>
            <a:r>
              <a:rPr lang="es-ES" sz="2800" dirty="0"/>
              <a:t>Orinas muy oscuras o deposiciones blancas.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1" name="Rectangle 2"/>
          <p:cNvSpPr txBox="1">
            <a:spLocks/>
          </p:cNvSpPr>
          <p:nvPr/>
        </p:nvSpPr>
        <p:spPr bwMode="auto">
          <a:xfrm>
            <a:off x="665163" y="4100324"/>
            <a:ext cx="7088187" cy="526298"/>
          </a:xfrm>
          <a:prstGeom prst="rect">
            <a:avLst/>
          </a:prstGeom>
        </p:spPr>
        <p:txBody>
          <a:bodyPr vert="horz" wrap="square" lIns="0" tIns="0" rIns="0" bIns="0" numCol="1" rtlCol="0" anchor="t" anchorCtr="0" compatLnSpc="1">
            <a:prstTxWarp prst="textNoShape">
              <a:avLst/>
            </a:prstTxWarp>
            <a:spAutoFit/>
          </a:bodyPr>
          <a:lst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eaLnBrk="1" hangingPunct="1">
              <a:defRPr/>
            </a:pPr>
            <a:r>
              <a:rPr lang="es-ES" sz="3800" dirty="0">
                <a:ln>
                  <a:noFill/>
                </a:ln>
                <a:solidFill>
                  <a:schemeClr val="tx1"/>
                </a:solidFill>
                <a:effectLst>
                  <a:outerShdw blurRad="38100" dist="38100" dir="2700000" algn="tl">
                    <a:srgbClr val="000000">
                      <a:alpha val="43137"/>
                    </a:srgbClr>
                  </a:outerShdw>
                </a:effectLst>
              </a:rPr>
              <a:t>¿Hay que hacer pruebas?</a:t>
            </a:r>
          </a:p>
        </p:txBody>
      </p:sp>
      <p:pic>
        <p:nvPicPr>
          <p:cNvPr id="16" name="Imagen 15">
            <a:extLst>
              <a:ext uri="{FF2B5EF4-FFF2-40B4-BE49-F238E27FC236}">
                <a16:creationId xmlns:a16="http://schemas.microsoft.com/office/drawing/2014/main" id="{C1CBC5CA-B6D2-418C-8E0A-94537C0CB22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77221"/>
            <a:ext cx="1892223" cy="1260000"/>
          </a:xfrm>
          <a:prstGeom prst="rect">
            <a:avLst/>
          </a:prstGeom>
        </p:spPr>
      </p:pic>
      <p:sp>
        <p:nvSpPr>
          <p:cNvPr id="17" name="Marcador de contenido 2">
            <a:extLst>
              <a:ext uri="{FF2B5EF4-FFF2-40B4-BE49-F238E27FC236}">
                <a16:creationId xmlns:a16="http://schemas.microsoft.com/office/drawing/2014/main" id="{7EC5F638-DD22-4971-9620-FFA20BD4D3FA}"/>
              </a:ext>
            </a:extLst>
          </p:cNvPr>
          <p:cNvSpPr txBox="1">
            <a:spLocks/>
          </p:cNvSpPr>
          <p:nvPr/>
        </p:nvSpPr>
        <p:spPr bwMode="auto">
          <a:xfrm>
            <a:off x="665163" y="4594802"/>
            <a:ext cx="6442152" cy="123905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396875" indent="-396875" algn="l" defTabSz="912813" rtl="0" eaLnBrk="0" fontAlgn="base" hangingPunct="0">
              <a:lnSpc>
                <a:spcPct val="90000"/>
              </a:lnSpc>
              <a:spcBef>
                <a:spcPct val="20000"/>
              </a:spcBef>
              <a:spcAft>
                <a:spcPct val="0"/>
              </a:spcAft>
              <a:buBlip>
                <a:blip r:embed="rId5"/>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6"/>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4000"/>
              </a:lnSpc>
              <a:spcBef>
                <a:spcPts val="0"/>
              </a:spcBef>
              <a:buNone/>
            </a:pPr>
            <a:r>
              <a:rPr lang="es-ES" sz="2400" dirty="0"/>
              <a:t>Generalmente, no. Debe ser controlado por el                       pediatra. A veces, análisis de sangre y otras                     pruebas si se sospecha enfermedad.</a:t>
            </a:r>
          </a:p>
        </p:txBody>
      </p:sp>
    </p:spTree>
    <p:extLst>
      <p:ext uri="{BB962C8B-B14F-4D97-AF65-F5344CB8AC3E}">
        <p14:creationId xmlns:p14="http://schemas.microsoft.com/office/powerpoint/2010/main" val="147211639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¿Cómo se trata?</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7B56D2DA-C97D-48C3-86D0-6EDB088F11FA}"/>
              </a:ext>
            </a:extLst>
          </p:cNvPr>
          <p:cNvSpPr>
            <a:spLocks noGrp="1"/>
          </p:cNvSpPr>
          <p:nvPr>
            <p:ph idx="1"/>
          </p:nvPr>
        </p:nvSpPr>
        <p:spPr>
          <a:xfrm>
            <a:off x="665163" y="1384948"/>
            <a:ext cx="8109560" cy="4051558"/>
          </a:xfrm>
        </p:spPr>
        <p:txBody>
          <a:bodyPr/>
          <a:lstStyle/>
          <a:p>
            <a:pPr>
              <a:lnSpc>
                <a:spcPct val="114000"/>
              </a:lnSpc>
              <a:spcBef>
                <a:spcPts val="600"/>
              </a:spcBef>
            </a:pPr>
            <a:r>
              <a:rPr lang="es-ES" dirty="0"/>
              <a:t>Hidratación, alimentación. Continuar lactancia materna.</a:t>
            </a:r>
          </a:p>
          <a:p>
            <a:pPr>
              <a:lnSpc>
                <a:spcPct val="114000"/>
              </a:lnSpc>
              <a:spcBef>
                <a:spcPts val="600"/>
              </a:spcBef>
            </a:pPr>
            <a:r>
              <a:rPr lang="es-ES" dirty="0"/>
              <a:t>En casos leves, poner al bebé en una zona iluminada (no al sol).</a:t>
            </a:r>
          </a:p>
          <a:p>
            <a:pPr>
              <a:lnSpc>
                <a:spcPct val="114000"/>
              </a:lnSpc>
              <a:spcBef>
                <a:spcPts val="600"/>
              </a:spcBef>
            </a:pPr>
            <a:r>
              <a:rPr lang="es-ES" dirty="0"/>
              <a:t>Si las cifras de bilirrubina son altas: Ingreso para fototerapia. Si no es suficiente, exanguinotransfusión.</a:t>
            </a:r>
          </a:p>
        </p:txBody>
      </p:sp>
      <p:pic>
        <p:nvPicPr>
          <p:cNvPr id="15" name="Imagen 14">
            <a:extLst>
              <a:ext uri="{FF2B5EF4-FFF2-40B4-BE49-F238E27FC236}">
                <a16:creationId xmlns:a16="http://schemas.microsoft.com/office/drawing/2014/main" id="{EBB6C700-1EE1-4C35-8430-4E4C0BC0C6A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77221"/>
            <a:ext cx="1892223" cy="1260000"/>
          </a:xfrm>
          <a:prstGeom prst="rect">
            <a:avLst/>
          </a:prstGeom>
        </p:spPr>
      </p:pic>
    </p:spTree>
    <p:extLst>
      <p:ext uri="{BB962C8B-B14F-4D97-AF65-F5344CB8AC3E}">
        <p14:creationId xmlns:p14="http://schemas.microsoft.com/office/powerpoint/2010/main" val="326704258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¿Cómo prevenirla?</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7B56D2DA-C97D-48C3-86D0-6EDB088F11FA}"/>
              </a:ext>
            </a:extLst>
          </p:cNvPr>
          <p:cNvSpPr>
            <a:spLocks noGrp="1"/>
          </p:cNvSpPr>
          <p:nvPr>
            <p:ph idx="1"/>
          </p:nvPr>
        </p:nvSpPr>
        <p:spPr>
          <a:xfrm>
            <a:off x="665163" y="1384948"/>
            <a:ext cx="8109560" cy="4310154"/>
          </a:xfrm>
        </p:spPr>
        <p:txBody>
          <a:bodyPr/>
          <a:lstStyle/>
          <a:p>
            <a:pPr>
              <a:lnSpc>
                <a:spcPct val="114000"/>
              </a:lnSpc>
              <a:spcBef>
                <a:spcPts val="600"/>
              </a:spcBef>
            </a:pPr>
            <a:r>
              <a:rPr lang="es-ES" sz="2600" dirty="0"/>
              <a:t>Acudir a los controles de embarazo para detectar de forma precoz los casos de incompatibilidad Rh o ABO.</a:t>
            </a:r>
          </a:p>
          <a:p>
            <a:pPr>
              <a:lnSpc>
                <a:spcPct val="114000"/>
              </a:lnSpc>
              <a:spcBef>
                <a:spcPts val="600"/>
              </a:spcBef>
            </a:pPr>
            <a:r>
              <a:rPr lang="es-ES" sz="2600" dirty="0"/>
              <a:t>Autorizar la administración de vitamina K antes del alta hospitalaria.</a:t>
            </a:r>
          </a:p>
          <a:p>
            <a:pPr>
              <a:lnSpc>
                <a:spcPct val="114000"/>
              </a:lnSpc>
              <a:spcBef>
                <a:spcPts val="600"/>
              </a:spcBef>
            </a:pPr>
            <a:r>
              <a:rPr lang="es-ES" sz="2600" dirty="0"/>
              <a:t>Amamantar al recién nacido entre 8-12 veces al día durante los primeros días. Si existen dificultades con la lactancia es importante pedir ayuda.</a:t>
            </a:r>
          </a:p>
          <a:p>
            <a:pPr>
              <a:lnSpc>
                <a:spcPct val="114000"/>
              </a:lnSpc>
              <a:spcBef>
                <a:spcPts val="600"/>
              </a:spcBef>
            </a:pPr>
            <a:r>
              <a:rPr lang="es-ES" sz="2600" dirty="0"/>
              <a:t>Acudir a las revisiones del recién nacido con                     su pediatra.</a:t>
            </a:r>
          </a:p>
        </p:txBody>
      </p:sp>
      <p:pic>
        <p:nvPicPr>
          <p:cNvPr id="15" name="Imagen 14">
            <a:extLst>
              <a:ext uri="{FF2B5EF4-FFF2-40B4-BE49-F238E27FC236}">
                <a16:creationId xmlns:a16="http://schemas.microsoft.com/office/drawing/2014/main" id="{EBB6C700-1EE1-4C35-8430-4E4C0BC0C6A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77221"/>
            <a:ext cx="1892223" cy="1260000"/>
          </a:xfrm>
          <a:prstGeom prst="rect">
            <a:avLst/>
          </a:prstGeom>
        </p:spPr>
      </p:pic>
    </p:spTree>
    <p:extLst>
      <p:ext uri="{BB962C8B-B14F-4D97-AF65-F5344CB8AC3E}">
        <p14:creationId xmlns:p14="http://schemas.microsoft.com/office/powerpoint/2010/main" val="2128745674"/>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342</TotalTime>
  <Words>502</Words>
  <Application>Microsoft Office PowerPoint</Application>
  <PresentationFormat>Presentación en pantalla (4:3)</PresentationFormat>
  <Paragraphs>45</Paragraphs>
  <Slides>6</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Wingdings</vt:lpstr>
      <vt:lpstr>1_White with Blue Bar Segoe Template_TP10286789</vt:lpstr>
      <vt:lpstr>Presentación de PowerPoint</vt:lpstr>
      <vt:lpstr>¿Qué es?</vt:lpstr>
      <vt:lpstr>¿Qué síntomas da?</vt:lpstr>
      <vt:lpstr>¿Cuándo hay que consultar?</vt:lpstr>
      <vt:lpstr>¿Cómo se trata?</vt:lpstr>
      <vt:lpstr>¿Cómo prevenirla?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16</cp:revision>
  <dcterms:created xsi:type="dcterms:W3CDTF">2016-05-03T15:33:32Z</dcterms:created>
  <dcterms:modified xsi:type="dcterms:W3CDTF">2018-05-11T18:10:15Z</dcterms:modified>
</cp:coreProperties>
</file>