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29/01/2018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1/29/2018 8:07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2123658"/>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¿En qué casos no se puede dar la leche materna?</a:t>
            </a:r>
            <a:endParaRPr lang="es-ES" sz="4400" dirty="0">
              <a:solidFill>
                <a:srgbClr val="000000"/>
              </a:solidFill>
              <a:latin typeface="Arial" charset="0"/>
            </a:endParaRPr>
          </a:p>
        </p:txBody>
      </p:sp>
      <p:sp>
        <p:nvSpPr>
          <p:cNvPr id="2" name="CuadroTexto 11"/>
          <p:cNvSpPr txBox="1"/>
          <p:nvPr/>
        </p:nvSpPr>
        <p:spPr>
          <a:xfrm>
            <a:off x="2504896" y="4110335"/>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Raúl Peiró Aranda.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E3BC8BFB-6EAB-4C93-8ED5-FF842903713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48814"/>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412933"/>
            <a:ext cx="6237913" cy="1349572"/>
          </a:xfrm>
        </p:spPr>
        <p:txBody>
          <a:bodyPr numCol="1" anchorCtr="0" compatLnSpc="1">
            <a:prstTxWarp prst="textNoShape">
              <a:avLst/>
            </a:prstTxWarp>
          </a:bodyPr>
          <a:lstStyle/>
          <a:p>
            <a:pPr eaLnBrk="1" hangingPunct="1">
              <a:defRPr/>
            </a:pPr>
            <a:r>
              <a:rPr lang="es-ES" dirty="0"/>
              <a:t>La leche materna </a:t>
            </a:r>
            <a:br>
              <a:rPr lang="es-ES" dirty="0"/>
            </a:br>
            <a:r>
              <a:rPr lang="es-ES" dirty="0"/>
              <a:t>es el mejor alimento</a:t>
            </a:r>
            <a:br>
              <a:rPr lang="es-ES" dirty="0"/>
            </a:br>
            <a:endParaRPr lang="es-ES"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2" y="2104290"/>
            <a:ext cx="7813675" cy="2751522"/>
          </a:xfrm>
        </p:spPr>
        <p:txBody>
          <a:bodyPr/>
          <a:lstStyle/>
          <a:p>
            <a:pPr marL="0" indent="0" eaLnBrk="1" hangingPunct="1">
              <a:lnSpc>
                <a:spcPct val="150000"/>
              </a:lnSpc>
              <a:spcBef>
                <a:spcPts val="600"/>
              </a:spcBef>
              <a:buFontTx/>
              <a:buNone/>
            </a:pPr>
            <a:r>
              <a:rPr lang="es-ES" sz="4000" dirty="0"/>
              <a:t>Hay muy pocos motivos en los que no se recomienda mantenerla.</a:t>
            </a:r>
          </a:p>
          <a:p>
            <a:pPr marL="0" indent="0" eaLnBrk="1" hangingPunct="1">
              <a:lnSpc>
                <a:spcPct val="150000"/>
              </a:lnSpc>
              <a:spcBef>
                <a:spcPts val="600"/>
              </a:spcBef>
              <a:buFontTx/>
              <a:buNone/>
            </a:pPr>
            <a:endParaRPr lang="es-ES" sz="4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6DF834F2-EB37-4298-8DFA-36B1D0A579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8814"/>
            <a:ext cx="189222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78732" y="366480"/>
            <a:ext cx="7315862" cy="700697"/>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Motivos para suspender lactancia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67AED00-657C-4C66-AA47-A36233A69F97}"/>
              </a:ext>
            </a:extLst>
          </p:cNvPr>
          <p:cNvSpPr>
            <a:spLocks noGrp="1"/>
          </p:cNvSpPr>
          <p:nvPr>
            <p:ph idx="1"/>
          </p:nvPr>
        </p:nvSpPr>
        <p:spPr>
          <a:xfrm>
            <a:off x="478732" y="1470150"/>
            <a:ext cx="8382000" cy="3231654"/>
          </a:xfrm>
        </p:spPr>
        <p:txBody>
          <a:bodyPr/>
          <a:lstStyle/>
          <a:p>
            <a:pPr marL="0">
              <a:lnSpc>
                <a:spcPct val="125000"/>
              </a:lnSpc>
              <a:spcBef>
                <a:spcPts val="600"/>
              </a:spcBef>
            </a:pPr>
            <a:r>
              <a:rPr lang="es-ES" dirty="0"/>
              <a:t>Galactosemia del bebé: rara, se detecta con la prueba del talón.</a:t>
            </a:r>
          </a:p>
          <a:p>
            <a:pPr marL="0">
              <a:lnSpc>
                <a:spcPct val="125000"/>
              </a:lnSpc>
              <a:spcBef>
                <a:spcPts val="600"/>
              </a:spcBef>
            </a:pPr>
            <a:r>
              <a:rPr lang="es-ES" dirty="0"/>
              <a:t>Infección materna por el virus de la leucemia humana de células T: rara en nuestro medio.</a:t>
            </a:r>
          </a:p>
          <a:p>
            <a:pPr marL="0">
              <a:lnSpc>
                <a:spcPct val="125000"/>
              </a:lnSpc>
              <a:spcBef>
                <a:spcPts val="600"/>
              </a:spcBef>
            </a:pPr>
            <a:r>
              <a:rPr lang="es-ES" dirty="0"/>
              <a:t>Infección materna por VIH (SIDA)</a:t>
            </a:r>
          </a:p>
        </p:txBody>
      </p:sp>
      <p:pic>
        <p:nvPicPr>
          <p:cNvPr id="15" name="Imagen 14">
            <a:extLst>
              <a:ext uri="{FF2B5EF4-FFF2-40B4-BE49-F238E27FC236}">
                <a16:creationId xmlns:a16="http://schemas.microsoft.com/office/drawing/2014/main" id="{E368B5A7-4618-4C22-B91D-6A954107B6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8814"/>
            <a:ext cx="1892223" cy="1260000"/>
          </a:xfrm>
          <a:prstGeom prst="rect">
            <a:avLst/>
          </a:prstGeom>
        </p:spPr>
      </p:pic>
    </p:spTree>
    <p:extLst>
      <p:ext uri="{BB962C8B-B14F-4D97-AF65-F5344CB8AC3E}">
        <p14:creationId xmlns:p14="http://schemas.microsoft.com/office/powerpoint/2010/main" val="272342045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Medicamentos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2645B080-88E6-4950-BFF4-22C0231ADE8D}"/>
              </a:ext>
            </a:extLst>
          </p:cNvPr>
          <p:cNvSpPr>
            <a:spLocks noGrp="1"/>
          </p:cNvSpPr>
          <p:nvPr>
            <p:ph idx="1"/>
          </p:nvPr>
        </p:nvSpPr>
        <p:spPr>
          <a:xfrm>
            <a:off x="381000" y="1412875"/>
            <a:ext cx="8382000" cy="3693319"/>
          </a:xfrm>
        </p:spPr>
        <p:txBody>
          <a:bodyPr/>
          <a:lstStyle/>
          <a:p>
            <a:pPr>
              <a:lnSpc>
                <a:spcPct val="125000"/>
              </a:lnSpc>
              <a:spcBef>
                <a:spcPts val="600"/>
              </a:spcBef>
            </a:pPr>
            <a:r>
              <a:rPr lang="es-ES" dirty="0"/>
              <a:t>Pocos son incompatibles con la lactancia.</a:t>
            </a:r>
          </a:p>
          <a:p>
            <a:pPr>
              <a:lnSpc>
                <a:spcPct val="125000"/>
              </a:lnSpc>
              <a:spcBef>
                <a:spcPts val="600"/>
              </a:spcBef>
            </a:pPr>
            <a:r>
              <a:rPr lang="es-ES" dirty="0"/>
              <a:t>Las drogas de abuso.</a:t>
            </a:r>
          </a:p>
          <a:p>
            <a:pPr>
              <a:lnSpc>
                <a:spcPct val="125000"/>
              </a:lnSpc>
              <a:spcBef>
                <a:spcPts val="600"/>
              </a:spcBef>
            </a:pPr>
            <a:r>
              <a:rPr lang="es-ES" dirty="0"/>
              <a:t>Los medicamentos contra el cáncer.</a:t>
            </a:r>
          </a:p>
          <a:p>
            <a:pPr>
              <a:lnSpc>
                <a:spcPct val="125000"/>
              </a:lnSpc>
              <a:spcBef>
                <a:spcPts val="600"/>
              </a:spcBef>
            </a:pPr>
            <a:r>
              <a:rPr lang="es-ES" dirty="0"/>
              <a:t>Consultar cada medicamento en la página web:</a:t>
            </a:r>
          </a:p>
          <a:p>
            <a:pPr marL="0" indent="0" algn="ctr">
              <a:lnSpc>
                <a:spcPct val="125000"/>
              </a:lnSpc>
              <a:spcBef>
                <a:spcPts val="600"/>
              </a:spcBef>
              <a:buNone/>
            </a:pPr>
            <a:r>
              <a:rPr lang="es-ES" sz="4800" b="1" dirty="0"/>
              <a:t>e-lactancia.org</a:t>
            </a:r>
          </a:p>
        </p:txBody>
      </p:sp>
      <p:pic>
        <p:nvPicPr>
          <p:cNvPr id="15" name="Imagen 14">
            <a:extLst>
              <a:ext uri="{FF2B5EF4-FFF2-40B4-BE49-F238E27FC236}">
                <a16:creationId xmlns:a16="http://schemas.microsoft.com/office/drawing/2014/main" id="{80668964-A9F4-434C-8936-BFB4805B0F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8814"/>
            <a:ext cx="1892223" cy="1260000"/>
          </a:xfrm>
          <a:prstGeom prst="rect">
            <a:avLst/>
          </a:prstGeom>
        </p:spPr>
      </p:pic>
    </p:spTree>
    <p:extLst>
      <p:ext uri="{BB962C8B-B14F-4D97-AF65-F5344CB8AC3E}">
        <p14:creationId xmlns:p14="http://schemas.microsoft.com/office/powerpoint/2010/main" val="69372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160640"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Falsos motivos para dejar la lactancia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AA5BF355-F873-4E15-A860-282955AAD34F}"/>
              </a:ext>
            </a:extLst>
          </p:cNvPr>
          <p:cNvSpPr>
            <a:spLocks noGrp="1"/>
          </p:cNvSpPr>
          <p:nvPr>
            <p:ph idx="1"/>
          </p:nvPr>
        </p:nvSpPr>
        <p:spPr>
          <a:xfrm>
            <a:off x="665164" y="1759756"/>
            <a:ext cx="8061586" cy="4204228"/>
          </a:xfrm>
        </p:spPr>
        <p:txBody>
          <a:bodyPr/>
          <a:lstStyle/>
          <a:p>
            <a:r>
              <a:rPr lang="es-ES" dirty="0"/>
              <a:t>Hepatitis A, B o C.</a:t>
            </a:r>
          </a:p>
          <a:p>
            <a:r>
              <a:rPr lang="es-ES" dirty="0"/>
              <a:t>Catarros, amigdalitis, gastroenteritis, gripe … y otros infecciones similares.</a:t>
            </a:r>
          </a:p>
          <a:p>
            <a:r>
              <a:rPr lang="es-ES" dirty="0"/>
              <a:t>Mastitis.</a:t>
            </a:r>
          </a:p>
          <a:p>
            <a:r>
              <a:rPr lang="es-ES" dirty="0"/>
              <a:t>Radiografías, escáner, resonancias.</a:t>
            </a:r>
          </a:p>
          <a:p>
            <a:r>
              <a:rPr lang="es-ES" dirty="0"/>
              <a:t>Anestesias generales y epidurales.</a:t>
            </a:r>
          </a:p>
          <a:p>
            <a:r>
              <a:rPr lang="es-ES" dirty="0"/>
              <a:t>En caso de duda: consultar</a:t>
            </a:r>
          </a:p>
          <a:p>
            <a:pPr marL="0" indent="0" algn="ctr">
              <a:buNone/>
            </a:pPr>
            <a:r>
              <a:rPr lang="es-ES" sz="3600" b="1" dirty="0"/>
              <a:t>e-lactancia.org</a:t>
            </a:r>
            <a:endParaRPr lang="es-ES" dirty="0"/>
          </a:p>
        </p:txBody>
      </p:sp>
      <p:pic>
        <p:nvPicPr>
          <p:cNvPr id="15" name="Imagen 14">
            <a:extLst>
              <a:ext uri="{FF2B5EF4-FFF2-40B4-BE49-F238E27FC236}">
                <a16:creationId xmlns:a16="http://schemas.microsoft.com/office/drawing/2014/main" id="{39AA46A1-F0C9-4263-B5CA-041884C700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48814"/>
            <a:ext cx="1892223" cy="1260000"/>
          </a:xfrm>
          <a:prstGeom prst="rect">
            <a:avLst/>
          </a:prstGeom>
        </p:spPr>
      </p:pic>
    </p:spTree>
    <p:extLst>
      <p:ext uri="{BB962C8B-B14F-4D97-AF65-F5344CB8AC3E}">
        <p14:creationId xmlns:p14="http://schemas.microsoft.com/office/powerpoint/2010/main" val="185694251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277</Words>
  <Application>Microsoft Office PowerPoint</Application>
  <PresentationFormat>Presentación en pantalla (4:3)</PresentationFormat>
  <Paragraphs>31</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La leche materna  es el mejor alimento </vt:lpstr>
      <vt:lpstr>Motivos para suspender lactancia</vt:lpstr>
      <vt:lpstr>Medicamentos</vt:lpstr>
      <vt:lpstr>Falsos motivos para dejar la lactancia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8</cp:revision>
  <dcterms:created xsi:type="dcterms:W3CDTF">2016-05-03T15:33:32Z</dcterms:created>
  <dcterms:modified xsi:type="dcterms:W3CDTF">2018-01-29T19:16:21Z</dcterms:modified>
</cp:coreProperties>
</file>