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68" r:id="rId3"/>
    <p:sldId id="270" r:id="rId4"/>
    <p:sldId id="271" r:id="rId5"/>
    <p:sldId id="272" r:id="rId6"/>
    <p:sldId id="273" r:id="rId7"/>
    <p:sldId id="27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11/05/2018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5/11/2018 6:42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07886"/>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000" b="1" dirty="0">
                <a:solidFill>
                  <a:srgbClr val="000000"/>
                </a:solidFill>
                <a:latin typeface="Arial" charset="0"/>
              </a:rPr>
              <a:t>Colegio y niños con TDAH</a:t>
            </a:r>
            <a:endParaRPr lang="es-ES" sz="4000" dirty="0">
              <a:solidFill>
                <a:srgbClr val="000000"/>
              </a:solidFill>
              <a:latin typeface="Arial" charset="0"/>
            </a:endParaRPr>
          </a:p>
        </p:txBody>
      </p:sp>
      <p:sp>
        <p:nvSpPr>
          <p:cNvPr id="2" name="CuadroTexto 11"/>
          <p:cNvSpPr txBox="1"/>
          <p:nvPr/>
        </p:nvSpPr>
        <p:spPr>
          <a:xfrm>
            <a:off x="1640834" y="3922713"/>
            <a:ext cx="6282373"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Rufino Hergueta </a:t>
            </a:r>
            <a:r>
              <a:rPr lang="es-ES" sz="2400" dirty="0" err="1">
                <a:solidFill>
                  <a:srgbClr val="000000"/>
                </a:solidFill>
                <a:effectLst>
                  <a:outerShdw blurRad="38100" dist="38100" dir="2700000" algn="tl">
                    <a:srgbClr val="C0C0C0"/>
                  </a:outerShdw>
                </a:effectLst>
                <a:latin typeface="Arial" charset="0"/>
                <a:cs typeface="Arial" charset="0"/>
              </a:rPr>
              <a:t>Lendínez</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24948B06-AAFB-4204-9D51-5E573768A5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TDAH</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C0BFAD0E-2CF9-48B1-BA7F-5F30A4BB0958}"/>
              </a:ext>
            </a:extLst>
          </p:cNvPr>
          <p:cNvSpPr>
            <a:spLocks noGrp="1"/>
          </p:cNvSpPr>
          <p:nvPr>
            <p:ph idx="1"/>
          </p:nvPr>
        </p:nvSpPr>
        <p:spPr>
          <a:xfrm>
            <a:off x="621203" y="1187391"/>
            <a:ext cx="8382000" cy="3970318"/>
          </a:xfrm>
        </p:spPr>
        <p:txBody>
          <a:bodyPr/>
          <a:lstStyle/>
          <a:p>
            <a:pPr marL="0" indent="0">
              <a:buNone/>
            </a:pPr>
            <a:r>
              <a:rPr lang="es-ES" sz="3000" b="1" dirty="0"/>
              <a:t>Síntomas del TDAH:</a:t>
            </a:r>
          </a:p>
          <a:p>
            <a:r>
              <a:rPr lang="es-ES" sz="3000" dirty="0"/>
              <a:t>Déficit de atención (falta de concentración)</a:t>
            </a:r>
          </a:p>
          <a:p>
            <a:r>
              <a:rPr lang="es-ES" sz="3000" dirty="0"/>
              <a:t>Hiperactividad (excesivo movimiento)</a:t>
            </a:r>
          </a:p>
          <a:p>
            <a:r>
              <a:rPr lang="es-ES" sz="3000" dirty="0"/>
              <a:t>Impulsividad (falta de autocontrol)</a:t>
            </a:r>
          </a:p>
          <a:p>
            <a:endParaRPr lang="es-ES" sz="3000" dirty="0"/>
          </a:p>
          <a:p>
            <a:pPr marL="0" indent="0">
              <a:buNone/>
            </a:pPr>
            <a:r>
              <a:rPr lang="es-ES" sz="3000" b="1" dirty="0"/>
              <a:t>Consecuencias:</a:t>
            </a:r>
          </a:p>
          <a:p>
            <a:r>
              <a:rPr lang="es-ES" sz="3000" dirty="0"/>
              <a:t>Problemas de comportamiento y conducta</a:t>
            </a:r>
          </a:p>
          <a:p>
            <a:r>
              <a:rPr lang="es-ES" sz="3000" dirty="0"/>
              <a:t>Problemas de aprendizaje y académicos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Tree>
    <p:extLst>
      <p:ext uri="{BB962C8B-B14F-4D97-AF65-F5344CB8AC3E}">
        <p14:creationId xmlns:p14="http://schemas.microsoft.com/office/powerpoint/2010/main" val="25076698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113706"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Colegio para niños con TDAH</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
        <p:nvSpPr>
          <p:cNvPr id="4" name="Marcador de contenido 3">
            <a:extLst>
              <a:ext uri="{FF2B5EF4-FFF2-40B4-BE49-F238E27FC236}">
                <a16:creationId xmlns:a16="http://schemas.microsoft.com/office/drawing/2014/main" id="{E0CAD54A-4CC0-4AA0-90F4-0CFE050DEE5E}"/>
              </a:ext>
            </a:extLst>
          </p:cNvPr>
          <p:cNvSpPr>
            <a:spLocks noGrp="1"/>
          </p:cNvSpPr>
          <p:nvPr>
            <p:ph idx="1"/>
          </p:nvPr>
        </p:nvSpPr>
        <p:spPr>
          <a:xfrm>
            <a:off x="665163" y="1262062"/>
            <a:ext cx="8382000" cy="4739759"/>
          </a:xfrm>
        </p:spPr>
        <p:txBody>
          <a:bodyPr/>
          <a:lstStyle/>
          <a:p>
            <a:pPr>
              <a:lnSpc>
                <a:spcPct val="100000"/>
              </a:lnSpc>
              <a:spcBef>
                <a:spcPts val="600"/>
              </a:spcBef>
            </a:pPr>
            <a:r>
              <a:rPr lang="es-ES" dirty="0"/>
              <a:t>Educación personaliza e integradora.</a:t>
            </a:r>
          </a:p>
          <a:p>
            <a:pPr>
              <a:lnSpc>
                <a:spcPct val="100000"/>
              </a:lnSpc>
              <a:spcBef>
                <a:spcPts val="600"/>
              </a:spcBef>
            </a:pPr>
            <a:r>
              <a:rPr lang="es-ES" dirty="0"/>
              <a:t>Número de niños por aula adecuado.</a:t>
            </a:r>
          </a:p>
          <a:p>
            <a:pPr>
              <a:lnSpc>
                <a:spcPct val="100000"/>
              </a:lnSpc>
              <a:spcBef>
                <a:spcPts val="600"/>
              </a:spcBef>
            </a:pPr>
            <a:r>
              <a:rPr lang="es-ES" dirty="0"/>
              <a:t>El niño debe sentirse cómodo y disponer de un grupo de amigos dentro de aula con quienes compartir intereses, juegos y actividades.</a:t>
            </a:r>
          </a:p>
          <a:p>
            <a:pPr>
              <a:lnSpc>
                <a:spcPct val="100000"/>
              </a:lnSpc>
              <a:spcBef>
                <a:spcPts val="600"/>
              </a:spcBef>
            </a:pPr>
            <a:r>
              <a:rPr lang="es-ES" dirty="0"/>
              <a:t>Entorno motivador que busque fortalezas del niño.</a:t>
            </a:r>
          </a:p>
          <a:p>
            <a:pPr>
              <a:lnSpc>
                <a:spcPct val="100000"/>
              </a:lnSpc>
              <a:spcBef>
                <a:spcPts val="600"/>
              </a:spcBef>
            </a:pPr>
            <a:r>
              <a:rPr lang="es-ES" dirty="0"/>
              <a:t>Actividades extraescolares que le             agraden y que sean motivadoras.</a:t>
            </a:r>
          </a:p>
        </p:txBody>
      </p:sp>
    </p:spTree>
    <p:extLst>
      <p:ext uri="{BB962C8B-B14F-4D97-AF65-F5344CB8AC3E}">
        <p14:creationId xmlns:p14="http://schemas.microsoft.com/office/powerpoint/2010/main" val="7760117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113706"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Colegio para niños con TDAH</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
        <p:nvSpPr>
          <p:cNvPr id="4" name="Marcador de contenido 3">
            <a:extLst>
              <a:ext uri="{FF2B5EF4-FFF2-40B4-BE49-F238E27FC236}">
                <a16:creationId xmlns:a16="http://schemas.microsoft.com/office/drawing/2014/main" id="{E0CAD54A-4CC0-4AA0-90F4-0CFE050DEE5E}"/>
              </a:ext>
            </a:extLst>
          </p:cNvPr>
          <p:cNvSpPr>
            <a:spLocks noGrp="1"/>
          </p:cNvSpPr>
          <p:nvPr>
            <p:ph idx="1"/>
          </p:nvPr>
        </p:nvSpPr>
        <p:spPr>
          <a:xfrm>
            <a:off x="665164" y="1209310"/>
            <a:ext cx="8215068" cy="4623830"/>
          </a:xfrm>
        </p:spPr>
        <p:txBody>
          <a:bodyPr/>
          <a:lstStyle/>
          <a:p>
            <a:pPr>
              <a:lnSpc>
                <a:spcPct val="110000"/>
              </a:lnSpc>
              <a:spcBef>
                <a:spcPts val="600"/>
              </a:spcBef>
            </a:pPr>
            <a:r>
              <a:rPr lang="es-ES" sz="2800" dirty="0"/>
              <a:t>Profesorado flexible y capaz de adaptarse a las necesidades del niño.</a:t>
            </a:r>
          </a:p>
          <a:p>
            <a:pPr>
              <a:lnSpc>
                <a:spcPct val="110000"/>
              </a:lnSpc>
              <a:spcBef>
                <a:spcPts val="600"/>
              </a:spcBef>
            </a:pPr>
            <a:r>
              <a:rPr lang="es-ES" sz="2800" dirty="0"/>
              <a:t>Profesorado cercano y colaborador.</a:t>
            </a:r>
          </a:p>
          <a:p>
            <a:pPr>
              <a:lnSpc>
                <a:spcPct val="110000"/>
              </a:lnSpc>
              <a:spcBef>
                <a:spcPts val="600"/>
              </a:spcBef>
            </a:pPr>
            <a:r>
              <a:rPr lang="es-ES" sz="2800" dirty="0"/>
              <a:t>Profesorado dispuesto a ayudar en la valoración del niño con TDAH a través de informes o cuestionarios de evaluación cuando se soliciten.</a:t>
            </a:r>
          </a:p>
          <a:p>
            <a:pPr>
              <a:lnSpc>
                <a:spcPct val="110000"/>
              </a:lnSpc>
              <a:spcBef>
                <a:spcPts val="600"/>
              </a:spcBef>
            </a:pPr>
            <a:r>
              <a:rPr lang="es-ES" sz="2800" dirty="0"/>
              <a:t>Que el colegio facilite la valoración psicopedagógica, cuando ésta sea necesaria mediando con                      el equipo de orientación educativa.</a:t>
            </a:r>
          </a:p>
        </p:txBody>
      </p:sp>
    </p:spTree>
    <p:extLst>
      <p:ext uri="{BB962C8B-B14F-4D97-AF65-F5344CB8AC3E}">
        <p14:creationId xmlns:p14="http://schemas.microsoft.com/office/powerpoint/2010/main" val="91847605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83212" y="341489"/>
            <a:ext cx="6984145"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Consejos en la relación padres-profesores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
        <p:nvSpPr>
          <p:cNvPr id="4" name="Marcador de contenido 3">
            <a:extLst>
              <a:ext uri="{FF2B5EF4-FFF2-40B4-BE49-F238E27FC236}">
                <a16:creationId xmlns:a16="http://schemas.microsoft.com/office/drawing/2014/main" id="{E0CAD54A-4CC0-4AA0-90F4-0CFE050DEE5E}"/>
              </a:ext>
            </a:extLst>
          </p:cNvPr>
          <p:cNvSpPr>
            <a:spLocks noGrp="1"/>
          </p:cNvSpPr>
          <p:nvPr>
            <p:ph idx="1"/>
          </p:nvPr>
        </p:nvSpPr>
        <p:spPr>
          <a:xfrm>
            <a:off x="665164" y="1209310"/>
            <a:ext cx="8215068" cy="4780668"/>
          </a:xfrm>
        </p:spPr>
        <p:txBody>
          <a:bodyPr/>
          <a:lstStyle/>
          <a:p>
            <a:pPr>
              <a:lnSpc>
                <a:spcPct val="110000"/>
              </a:lnSpc>
              <a:spcBef>
                <a:spcPts val="600"/>
              </a:spcBef>
            </a:pPr>
            <a:r>
              <a:rPr lang="es-ES" sz="2800" dirty="0"/>
              <a:t>Pedir citas o tutorías de forma regular.</a:t>
            </a:r>
          </a:p>
          <a:p>
            <a:pPr>
              <a:lnSpc>
                <a:spcPct val="110000"/>
              </a:lnSpc>
              <a:spcBef>
                <a:spcPts val="600"/>
              </a:spcBef>
            </a:pPr>
            <a:r>
              <a:rPr lang="es-ES" sz="2800" dirty="0"/>
              <a:t>Relación frecuente y cordial.</a:t>
            </a:r>
          </a:p>
          <a:p>
            <a:pPr>
              <a:lnSpc>
                <a:spcPct val="110000"/>
              </a:lnSpc>
              <a:spcBef>
                <a:spcPts val="600"/>
              </a:spcBef>
            </a:pPr>
            <a:r>
              <a:rPr lang="es-ES" sz="2800" dirty="0"/>
              <a:t>Aportar informes clínicos del niño.</a:t>
            </a:r>
          </a:p>
          <a:p>
            <a:pPr>
              <a:lnSpc>
                <a:spcPct val="110000"/>
              </a:lnSpc>
              <a:spcBef>
                <a:spcPts val="600"/>
              </a:spcBef>
            </a:pPr>
            <a:r>
              <a:rPr lang="es-ES" sz="2800" dirty="0"/>
              <a:t>Mostrar comprensión y colaboración.</a:t>
            </a:r>
          </a:p>
          <a:p>
            <a:pPr>
              <a:lnSpc>
                <a:spcPct val="110000"/>
              </a:lnSpc>
              <a:spcBef>
                <a:spcPts val="600"/>
              </a:spcBef>
            </a:pPr>
            <a:r>
              <a:rPr lang="es-ES" sz="2800" dirty="0"/>
              <a:t>Evitar enfrentamientos.</a:t>
            </a:r>
          </a:p>
          <a:p>
            <a:pPr>
              <a:lnSpc>
                <a:spcPct val="110000"/>
              </a:lnSpc>
              <a:spcBef>
                <a:spcPts val="600"/>
              </a:spcBef>
            </a:pPr>
            <a:r>
              <a:rPr lang="es-ES" sz="2800" dirty="0"/>
              <a:t>Pedir consejos y aspectos que haya que reforzar.</a:t>
            </a:r>
          </a:p>
          <a:p>
            <a:pPr>
              <a:lnSpc>
                <a:spcPct val="110000"/>
              </a:lnSpc>
              <a:spcBef>
                <a:spcPts val="600"/>
              </a:spcBef>
            </a:pPr>
            <a:r>
              <a:rPr lang="es-ES" sz="2800" dirty="0"/>
              <a:t>Ofrecer información sobre el TDAH.</a:t>
            </a:r>
          </a:p>
          <a:p>
            <a:pPr>
              <a:lnSpc>
                <a:spcPct val="110000"/>
              </a:lnSpc>
              <a:spcBef>
                <a:spcPts val="600"/>
              </a:spcBef>
            </a:pPr>
            <a:r>
              <a:rPr lang="es-ES" sz="2800" dirty="0"/>
              <a:t>Pedirle al tutor que medie con el resto de                  los profesores.</a:t>
            </a:r>
          </a:p>
        </p:txBody>
      </p:sp>
    </p:spTree>
    <p:extLst>
      <p:ext uri="{BB962C8B-B14F-4D97-AF65-F5344CB8AC3E}">
        <p14:creationId xmlns:p14="http://schemas.microsoft.com/office/powerpoint/2010/main" val="300265433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83212" y="341489"/>
            <a:ext cx="6984145"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¿Es recomendable que repita curso?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
        <p:nvSpPr>
          <p:cNvPr id="4" name="Marcador de contenido 3">
            <a:extLst>
              <a:ext uri="{FF2B5EF4-FFF2-40B4-BE49-F238E27FC236}">
                <a16:creationId xmlns:a16="http://schemas.microsoft.com/office/drawing/2014/main" id="{E0CAD54A-4CC0-4AA0-90F4-0CFE050DEE5E}"/>
              </a:ext>
            </a:extLst>
          </p:cNvPr>
          <p:cNvSpPr>
            <a:spLocks noGrp="1"/>
          </p:cNvSpPr>
          <p:nvPr>
            <p:ph idx="1"/>
          </p:nvPr>
        </p:nvSpPr>
        <p:spPr>
          <a:xfrm>
            <a:off x="665164" y="1209310"/>
            <a:ext cx="8215068" cy="4268091"/>
          </a:xfrm>
        </p:spPr>
        <p:txBody>
          <a:bodyPr/>
          <a:lstStyle/>
          <a:p>
            <a:pPr>
              <a:lnSpc>
                <a:spcPct val="110000"/>
              </a:lnSpc>
              <a:spcBef>
                <a:spcPts val="600"/>
              </a:spcBef>
            </a:pPr>
            <a:r>
              <a:rPr lang="es-ES" sz="3000" dirty="0"/>
              <a:t>En la mayoría de los casos, no es la solución. </a:t>
            </a:r>
          </a:p>
          <a:p>
            <a:pPr>
              <a:lnSpc>
                <a:spcPct val="110000"/>
              </a:lnSpc>
              <a:spcBef>
                <a:spcPts val="600"/>
              </a:spcBef>
            </a:pPr>
            <a:r>
              <a:rPr lang="es-ES" sz="3000" dirty="0"/>
              <a:t>Se debe tener en cuenta el grado de madurez, el nivel curricular adquirido, la autoestima y el nivel de integración en el aula y el colegio del niño.</a:t>
            </a:r>
          </a:p>
          <a:p>
            <a:pPr>
              <a:lnSpc>
                <a:spcPct val="110000"/>
              </a:lnSpc>
              <a:spcBef>
                <a:spcPts val="600"/>
              </a:spcBef>
            </a:pPr>
            <a:r>
              <a:rPr lang="es-ES" sz="3000" dirty="0"/>
              <a:t>El equipo docente es quien finalmente toma la decisión. </a:t>
            </a:r>
          </a:p>
          <a:p>
            <a:pPr>
              <a:lnSpc>
                <a:spcPct val="110000"/>
              </a:lnSpc>
              <a:spcBef>
                <a:spcPts val="600"/>
              </a:spcBef>
            </a:pPr>
            <a:r>
              <a:rPr lang="es-ES" sz="3000" dirty="0"/>
              <a:t>Es mejor repetir en etapas educativas                 más tempranas.</a:t>
            </a:r>
          </a:p>
        </p:txBody>
      </p:sp>
    </p:spTree>
    <p:extLst>
      <p:ext uri="{BB962C8B-B14F-4D97-AF65-F5344CB8AC3E}">
        <p14:creationId xmlns:p14="http://schemas.microsoft.com/office/powerpoint/2010/main" val="209530215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83212" y="341489"/>
            <a:ext cx="6984145" cy="526298"/>
          </a:xfrm>
        </p:spPr>
        <p:txBody>
          <a:bodyPr numCol="1" anchorCtr="0" compatLnSpc="1">
            <a:prstTxWarp prst="textNoShape">
              <a:avLst/>
            </a:prstTxWarp>
          </a:bodyPr>
          <a:lstStyle/>
          <a:p>
            <a:pPr eaLnBrk="1" hangingPunct="1">
              <a:defRPr/>
            </a:pPr>
            <a:r>
              <a:rPr lang="es-ES" sz="3800" dirty="0">
                <a:ln>
                  <a:noFill/>
                </a:ln>
                <a:solidFill>
                  <a:schemeClr val="tx1"/>
                </a:solidFill>
                <a:effectLst>
                  <a:outerShdw blurRad="38100" dist="38100" dir="2700000" algn="tl">
                    <a:srgbClr val="000000">
                      <a:alpha val="43137"/>
                    </a:srgbClr>
                  </a:outerShdw>
                </a:effectLst>
              </a:rPr>
              <a:t>¿Es una solución cambiarlo de colegio?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6" name="Imagen 15">
            <a:extLst>
              <a:ext uri="{FF2B5EF4-FFF2-40B4-BE49-F238E27FC236}">
                <a16:creationId xmlns:a16="http://schemas.microsoft.com/office/drawing/2014/main" id="{BAC8139F-2D6D-4202-A3B0-49A1AC1E3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222" y="4668284"/>
            <a:ext cx="1767328" cy="1260000"/>
          </a:xfrm>
          <a:prstGeom prst="rect">
            <a:avLst/>
          </a:prstGeom>
        </p:spPr>
      </p:pic>
      <p:sp>
        <p:nvSpPr>
          <p:cNvPr id="4" name="Marcador de contenido 3">
            <a:extLst>
              <a:ext uri="{FF2B5EF4-FFF2-40B4-BE49-F238E27FC236}">
                <a16:creationId xmlns:a16="http://schemas.microsoft.com/office/drawing/2014/main" id="{E0CAD54A-4CC0-4AA0-90F4-0CFE050DEE5E}"/>
              </a:ext>
            </a:extLst>
          </p:cNvPr>
          <p:cNvSpPr>
            <a:spLocks noGrp="1"/>
          </p:cNvSpPr>
          <p:nvPr>
            <p:ph idx="1"/>
          </p:nvPr>
        </p:nvSpPr>
        <p:spPr>
          <a:xfrm>
            <a:off x="665164" y="1209310"/>
            <a:ext cx="8215068" cy="3413242"/>
          </a:xfrm>
        </p:spPr>
        <p:txBody>
          <a:bodyPr/>
          <a:lstStyle/>
          <a:p>
            <a:pPr>
              <a:lnSpc>
                <a:spcPct val="114000"/>
              </a:lnSpc>
              <a:spcBef>
                <a:spcPts val="600"/>
              </a:spcBef>
            </a:pPr>
            <a:r>
              <a:rPr lang="es-ES" dirty="0"/>
              <a:t>Cuando el colegio no atiende las necesidades educativas o no trata de forma adecuada al niño se puede solicitar el cambio de centro educativo.</a:t>
            </a:r>
          </a:p>
          <a:p>
            <a:pPr>
              <a:lnSpc>
                <a:spcPct val="114000"/>
              </a:lnSpc>
              <a:spcBef>
                <a:spcPts val="600"/>
              </a:spcBef>
            </a:pPr>
            <a:r>
              <a:rPr lang="es-ES" dirty="0"/>
              <a:t>Antes de hacerlo informarse sobre las características del nuevo centro educativo.</a:t>
            </a:r>
          </a:p>
        </p:txBody>
      </p:sp>
    </p:spTree>
    <p:extLst>
      <p:ext uri="{BB962C8B-B14F-4D97-AF65-F5344CB8AC3E}">
        <p14:creationId xmlns:p14="http://schemas.microsoft.com/office/powerpoint/2010/main" val="368135544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477</Words>
  <Application>Microsoft Office PowerPoint</Application>
  <PresentationFormat>Presentación en pantalla (4:3)</PresentationFormat>
  <Paragraphs>50</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1_White with Blue Bar Segoe Template_TP10286789</vt:lpstr>
      <vt:lpstr>Presentación de PowerPoint</vt:lpstr>
      <vt:lpstr>TDAH</vt:lpstr>
      <vt:lpstr>Colegio para niños con TDAH</vt:lpstr>
      <vt:lpstr>Colegio para niños con TDAH</vt:lpstr>
      <vt:lpstr>Consejos en la relación padres-profesores</vt:lpstr>
      <vt:lpstr>¿Es recomendable que repita curso?</vt:lpstr>
      <vt:lpstr>¿Es una solución cambiarlo de colegio?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54</cp:revision>
  <dcterms:created xsi:type="dcterms:W3CDTF">2016-05-03T15:33:32Z</dcterms:created>
  <dcterms:modified xsi:type="dcterms:W3CDTF">2018-05-11T17:07:23Z</dcterms:modified>
</cp:coreProperties>
</file>