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62" r:id="rId2"/>
    <p:sldId id="263" r:id="rId3"/>
    <p:sldId id="264"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pPr/>
              <a:t>08/01/2018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1/8/2018 7:15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2183019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Retraso constitucional de crecimiento</a:t>
            </a:r>
          </a:p>
        </p:txBody>
      </p:sp>
      <p:sp>
        <p:nvSpPr>
          <p:cNvPr id="2" name="CuadroTexto 11"/>
          <p:cNvSpPr txBox="1"/>
          <p:nvPr/>
        </p:nvSpPr>
        <p:spPr>
          <a:xfrm>
            <a:off x="1590967" y="3940424"/>
            <a:ext cx="5795253" cy="461665"/>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Felicidad Sanantonio </a:t>
            </a:r>
            <a:r>
              <a:rPr lang="es-ES" sz="2400" dirty="0" err="1">
                <a:solidFill>
                  <a:srgbClr val="000000"/>
                </a:solidFill>
                <a:effectLst>
                  <a:outerShdw blurRad="38100" dist="38100" dir="2700000" algn="tl">
                    <a:srgbClr val="C0C0C0"/>
                  </a:outerShdw>
                </a:effectLst>
                <a:latin typeface="Arial" charset="0"/>
                <a:cs typeface="Arial" charset="0"/>
              </a:rPr>
              <a:t>Valdearcos</a:t>
            </a:r>
            <a:r>
              <a:rPr lang="es-ES" sz="2400" dirty="0">
                <a:solidFill>
                  <a:srgbClr val="000000"/>
                </a:solidFill>
                <a:effectLst>
                  <a:outerShdw blurRad="38100" dist="38100" dir="2700000" algn="tl">
                    <a:srgbClr val="C0C0C0"/>
                  </a:outerShdw>
                </a:effectLst>
                <a:latin typeface="Arial" charset="0"/>
                <a:cs typeface="Arial" charset="0"/>
              </a:rPr>
              <a:t>.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7" name="Imagen 6">
            <a:extLst>
              <a:ext uri="{FF2B5EF4-FFF2-40B4-BE49-F238E27FC236}">
                <a16:creationId xmlns:a16="http://schemas.microsoft.com/office/drawing/2014/main" id="{F1E4B424-EAFA-40D4-BEFE-1CC5ED95B2C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39538" y="4690256"/>
            <a:ext cx="1260000" cy="1260000"/>
          </a:xfrm>
          <a:prstGeom prst="rect">
            <a:avLst/>
          </a:prstGeom>
        </p:spPr>
      </p:pic>
    </p:spTree>
    <p:extLst>
      <p:ext uri="{BB962C8B-B14F-4D97-AF65-F5344CB8AC3E}">
        <p14:creationId xmlns:p14="http://schemas.microsoft.com/office/powerpoint/2010/main" val="346789023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7360251" cy="526298"/>
          </a:xfrm>
        </p:spPr>
        <p:txBody>
          <a:bodyPr numCol="1" anchorCtr="0" compatLnSpc="1">
            <a:prstTxWarp prst="textNoShape">
              <a:avLst/>
            </a:prstTxWarp>
          </a:bodyPr>
          <a:lstStyle/>
          <a:p>
            <a:pPr eaLnBrk="1" hangingPunct="1">
              <a:defRPr/>
            </a:pPr>
            <a:r>
              <a:rPr lang="es-ES" sz="3800" b="1" dirty="0">
                <a:ln>
                  <a:noFill/>
                </a:ln>
                <a:solidFill>
                  <a:schemeClr val="tx1"/>
                </a:solidFill>
                <a:effectLst>
                  <a:outerShdw blurRad="38100" dist="38100" dir="2700000" algn="tl">
                    <a:srgbClr val="000000">
                      <a:alpha val="43137"/>
                    </a:srgbClr>
                  </a:outerShdw>
                </a:effectLst>
              </a:rPr>
              <a:t>Retraso constitucional de crecimiento</a:t>
            </a:r>
            <a:endParaRPr lang="es-ES" sz="38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2C6B6658-73A1-4D87-9D3B-64F38E27B03F}"/>
              </a:ext>
            </a:extLst>
          </p:cNvPr>
          <p:cNvSpPr>
            <a:spLocks noGrp="1"/>
          </p:cNvSpPr>
          <p:nvPr>
            <p:ph idx="1"/>
          </p:nvPr>
        </p:nvSpPr>
        <p:spPr>
          <a:xfrm>
            <a:off x="634051" y="1287804"/>
            <a:ext cx="7422472" cy="4282391"/>
          </a:xfrm>
        </p:spPr>
        <p:txBody>
          <a:bodyPr/>
          <a:lstStyle/>
          <a:p>
            <a:pPr>
              <a:lnSpc>
                <a:spcPct val="114000"/>
              </a:lnSpc>
              <a:spcBef>
                <a:spcPts val="600"/>
              </a:spcBef>
            </a:pPr>
            <a:r>
              <a:rPr lang="es-ES" dirty="0"/>
              <a:t>Niños sanos que nacen con talla normal.</a:t>
            </a:r>
          </a:p>
          <a:p>
            <a:pPr>
              <a:lnSpc>
                <a:spcPct val="114000"/>
              </a:lnSpc>
              <a:spcBef>
                <a:spcPts val="600"/>
              </a:spcBef>
            </a:pPr>
            <a:r>
              <a:rPr lang="es-ES" dirty="0"/>
              <a:t>A partir del año bajan su velocidad de crecimiento.</a:t>
            </a:r>
          </a:p>
          <a:p>
            <a:pPr>
              <a:lnSpc>
                <a:spcPct val="114000"/>
              </a:lnSpc>
              <a:spcBef>
                <a:spcPts val="600"/>
              </a:spcBef>
            </a:pPr>
            <a:r>
              <a:rPr lang="es-ES" dirty="0"/>
              <a:t>La talla a partir del año pasa al percentil 3.</a:t>
            </a:r>
          </a:p>
          <a:p>
            <a:pPr>
              <a:lnSpc>
                <a:spcPct val="114000"/>
              </a:lnSpc>
              <a:spcBef>
                <a:spcPts val="600"/>
              </a:spcBef>
            </a:pPr>
            <a:r>
              <a:rPr lang="es-ES" dirty="0"/>
              <a:t>Presentan la pubertad retrasada .</a:t>
            </a:r>
          </a:p>
          <a:p>
            <a:pPr>
              <a:lnSpc>
                <a:spcPct val="114000"/>
              </a:lnSpc>
              <a:spcBef>
                <a:spcPts val="600"/>
              </a:spcBef>
            </a:pPr>
            <a:r>
              <a:rPr lang="es-ES" dirty="0"/>
              <a:t>Crecen durante la adolescencia .</a:t>
            </a:r>
          </a:p>
          <a:p>
            <a:pPr>
              <a:lnSpc>
                <a:spcPct val="114000"/>
              </a:lnSpc>
              <a:spcBef>
                <a:spcPts val="600"/>
              </a:spcBef>
            </a:pPr>
            <a:r>
              <a:rPr lang="es-ES" dirty="0"/>
              <a:t>El crecimiento es más duradero.</a:t>
            </a:r>
          </a:p>
        </p:txBody>
      </p:sp>
      <p:pic>
        <p:nvPicPr>
          <p:cNvPr id="15" name="Imagen 14">
            <a:extLst>
              <a:ext uri="{FF2B5EF4-FFF2-40B4-BE49-F238E27FC236}">
                <a16:creationId xmlns:a16="http://schemas.microsoft.com/office/drawing/2014/main" id="{2E966BD3-14F8-46F7-BE41-E8B8EA9AC6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39538" y="4690256"/>
            <a:ext cx="1260000" cy="1260000"/>
          </a:xfrm>
          <a:prstGeom prst="rect">
            <a:avLst/>
          </a:prstGeom>
        </p:spPr>
      </p:pic>
    </p:spTree>
    <p:extLst>
      <p:ext uri="{BB962C8B-B14F-4D97-AF65-F5344CB8AC3E}">
        <p14:creationId xmlns:p14="http://schemas.microsoft.com/office/powerpoint/2010/main" val="341091144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7360251" cy="526298"/>
          </a:xfrm>
        </p:spPr>
        <p:txBody>
          <a:bodyPr numCol="1" anchorCtr="0" compatLnSpc="1">
            <a:prstTxWarp prst="textNoShape">
              <a:avLst/>
            </a:prstTxWarp>
          </a:bodyPr>
          <a:lstStyle/>
          <a:p>
            <a:pPr eaLnBrk="1" hangingPunct="1">
              <a:defRPr/>
            </a:pPr>
            <a:r>
              <a:rPr lang="es-ES" sz="3800" b="1" dirty="0">
                <a:ln>
                  <a:noFill/>
                </a:ln>
                <a:solidFill>
                  <a:schemeClr val="tx1"/>
                </a:solidFill>
                <a:effectLst>
                  <a:outerShdw blurRad="38100" dist="38100" dir="2700000" algn="tl">
                    <a:srgbClr val="000000">
                      <a:alpha val="43137"/>
                    </a:srgbClr>
                  </a:outerShdw>
                </a:effectLst>
              </a:rPr>
              <a:t>Retraso constitucional de crecimiento</a:t>
            </a:r>
            <a:endParaRPr lang="es-ES" sz="38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2C6B6658-73A1-4D87-9D3B-64F38E27B03F}"/>
              </a:ext>
            </a:extLst>
          </p:cNvPr>
          <p:cNvSpPr>
            <a:spLocks noGrp="1"/>
          </p:cNvSpPr>
          <p:nvPr>
            <p:ph idx="1"/>
          </p:nvPr>
        </p:nvSpPr>
        <p:spPr>
          <a:xfrm>
            <a:off x="518637" y="1243414"/>
            <a:ext cx="7986166" cy="4721805"/>
          </a:xfrm>
        </p:spPr>
        <p:txBody>
          <a:bodyPr/>
          <a:lstStyle/>
          <a:p>
            <a:pPr marL="0" indent="0">
              <a:lnSpc>
                <a:spcPct val="114000"/>
              </a:lnSpc>
              <a:spcBef>
                <a:spcPts val="600"/>
              </a:spcBef>
              <a:buNone/>
            </a:pPr>
            <a:r>
              <a:rPr lang="es-ES" b="1" dirty="0"/>
              <a:t>¿Por qué crecen tan despacio?</a:t>
            </a:r>
          </a:p>
          <a:p>
            <a:pPr>
              <a:lnSpc>
                <a:spcPct val="114000"/>
              </a:lnSpc>
              <a:spcBef>
                <a:spcPts val="600"/>
              </a:spcBef>
            </a:pPr>
            <a:r>
              <a:rPr lang="es-ES" dirty="0"/>
              <a:t>No se sabe la causa, suele haber antecedente en los padres de crecimiento retrasado (tardanos)</a:t>
            </a:r>
          </a:p>
          <a:p>
            <a:pPr marL="0" indent="0">
              <a:lnSpc>
                <a:spcPct val="114000"/>
              </a:lnSpc>
              <a:spcBef>
                <a:spcPts val="600"/>
              </a:spcBef>
              <a:buNone/>
            </a:pPr>
            <a:r>
              <a:rPr lang="es-ES" b="1" dirty="0"/>
              <a:t>¿Que puedo hacer para que crezca más?</a:t>
            </a:r>
          </a:p>
          <a:p>
            <a:pPr>
              <a:lnSpc>
                <a:spcPct val="114000"/>
              </a:lnSpc>
              <a:spcBef>
                <a:spcPts val="600"/>
              </a:spcBef>
            </a:pPr>
            <a:r>
              <a:rPr lang="es-ES" dirty="0"/>
              <a:t>No hay tratamiento para que crezcan más rápido. La talla final será normal. Pueden seguir creciendo hasta los 18 años o más.</a:t>
            </a:r>
          </a:p>
        </p:txBody>
      </p:sp>
      <p:pic>
        <p:nvPicPr>
          <p:cNvPr id="15" name="Imagen 14">
            <a:extLst>
              <a:ext uri="{FF2B5EF4-FFF2-40B4-BE49-F238E27FC236}">
                <a16:creationId xmlns:a16="http://schemas.microsoft.com/office/drawing/2014/main" id="{2E966BD3-14F8-46F7-BE41-E8B8EA9AC6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39538" y="4690256"/>
            <a:ext cx="1260000" cy="1260000"/>
          </a:xfrm>
          <a:prstGeom prst="rect">
            <a:avLst/>
          </a:prstGeom>
        </p:spPr>
      </p:pic>
    </p:spTree>
    <p:extLst>
      <p:ext uri="{BB962C8B-B14F-4D97-AF65-F5344CB8AC3E}">
        <p14:creationId xmlns:p14="http://schemas.microsoft.com/office/powerpoint/2010/main" val="2273191350"/>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TotalTime>
  <Words>235</Words>
  <Application>Microsoft Office PowerPoint</Application>
  <PresentationFormat>Presentación en pantalla (4:3)</PresentationFormat>
  <Paragraphs>21</Paragraphs>
  <Slides>3</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Wingdings</vt:lpstr>
      <vt:lpstr>1_White with Blue Bar Segoe Template_TP10286789</vt:lpstr>
      <vt:lpstr>Presentación de PowerPoint</vt:lpstr>
      <vt:lpstr>Retraso constitucional de crecimiento</vt:lpstr>
      <vt:lpstr>Retraso constitucional de crecimiento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10</cp:revision>
  <dcterms:created xsi:type="dcterms:W3CDTF">2016-05-03T15:33:32Z</dcterms:created>
  <dcterms:modified xsi:type="dcterms:W3CDTF">2018-01-08T18:24:49Z</dcterms:modified>
</cp:coreProperties>
</file>