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57" r:id="rId2"/>
    <p:sldId id="258" r:id="rId3"/>
    <p:sldId id="260" r:id="rId4"/>
    <p:sldId id="259" r:id="rId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74" d="100"/>
          <a:sy n="74" d="100"/>
        </p:scale>
        <p:origin x="129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05/09/2017</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smtClean="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9/5/2017 7:56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smtClean="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smtClean="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smtClean="0">
                <a:solidFill>
                  <a:srgbClr val="000000"/>
                </a:solidFill>
              </a:rPr>
            </a:br>
            <a:r>
              <a:rPr lang="en-US" sz="500" smtClean="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smtClean="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smtClean="0"/>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smtClean="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smtClean="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smtClean="0"/>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38" y="1644650"/>
            <a:ext cx="7223125" cy="1446550"/>
          </a:xfrm>
          <a:prstGeom prst="rect">
            <a:avLst/>
          </a:prstGeom>
          <a:noFill/>
          <a:ln w="12700">
            <a:solidFill>
              <a:schemeClr val="tx1"/>
            </a:solidFill>
            <a:miter lim="800000"/>
            <a:headEnd/>
            <a:tailEnd/>
          </a:ln>
        </p:spPr>
        <p:txBody>
          <a:bodyPr>
            <a:spAutoFit/>
          </a:bodyPr>
          <a:lstStyle/>
          <a:p>
            <a:pPr algn="ctr" fontAlgn="base">
              <a:spcBef>
                <a:spcPct val="50000"/>
              </a:spcBef>
              <a:spcAft>
                <a:spcPct val="0"/>
              </a:spcAft>
            </a:pPr>
            <a:r>
              <a:rPr lang="es-ES" sz="4400" b="1" dirty="0"/>
              <a:t>Soplo inocente o funcional ¿debo preocuparme?</a:t>
            </a:r>
            <a:r>
              <a:rPr lang="es-ES_tradnl" sz="4400" dirty="0"/>
              <a:t> </a:t>
            </a:r>
            <a:endParaRPr lang="es-ES" sz="4400" dirty="0">
              <a:solidFill>
                <a:srgbClr val="000000"/>
              </a:solidFill>
              <a:latin typeface="Arial" charset="0"/>
            </a:endParaRPr>
          </a:p>
        </p:txBody>
      </p:sp>
      <p:sp>
        <p:nvSpPr>
          <p:cNvPr id="2" name="CuadroTexto 11"/>
          <p:cNvSpPr txBox="1"/>
          <p:nvPr/>
        </p:nvSpPr>
        <p:spPr>
          <a:xfrm>
            <a:off x="960439" y="3922713"/>
            <a:ext cx="6187336" cy="461665"/>
          </a:xfrm>
          <a:prstGeom prst="rect">
            <a:avLst/>
          </a:prstGeom>
          <a:noFill/>
        </p:spPr>
        <p:txBody>
          <a:bodyPr wrap="square">
            <a:spAutoFit/>
          </a:bodyPr>
          <a:lstStyle/>
          <a:p>
            <a:pPr fontAlgn="base">
              <a:spcBef>
                <a:spcPct val="0"/>
              </a:spcBef>
              <a:spcAft>
                <a:spcPct val="0"/>
              </a:spcAft>
              <a:defRPr/>
            </a:pPr>
            <a:r>
              <a:rPr lang="es-ES" sz="2400" dirty="0" smtClean="0">
                <a:solidFill>
                  <a:srgbClr val="000000"/>
                </a:solidFill>
                <a:effectLst>
                  <a:outerShdw blurRad="38100" dist="38100" dir="2700000" algn="tl">
                    <a:srgbClr val="C0C0C0"/>
                  </a:outerShdw>
                </a:effectLst>
                <a:latin typeface="Arial" charset="0"/>
                <a:cs typeface="Arial" charset="0"/>
              </a:rPr>
              <a:t>Carmen Carreras </a:t>
            </a:r>
            <a:r>
              <a:rPr lang="es-ES" sz="2400" dirty="0" err="1" smtClean="0">
                <a:solidFill>
                  <a:srgbClr val="000000"/>
                </a:solidFill>
                <a:effectLst>
                  <a:outerShdw blurRad="38100" dist="38100" dir="2700000" algn="tl">
                    <a:srgbClr val="C0C0C0"/>
                  </a:outerShdw>
                </a:effectLst>
                <a:latin typeface="Arial" charset="0"/>
                <a:cs typeface="Arial" charset="0"/>
              </a:rPr>
              <a:t>Blesa</a:t>
            </a:r>
            <a:r>
              <a:rPr lang="es-ES" sz="2400" dirty="0" smtClean="0">
                <a:solidFill>
                  <a:srgbClr val="000000"/>
                </a:solidFill>
                <a:effectLst>
                  <a:outerShdw blurRad="38100" dist="38100" dir="2700000" algn="tl">
                    <a:srgbClr val="C0C0C0"/>
                  </a:outerShdw>
                </a:effectLst>
                <a:latin typeface="Arial" charset="0"/>
                <a:cs typeface="Arial" charset="0"/>
              </a:rPr>
              <a:t>. </a:t>
            </a:r>
            <a:r>
              <a:rPr lang="es-ES" sz="2000" dirty="0" smtClean="0">
                <a:solidFill>
                  <a:srgbClr val="000000"/>
                </a:solidFill>
                <a:effectLst>
                  <a:outerShdw blurRad="38100" dist="38100" dir="2700000" algn="tl">
                    <a:srgbClr val="C0C0C0"/>
                  </a:outerShdw>
                </a:effectLst>
                <a:latin typeface="Arial" charset="0"/>
                <a:cs typeface="Arial" charset="0"/>
              </a:rPr>
              <a:t>Cardiología pediátrica</a:t>
            </a:r>
            <a:endParaRPr lang="es-ES" sz="2000" dirty="0">
              <a:solidFill>
                <a:srgbClr val="000000"/>
              </a:solidFill>
              <a:effectLst>
                <a:outerShdw blurRad="38100" dist="38100" dir="2700000" algn="tl">
                  <a:srgbClr val="C0C0C0"/>
                </a:outerShdw>
              </a:effectLst>
              <a:latin typeface="Arial" charset="0"/>
              <a:cs typeface="Arial" charset="0"/>
            </a:endParaRPr>
          </a:p>
        </p:txBody>
      </p:sp>
      <p:pic>
        <p:nvPicPr>
          <p:cNvPr id="6" name="Imagen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07315" y="4663370"/>
            <a:ext cx="1892223" cy="1260000"/>
          </a:xfrm>
          <a:prstGeom prst="rect">
            <a:avLst/>
          </a:prstGeom>
        </p:spPr>
      </p:pic>
    </p:spTree>
    <p:extLst>
      <p:ext uri="{BB962C8B-B14F-4D97-AF65-F5344CB8AC3E}">
        <p14:creationId xmlns:p14="http://schemas.microsoft.com/office/powerpoint/2010/main" val="89818671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4582732" cy="664797"/>
          </a:xfrm>
        </p:spPr>
        <p:txBody>
          <a:bodyPr numCol="1" anchorCtr="0" compatLnSpc="1">
            <a:prstTxWarp prst="textNoShape">
              <a:avLst/>
            </a:prstTxWarp>
          </a:bodyPr>
          <a:lstStyle/>
          <a:p>
            <a:pPr eaLnBrk="1" hangingPunct="1">
              <a:defRPr/>
            </a:pPr>
            <a:r>
              <a:rPr lang="es-ES" b="1" dirty="0">
                <a:effectLst/>
              </a:rPr>
              <a:t>¿Qué es un soplo</a:t>
            </a:r>
            <a:r>
              <a:rPr lang="es-ES" b="1" dirty="0" smtClean="0">
                <a:effectLst/>
              </a:rPr>
              <a:t>?</a:t>
            </a:r>
            <a:endParaRPr lang="es-ES" dirty="0" smtClean="0">
              <a:ln>
                <a:noFill/>
              </a:ln>
              <a:solidFill>
                <a:schemeClr val="tx1"/>
              </a:solidFill>
              <a:effectLst>
                <a:outerShdw blurRad="38100" dist="38100" dir="2700000" algn="tl">
                  <a:srgbClr val="000000">
                    <a:alpha val="43137"/>
                  </a:srgbClr>
                </a:outerShdw>
              </a:effectLst>
            </a:endParaRPr>
          </a:p>
        </p:txBody>
      </p:sp>
      <p:sp>
        <p:nvSpPr>
          <p:cNvPr id="19458" name="Rectangle 3"/>
          <p:cNvSpPr>
            <a:spLocks noGrp="1"/>
          </p:cNvSpPr>
          <p:nvPr>
            <p:ph type="body" idx="1"/>
          </p:nvPr>
        </p:nvSpPr>
        <p:spPr>
          <a:xfrm>
            <a:off x="665163" y="1325159"/>
            <a:ext cx="7813675" cy="3877985"/>
          </a:xfrm>
        </p:spPr>
        <p:txBody>
          <a:bodyPr/>
          <a:lstStyle/>
          <a:p>
            <a:pPr marL="0" indent="0" algn="just">
              <a:lnSpc>
                <a:spcPct val="100000"/>
              </a:lnSpc>
              <a:spcBef>
                <a:spcPts val="0"/>
              </a:spcBef>
              <a:buNone/>
            </a:pPr>
            <a:r>
              <a:rPr lang="es-ES" sz="2800" dirty="0"/>
              <a:t>Es algo frecuente consultar con el pediatra por cualquier otro motivo y que éste os diga que vuestro hijo/a tiene </a:t>
            </a:r>
            <a:r>
              <a:rPr lang="es-ES" sz="2800" b="1" dirty="0"/>
              <a:t>un soplo en el corazón</a:t>
            </a:r>
            <a:r>
              <a:rPr lang="es-ES" sz="2800" dirty="0"/>
              <a:t>. Esto no tiene por qué ser </a:t>
            </a:r>
            <a:r>
              <a:rPr lang="es-ES" sz="2800" dirty="0" smtClean="0"/>
              <a:t>algo </a:t>
            </a:r>
            <a:r>
              <a:rPr lang="es-ES" sz="2800" dirty="0"/>
              <a:t>que preocupe en sí mismo. El que haya o no </a:t>
            </a:r>
            <a:r>
              <a:rPr lang="es-ES" sz="2800" dirty="0" smtClean="0"/>
              <a:t>un </a:t>
            </a:r>
            <a:r>
              <a:rPr lang="es-ES" sz="2800" dirty="0"/>
              <a:t>soplo no tiene por qué querer decir que haya una enfermedad del corazón. Soplo solo quiere decir: ruido, es decir, en el corazón se oyen sus latidos “normales” y además un sonido que recuerda a un “soplido”.</a:t>
            </a:r>
            <a:endParaRPr lang="es-ES_tradnl" sz="2800" dirty="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7315" y="4663370"/>
            <a:ext cx="1892223" cy="1260000"/>
          </a:xfrm>
          <a:prstGeom prst="rect">
            <a:avLst/>
          </a:prstGeom>
        </p:spPr>
      </p:pic>
    </p:spTree>
    <p:extLst>
      <p:ext uri="{BB962C8B-B14F-4D97-AF65-F5344CB8AC3E}">
        <p14:creationId xmlns:p14="http://schemas.microsoft.com/office/powerpoint/2010/main" val="1328939826"/>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8"/>
            <a:ext cx="6859587" cy="1218795"/>
          </a:xfrm>
        </p:spPr>
        <p:txBody>
          <a:bodyPr numCol="1" anchorCtr="0" compatLnSpc="1">
            <a:prstTxWarp prst="textNoShape">
              <a:avLst/>
            </a:prstTxWarp>
          </a:bodyPr>
          <a:lstStyle/>
          <a:p>
            <a:pPr eaLnBrk="1" hangingPunct="1">
              <a:defRPr/>
            </a:pPr>
            <a:r>
              <a:rPr lang="es-ES" sz="4000" b="1" dirty="0">
                <a:effectLst/>
              </a:rPr>
              <a:t>“Soplos buenos” ¿Cómo saberlo?</a:t>
            </a:r>
            <a:r>
              <a:rPr lang="es-ES_tradnl" dirty="0">
                <a:effectLst/>
              </a:rPr>
              <a:t/>
            </a:r>
            <a:br>
              <a:rPr lang="es-ES_tradnl" dirty="0">
                <a:effectLst/>
              </a:rPr>
            </a:br>
            <a:endParaRPr lang="es-ES" dirty="0" smtClean="0">
              <a:ln>
                <a:noFill/>
              </a:ln>
              <a:solidFill>
                <a:schemeClr val="tx1"/>
              </a:solidFill>
              <a:effectLst>
                <a:outerShdw blurRad="38100" dist="38100" dir="2700000" algn="tl">
                  <a:srgbClr val="000000">
                    <a:alpha val="43137"/>
                  </a:srgbClr>
                </a:outerShdw>
              </a:effectLst>
            </a:endParaRPr>
          </a:p>
        </p:txBody>
      </p:sp>
      <p:sp>
        <p:nvSpPr>
          <p:cNvPr id="19458" name="Rectangle 3"/>
          <p:cNvSpPr>
            <a:spLocks noGrp="1"/>
          </p:cNvSpPr>
          <p:nvPr>
            <p:ph type="body" idx="1"/>
          </p:nvPr>
        </p:nvSpPr>
        <p:spPr>
          <a:xfrm>
            <a:off x="665163" y="1325159"/>
            <a:ext cx="7813675" cy="4031873"/>
          </a:xfrm>
        </p:spPr>
        <p:txBody>
          <a:bodyPr/>
          <a:lstStyle/>
          <a:p>
            <a:pPr>
              <a:lnSpc>
                <a:spcPct val="100000"/>
              </a:lnSpc>
              <a:spcBef>
                <a:spcPts val="600"/>
              </a:spcBef>
            </a:pPr>
            <a:r>
              <a:rPr lang="es-ES" sz="2800" dirty="0"/>
              <a:t>En la infancia, hasta en el 85% de los niños se ausculta alguna vez un soplo de tipo inocente o funcional, un sonido que se produce en corazones completamente normales. No se sabe exactamente su </a:t>
            </a:r>
            <a:r>
              <a:rPr lang="es-ES" sz="2800" dirty="0" smtClean="0"/>
              <a:t>causa.</a:t>
            </a:r>
          </a:p>
          <a:p>
            <a:pPr>
              <a:lnSpc>
                <a:spcPct val="100000"/>
              </a:lnSpc>
              <a:spcBef>
                <a:spcPts val="600"/>
              </a:spcBef>
            </a:pPr>
            <a:r>
              <a:rPr lang="es-ES" sz="2800" dirty="0" smtClean="0"/>
              <a:t>El </a:t>
            </a:r>
            <a:r>
              <a:rPr lang="es-ES" sz="2800" dirty="0"/>
              <a:t>soplo inocente se puede </a:t>
            </a:r>
            <a:r>
              <a:rPr lang="es-ES" sz="2800" dirty="0" err="1"/>
              <a:t>oir</a:t>
            </a:r>
            <a:r>
              <a:rPr lang="es-ES" sz="2800" dirty="0"/>
              <a:t> a cualquier edad, desde la lactancia hasta la adolescencia, aunque es más frecuente entre los 2 y los 6 años. </a:t>
            </a:r>
            <a:endParaRPr lang="es-ES_tradnl" sz="2800" dirty="0"/>
          </a:p>
          <a:p>
            <a:pPr algn="just">
              <a:lnSpc>
                <a:spcPct val="100000"/>
              </a:lnSpc>
              <a:spcBef>
                <a:spcPts val="600"/>
              </a:spcBef>
            </a:pPr>
            <a:endParaRPr lang="es-ES_tradnl" sz="2800" dirty="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7315" y="4663370"/>
            <a:ext cx="1892223" cy="1260000"/>
          </a:xfrm>
          <a:prstGeom prst="rect">
            <a:avLst/>
          </a:prstGeom>
        </p:spPr>
      </p:pic>
    </p:spTree>
    <p:extLst>
      <p:ext uri="{BB962C8B-B14F-4D97-AF65-F5344CB8AC3E}">
        <p14:creationId xmlns:p14="http://schemas.microsoft.com/office/powerpoint/2010/main" val="48350605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8"/>
            <a:ext cx="6752908" cy="886397"/>
          </a:xfrm>
        </p:spPr>
        <p:txBody>
          <a:bodyPr numCol="1" anchorCtr="0" compatLnSpc="1">
            <a:prstTxWarp prst="textNoShape">
              <a:avLst/>
            </a:prstTxWarp>
          </a:bodyPr>
          <a:lstStyle/>
          <a:p>
            <a:r>
              <a:rPr lang="es-ES" sz="3200" b="1" dirty="0">
                <a:effectLst/>
              </a:rPr>
              <a:t>¿Puede hacerse vida normal con el “soplo”?</a:t>
            </a:r>
            <a:endParaRPr lang="es-ES_tradnl" sz="3200" dirty="0">
              <a:effectLst/>
            </a:endParaRPr>
          </a:p>
        </p:txBody>
      </p:sp>
      <p:sp>
        <p:nvSpPr>
          <p:cNvPr id="19458" name="Rectangle 3"/>
          <p:cNvSpPr>
            <a:spLocks noGrp="1"/>
          </p:cNvSpPr>
          <p:nvPr>
            <p:ph type="body" idx="1"/>
          </p:nvPr>
        </p:nvSpPr>
        <p:spPr>
          <a:xfrm>
            <a:off x="665163" y="1325159"/>
            <a:ext cx="7813675" cy="3954929"/>
          </a:xfrm>
        </p:spPr>
        <p:txBody>
          <a:bodyPr/>
          <a:lstStyle/>
          <a:p>
            <a:pPr>
              <a:lnSpc>
                <a:spcPct val="100000"/>
              </a:lnSpc>
              <a:spcBef>
                <a:spcPts val="600"/>
              </a:spcBef>
            </a:pPr>
            <a:r>
              <a:rPr lang="es-ES" sz="2800" dirty="0"/>
              <a:t>Tener un soplo inocente o </a:t>
            </a:r>
            <a:r>
              <a:rPr lang="es-ES" sz="2800" dirty="0" smtClean="0"/>
              <a:t>funcional, no </a:t>
            </a:r>
            <a:r>
              <a:rPr lang="es-ES" sz="2800" dirty="0"/>
              <a:t>quiere decir </a:t>
            </a:r>
            <a:r>
              <a:rPr lang="es-ES" sz="2800" dirty="0" smtClean="0"/>
              <a:t>tener </a:t>
            </a:r>
            <a:r>
              <a:rPr lang="es-ES" sz="2800" dirty="0"/>
              <a:t>ningún problema de corazón, </a:t>
            </a:r>
            <a:r>
              <a:rPr lang="es-ES" sz="2800" dirty="0" smtClean="0"/>
              <a:t>por lo que nunca </a:t>
            </a:r>
            <a:r>
              <a:rPr lang="es-ES" sz="2800" dirty="0"/>
              <a:t>va a dar ningún síntoma. </a:t>
            </a:r>
            <a:r>
              <a:rPr lang="es-ES" sz="2800" dirty="0" smtClean="0"/>
              <a:t>Es </a:t>
            </a:r>
            <a:r>
              <a:rPr lang="es-ES" sz="2800" dirty="0"/>
              <a:t>un corazón normal, por lo que se puede y se debe hacer una vida absolutamente normal para la edad del niño, sin restricciones por esta causa. </a:t>
            </a:r>
            <a:endParaRPr lang="es-ES" sz="2800" dirty="0" smtClean="0"/>
          </a:p>
          <a:p>
            <a:pPr>
              <a:lnSpc>
                <a:spcPct val="100000"/>
              </a:lnSpc>
              <a:spcBef>
                <a:spcPts val="600"/>
              </a:spcBef>
            </a:pPr>
            <a:r>
              <a:rPr lang="es-ES" sz="2800" dirty="0" smtClean="0"/>
              <a:t>No </a:t>
            </a:r>
            <a:r>
              <a:rPr lang="es-ES" sz="2800" dirty="0"/>
              <a:t>hay que esperar que desaparezca </a:t>
            </a:r>
            <a:r>
              <a:rPr lang="es-ES" sz="2800" dirty="0" smtClean="0"/>
              <a:t>el soplo con </a:t>
            </a:r>
            <a:r>
              <a:rPr lang="es-ES" sz="2800" dirty="0"/>
              <a:t>el crecimiento, aunque puede que ya </a:t>
            </a:r>
            <a:r>
              <a:rPr lang="es-ES" sz="2800" dirty="0" smtClean="0"/>
              <a:t>no                 se </a:t>
            </a:r>
            <a:r>
              <a:rPr lang="es-ES" sz="2800" dirty="0"/>
              <a:t>oiga en la vida adulta</a:t>
            </a:r>
            <a:r>
              <a:rPr lang="es-ES" sz="2800" dirty="0" smtClean="0"/>
              <a:t>.</a:t>
            </a:r>
            <a:endParaRPr lang="es-ES_tradnl" sz="2800" dirty="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7315" y="4663370"/>
            <a:ext cx="1892223" cy="1260000"/>
          </a:xfrm>
          <a:prstGeom prst="rect">
            <a:avLst/>
          </a:prstGeom>
        </p:spPr>
      </p:pic>
    </p:spTree>
    <p:extLst>
      <p:ext uri="{BB962C8B-B14F-4D97-AF65-F5344CB8AC3E}">
        <p14:creationId xmlns:p14="http://schemas.microsoft.com/office/powerpoint/2010/main" val="167657342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TotalTime>
  <Words>379</Words>
  <Application>Microsoft Office PowerPoint</Application>
  <PresentationFormat>Presentación en pantalla (4:3)</PresentationFormat>
  <Paragraphs>18</Paragraphs>
  <Slides>4</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Calibri</vt:lpstr>
      <vt:lpstr>Wingdings</vt:lpstr>
      <vt:lpstr>1_White with Blue Bar Segoe Template_TP10286789</vt:lpstr>
      <vt:lpstr>Presentación de PowerPoint</vt:lpstr>
      <vt:lpstr>¿Qué es un soplo?</vt:lpstr>
      <vt:lpstr>“Soplos buenos” ¿Cómo saberlo? </vt:lpstr>
      <vt:lpstr>¿Puede hacerse vida normal con el “soplo”?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Juan José Morell Bernabé</cp:lastModifiedBy>
  <cp:revision>7</cp:revision>
  <dcterms:created xsi:type="dcterms:W3CDTF">2016-05-03T15:33:32Z</dcterms:created>
  <dcterms:modified xsi:type="dcterms:W3CDTF">2017-09-05T18:02:10Z</dcterms:modified>
</cp:coreProperties>
</file>