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8"/>
  </p:notesMasterIdLst>
  <p:sldIdLst>
    <p:sldId id="263" r:id="rId2"/>
    <p:sldId id="264" r:id="rId3"/>
    <p:sldId id="265" r:id="rId4"/>
    <p:sldId id="266" r:id="rId5"/>
    <p:sldId id="267" r:id="rId6"/>
    <p:sldId id="268" r:id="rId7"/>
  </p:sldIdLst>
  <p:sldSz cx="9144000" cy="6858000" type="screen4x3"/>
  <p:notesSz cx="6858000" cy="9144000"/>
  <p:embeddedFontLst>
    <p:embeddedFont>
      <p:font typeface="Comic Sans MS" panose="030F0702030302020204" pitchFamily="66"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ES" sz="1200" b="0" i="0" u="none" strike="noStrike" cap="none">
                <a:solidFill>
                  <a:schemeClr val="dk1"/>
                </a:solidFill>
                <a:latin typeface="Calibri"/>
                <a:ea typeface="Calibri"/>
                <a:cs typeface="Calibri"/>
                <a:sym typeface="Calibri"/>
              </a:rPr>
              <a:t>‹Nº›</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8705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smtClean="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latin typeface="Calibri" panose="020F0502020204030204"/>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F38CDF-4E54-4B60-BA0B-20D7060343C0}" type="datetime8">
              <a:rPr lang="en-US">
                <a:solidFill>
                  <a:srgbClr val="000000"/>
                </a:solidFill>
                <a:latin typeface="Calibri" panose="020F0502020204030204"/>
              </a:rPr>
              <a:pPr fontAlgn="base">
                <a:spcBef>
                  <a:spcPct val="0"/>
                </a:spcBef>
                <a:spcAft>
                  <a:spcPct val="0"/>
                </a:spcAft>
                <a:defRPr/>
              </a:pPr>
              <a:t>6/8/2017 7:41 PM</a:t>
            </a:fld>
            <a:endParaRPr lang="en-US">
              <a:solidFill>
                <a:srgbClr val="000000"/>
              </a:solidFill>
              <a:latin typeface="Calibri" panose="020F0502020204030204"/>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latin typeface="Calibri" panose="020F0502020204030204"/>
              </a:rPr>
              <a:t>© 2007 Microsoft Corporation. Todos los derechos reservados. Microsoft, Windows, Windows Vista y otros nombres de productos son o podrían ser marcas registradas o marcas comerciales en los EE.UU. u otros países.</a:t>
            </a:r>
          </a:p>
          <a:p>
            <a:pPr fontAlgn="base">
              <a:spcBef>
                <a:spcPct val="0"/>
              </a:spcBef>
              <a:spcAft>
                <a:spcPct val="0"/>
              </a:spcAft>
              <a:defRPr/>
            </a:pPr>
            <a:r>
              <a:rPr lang="en-US" sz="500" smtClean="0">
                <a:solidFill>
                  <a:srgbClr val="000000"/>
                </a:solidFill>
                <a:latin typeface="Calibri" panose="020F0502020204030204"/>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smtClean="0">
                <a:solidFill>
                  <a:srgbClr val="000000"/>
                </a:solidFill>
                <a:latin typeface="Calibri" panose="020F0502020204030204"/>
              </a:rPr>
            </a:br>
            <a:r>
              <a:rPr lang="en-US" sz="500" smtClean="0">
                <a:solidFill>
                  <a:srgbClr val="000000"/>
                </a:solidFill>
                <a:latin typeface="Calibri" panose="020F0502020204030204"/>
              </a:rPr>
              <a:t>MICROSOFT NO FACILITA GARANTÍAS EXPRESAS, IMPLÍCITAS O ESTATUTORIAS EN RELACIÓN A LA INFORMACIÓN CONTENIDA EN ESTA PRESENTACIÓN.</a:t>
            </a:r>
          </a:p>
          <a:p>
            <a:pPr fontAlgn="base">
              <a:spcBef>
                <a:spcPct val="0"/>
              </a:spcBef>
              <a:spcAft>
                <a:spcPct val="0"/>
              </a:spcAft>
              <a:defRPr/>
            </a:pPr>
            <a:endParaRPr lang="en-US" sz="500" smtClean="0">
              <a:solidFill>
                <a:srgbClr val="000000"/>
              </a:solidFill>
              <a:latin typeface="Calibri" panose="020F0502020204030204"/>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D6B175-3349-4FA5-9BE1-83870639E76A}" type="slidenum">
              <a:rPr lang="en-US">
                <a:solidFill>
                  <a:srgbClr val="000000"/>
                </a:solidFill>
                <a:latin typeface="Calibri" panose="020F0502020204030204"/>
              </a:rPr>
              <a:pPr fontAlgn="base">
                <a:spcBef>
                  <a:spcPct val="0"/>
                </a:spcBef>
                <a:spcAft>
                  <a:spcPct val="0"/>
                </a:spcAft>
                <a:defRPr/>
              </a:pPr>
              <a:t>1</a:t>
            </a:fld>
            <a:endParaRPr lang="en-US">
              <a:solidFill>
                <a:srgbClr val="000000"/>
              </a:solidFill>
              <a:latin typeface="Calibri" panose="020F0502020204030204"/>
            </a:endParaRPr>
          </a:p>
        </p:txBody>
      </p:sp>
    </p:spTree>
    <p:extLst>
      <p:ext uri="{BB962C8B-B14F-4D97-AF65-F5344CB8AC3E}">
        <p14:creationId xmlns:p14="http://schemas.microsoft.com/office/powerpoint/2010/main" val="315919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10581301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0314992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extLst>
      <p:ext uri="{BB962C8B-B14F-4D97-AF65-F5344CB8AC3E}">
        <p14:creationId xmlns:p14="http://schemas.microsoft.com/office/powerpoint/2010/main" val="388013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9543363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28711840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7610173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4178260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0510534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655265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8293583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6729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180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extLst>
      <p:ext uri="{BB962C8B-B14F-4D97-AF65-F5344CB8AC3E}">
        <p14:creationId xmlns:p14="http://schemas.microsoft.com/office/powerpoint/2010/main" val="37375149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sp>
        <p:nvSpPr>
          <p:cNvPr id="15364" name="Text Box 5"/>
          <p:cNvSpPr txBox="1">
            <a:spLocks noChangeArrowheads="1"/>
          </p:cNvSpPr>
          <p:nvPr/>
        </p:nvSpPr>
        <p:spPr bwMode="auto">
          <a:xfrm>
            <a:off x="960438" y="1644650"/>
            <a:ext cx="7223125" cy="1600438"/>
          </a:xfrm>
          <a:prstGeom prst="rect">
            <a:avLst/>
          </a:prstGeom>
          <a:noFill/>
          <a:ln w="12700">
            <a:solidFill>
              <a:schemeClr val="tx1"/>
            </a:solidFill>
            <a:miter lim="800000"/>
            <a:headEnd/>
            <a:tailEnd/>
          </a:ln>
        </p:spPr>
        <p:txBody>
          <a:bodyPr>
            <a:spAutoFit/>
          </a:bodyPr>
          <a:lstStyle/>
          <a:p>
            <a:pPr algn="ctr" fontAlgn="base">
              <a:spcBef>
                <a:spcPct val="50000"/>
              </a:spcBef>
              <a:spcAft>
                <a:spcPct val="0"/>
              </a:spcAft>
            </a:pPr>
            <a:r>
              <a:rPr lang="es-ES" sz="4400" b="1" kern="1200" dirty="0" err="1" smtClean="0">
                <a:latin typeface="Arial" charset="0"/>
                <a:ea typeface="+mn-ea"/>
                <a:cs typeface="+mn-cs"/>
              </a:rPr>
              <a:t>Discalculia</a:t>
            </a:r>
            <a:endParaRPr lang="es-ES" sz="4400" b="1" kern="1200" dirty="0" smtClean="0">
              <a:latin typeface="Arial" charset="0"/>
              <a:ea typeface="+mn-ea"/>
              <a:cs typeface="+mn-cs"/>
            </a:endParaRPr>
          </a:p>
          <a:p>
            <a:pPr algn="ctr" fontAlgn="base">
              <a:spcBef>
                <a:spcPct val="50000"/>
              </a:spcBef>
              <a:spcAft>
                <a:spcPct val="0"/>
              </a:spcAft>
            </a:pPr>
            <a:r>
              <a:rPr lang="es-ES" sz="3600" b="1" kern="1200" dirty="0" smtClean="0">
                <a:latin typeface="Arial" charset="0"/>
                <a:ea typeface="+mn-ea"/>
                <a:cs typeface="+mn-cs"/>
              </a:rPr>
              <a:t>El trastorno de las matemáticas</a:t>
            </a:r>
            <a:endParaRPr lang="es-ES" sz="3600" kern="1200" dirty="0">
              <a:latin typeface="Arial" charset="0"/>
              <a:ea typeface="+mn-ea"/>
              <a:cs typeface="+mn-cs"/>
            </a:endParaRPr>
          </a:p>
        </p:txBody>
      </p:sp>
      <p:sp>
        <p:nvSpPr>
          <p:cNvPr id="2" name="CuadroTexto 11"/>
          <p:cNvSpPr txBox="1"/>
          <p:nvPr/>
        </p:nvSpPr>
        <p:spPr>
          <a:xfrm>
            <a:off x="1951630" y="3922713"/>
            <a:ext cx="5615983" cy="461665"/>
          </a:xfrm>
          <a:prstGeom prst="rect">
            <a:avLst/>
          </a:prstGeom>
          <a:noFill/>
        </p:spPr>
        <p:txBody>
          <a:bodyPr wrap="square">
            <a:spAutoFit/>
          </a:bodyPr>
          <a:lstStyle/>
          <a:p>
            <a:pPr fontAlgn="base">
              <a:spcBef>
                <a:spcPct val="0"/>
              </a:spcBef>
              <a:spcAft>
                <a:spcPct val="0"/>
              </a:spcAft>
              <a:defRPr/>
            </a:pPr>
            <a:r>
              <a:rPr lang="es-ES" sz="2400" kern="1200" dirty="0">
                <a:effectLst>
                  <a:outerShdw blurRad="38100" dist="38100" dir="2700000" algn="tl">
                    <a:srgbClr val="C0C0C0"/>
                  </a:outerShdw>
                </a:effectLst>
                <a:latin typeface="Arial" charset="0"/>
                <a:ea typeface="+mn-ea"/>
                <a:cs typeface="Arial" charset="0"/>
              </a:rPr>
              <a:t>Mª José Palomares Gimeno. </a:t>
            </a:r>
            <a:r>
              <a:rPr lang="es-ES" sz="2000" kern="1200" dirty="0" smtClean="0">
                <a:effectLst>
                  <a:outerShdw blurRad="38100" dist="38100" dir="2700000" algn="tl">
                    <a:srgbClr val="C0C0C0"/>
                  </a:outerShdw>
                </a:effectLst>
                <a:latin typeface="Arial" charset="0"/>
                <a:ea typeface="+mn-ea"/>
                <a:cs typeface="Arial" charset="0"/>
              </a:rPr>
              <a:t>Pediatra</a:t>
            </a:r>
            <a:endParaRPr lang="es-ES" sz="2000" kern="1200" dirty="0">
              <a:effectLst>
                <a:outerShdw blurRad="38100" dist="38100" dir="2700000" algn="tl">
                  <a:srgbClr val="C0C0C0"/>
                </a:outerShdw>
              </a:effectLst>
              <a:latin typeface="Arial" charset="0"/>
              <a:ea typeface="+mn-ea"/>
              <a:cs typeface="Arial"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Tree>
    <p:extLst>
      <p:ext uri="{BB962C8B-B14F-4D97-AF65-F5344CB8AC3E}">
        <p14:creationId xmlns:p14="http://schemas.microsoft.com/office/powerpoint/2010/main" val="13115879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2" y="346868"/>
            <a:ext cx="6859587" cy="1218795"/>
          </a:xfrm>
        </p:spPr>
        <p:txBody>
          <a:bodyPr numCol="1" anchorCtr="0" compatLnSpc="1">
            <a:prstTxWarp prst="textNoShape">
              <a:avLst/>
            </a:prstTxWarp>
          </a:bodyPr>
          <a:lstStyle/>
          <a:p>
            <a:pPr eaLnBrk="1" hangingPunct="1">
              <a:defRPr/>
            </a:pPr>
            <a:r>
              <a:rPr lang="es-ES" sz="4400" dirty="0">
                <a:ln>
                  <a:noFill/>
                </a:ln>
                <a:solidFill>
                  <a:schemeClr val="tx1"/>
                </a:solidFill>
                <a:effectLst>
                  <a:outerShdw blurRad="38100" dist="38100" dir="2700000" algn="tl">
                    <a:srgbClr val="000000">
                      <a:alpha val="43137"/>
                    </a:srgbClr>
                  </a:outerShdw>
                </a:effectLst>
              </a:rPr>
              <a:t>Ejemplos de las dificultades que tienen los niños con </a:t>
            </a:r>
            <a:r>
              <a:rPr lang="es-ES" sz="4400" dirty="0" err="1">
                <a:ln>
                  <a:noFill/>
                </a:ln>
                <a:solidFill>
                  <a:schemeClr val="tx1"/>
                </a:solidFill>
                <a:effectLst>
                  <a:outerShdw blurRad="38100" dist="38100" dir="2700000" algn="tl">
                    <a:srgbClr val="000000">
                      <a:alpha val="43137"/>
                    </a:srgbClr>
                  </a:outerShdw>
                </a:effectLst>
              </a:rPr>
              <a:t>discalculia</a:t>
            </a:r>
            <a:endParaRPr lang="es-ES" sz="4400" dirty="0" smtClean="0">
              <a:ln>
                <a:noFill/>
              </a:ln>
              <a:solidFill>
                <a:schemeClr val="tx1"/>
              </a:solidFill>
              <a:effectLst>
                <a:outerShdw blurRad="38100" dist="38100" dir="2700000" algn="tl">
                  <a:srgbClr val="000000">
                    <a:alpha val="43137"/>
                  </a:srgbClr>
                </a:outerShdw>
              </a:effectLst>
            </a:endParaRPr>
          </a:p>
        </p:txBody>
      </p:sp>
      <p:sp>
        <p:nvSpPr>
          <p:cNvPr id="19458" name="Rectangle 3"/>
          <p:cNvSpPr>
            <a:spLocks noGrp="1"/>
          </p:cNvSpPr>
          <p:nvPr>
            <p:ph type="body" idx="1"/>
          </p:nvPr>
        </p:nvSpPr>
        <p:spPr>
          <a:xfrm>
            <a:off x="665163" y="1730770"/>
            <a:ext cx="6322492" cy="498598"/>
          </a:xfrm>
        </p:spPr>
        <p:txBody>
          <a:bodyPr/>
          <a:lstStyle/>
          <a:p>
            <a:pPr eaLnBrk="1" hangingPunct="1">
              <a:buFontTx/>
              <a:buNone/>
            </a:pPr>
            <a:r>
              <a:rPr lang="es-ES" sz="3600" dirty="0"/>
              <a:t>¿Cuántas ovejas tiene el </a:t>
            </a:r>
            <a:r>
              <a:rPr lang="es-ES" sz="3600" dirty="0" smtClean="0"/>
              <a:t>pastor?</a:t>
            </a:r>
            <a:endParaRPr lang="es-ES" sz="3600" dirty="0" smtClean="0"/>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
        <p:nvSpPr>
          <p:cNvPr id="19" name="Shape 83"/>
          <p:cNvSpPr txBox="1"/>
          <p:nvPr/>
        </p:nvSpPr>
        <p:spPr>
          <a:xfrm flipH="1">
            <a:off x="7308305" y="4869160"/>
            <a:ext cx="144014" cy="646331"/>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a:p>
            <a:endParaRPr sz="1800">
              <a:latin typeface="Calibri"/>
              <a:ea typeface="Calibri"/>
              <a:cs typeface="Calibri"/>
              <a:sym typeface="Calibri"/>
            </a:endParaRPr>
          </a:p>
        </p:txBody>
      </p:sp>
      <p:pic>
        <p:nvPicPr>
          <p:cNvPr id="20" name="Shape 84" descr="C:\Users\Propietario\AppData\Local\Microsoft\Windows\Temporary Internet Files\Content.IE5\OMDQE1GA\de-dibujos-animado-de-movimiento[1].jpg"/>
          <p:cNvPicPr preferRelativeResize="0">
            <a:picLocks noChangeAspect="1"/>
          </p:cNvPicPr>
          <p:nvPr/>
        </p:nvPicPr>
        <p:blipFill rotWithShape="1">
          <a:blip r:embed="rId5">
            <a:alphaModFix/>
          </a:blip>
          <a:srcRect/>
          <a:stretch/>
        </p:blipFill>
        <p:spPr>
          <a:xfrm>
            <a:off x="533618" y="2396499"/>
            <a:ext cx="3207229" cy="2160000"/>
          </a:xfrm>
          <a:prstGeom prst="rect">
            <a:avLst/>
          </a:prstGeom>
          <a:noFill/>
          <a:ln>
            <a:noFill/>
          </a:ln>
        </p:spPr>
      </p:pic>
      <p:pic>
        <p:nvPicPr>
          <p:cNvPr id="21" name="Shape 85" descr="C:\Users\Propietario\AppData\Local\Microsoft\Windows\Temporary Internet Files\Content.IE5\CAP6JREJ\sheep-231885_960_720[1].jpg"/>
          <p:cNvPicPr preferRelativeResize="0">
            <a:picLocks noChangeAspect="1"/>
          </p:cNvPicPr>
          <p:nvPr/>
        </p:nvPicPr>
        <p:blipFill rotWithShape="1">
          <a:blip r:embed="rId6">
            <a:alphaModFix/>
          </a:blip>
          <a:srcRect l="34250" t="25194" r="1963" b="19288"/>
          <a:stretch/>
        </p:blipFill>
        <p:spPr>
          <a:xfrm>
            <a:off x="3961559" y="2396499"/>
            <a:ext cx="3300002" cy="2160000"/>
          </a:xfrm>
          <a:prstGeom prst="rect">
            <a:avLst/>
          </a:prstGeom>
          <a:noFill/>
          <a:ln>
            <a:noFill/>
          </a:ln>
        </p:spPr>
      </p:pic>
      <p:sp>
        <p:nvSpPr>
          <p:cNvPr id="22" name="Shape 87"/>
          <p:cNvSpPr txBox="1"/>
          <p:nvPr/>
        </p:nvSpPr>
        <p:spPr>
          <a:xfrm>
            <a:off x="476760" y="4771934"/>
            <a:ext cx="3264087" cy="523219"/>
          </a:xfrm>
          <a:prstGeom prst="rect">
            <a:avLst/>
          </a:prstGeom>
          <a:noFill/>
          <a:ln>
            <a:noFill/>
          </a:ln>
        </p:spPr>
        <p:txBody>
          <a:bodyPr lIns="91425" tIns="45700" rIns="91425" bIns="45700" anchor="t" anchorCtr="0">
            <a:noAutofit/>
          </a:bodyPr>
          <a:lstStyle/>
          <a:p>
            <a:pPr>
              <a:buSzPct val="25000"/>
            </a:pPr>
            <a:r>
              <a:rPr lang="es-ES" sz="2400" b="1" dirty="0">
                <a:latin typeface="Comic Sans MS"/>
                <a:ea typeface="Comic Sans MS"/>
                <a:cs typeface="Comic Sans MS"/>
                <a:sym typeface="Comic Sans MS"/>
              </a:rPr>
              <a:t>Con </a:t>
            </a:r>
            <a:r>
              <a:rPr lang="es-ES" sz="2400" b="1" dirty="0" err="1">
                <a:latin typeface="Comic Sans MS"/>
                <a:ea typeface="Comic Sans MS"/>
                <a:cs typeface="Comic Sans MS"/>
                <a:sym typeface="Comic Sans MS"/>
              </a:rPr>
              <a:t>discalculia</a:t>
            </a:r>
            <a:r>
              <a:rPr lang="es-ES" sz="2400" b="1" dirty="0">
                <a:latin typeface="Comic Sans MS"/>
                <a:ea typeface="Comic Sans MS"/>
                <a:cs typeface="Comic Sans MS"/>
                <a:sym typeface="Comic Sans MS"/>
              </a:rPr>
              <a:t>: ???</a:t>
            </a:r>
          </a:p>
        </p:txBody>
      </p:sp>
      <p:sp>
        <p:nvSpPr>
          <p:cNvPr id="23" name="Shape 88"/>
          <p:cNvSpPr txBox="1"/>
          <p:nvPr/>
        </p:nvSpPr>
        <p:spPr>
          <a:xfrm>
            <a:off x="3961559" y="4771933"/>
            <a:ext cx="3563190" cy="743558"/>
          </a:xfrm>
          <a:prstGeom prst="rect">
            <a:avLst/>
          </a:prstGeom>
          <a:noFill/>
          <a:ln>
            <a:noFill/>
          </a:ln>
        </p:spPr>
        <p:txBody>
          <a:bodyPr lIns="91425" tIns="45700" rIns="91425" bIns="45700" anchor="t" anchorCtr="0">
            <a:noAutofit/>
          </a:bodyPr>
          <a:lstStyle/>
          <a:p>
            <a:pPr>
              <a:buSzPct val="25000"/>
            </a:pPr>
            <a:r>
              <a:rPr lang="es-ES" sz="2400" b="1" dirty="0">
                <a:latin typeface="Comic Sans MS"/>
                <a:ea typeface="Comic Sans MS"/>
                <a:cs typeface="Comic Sans MS"/>
                <a:sym typeface="Comic Sans MS"/>
              </a:rPr>
              <a:t>Sin </a:t>
            </a:r>
            <a:r>
              <a:rPr lang="es-ES" sz="2400" b="1" dirty="0" err="1" smtClean="0">
                <a:latin typeface="Comic Sans MS"/>
                <a:ea typeface="Comic Sans MS"/>
                <a:cs typeface="Comic Sans MS"/>
                <a:sym typeface="Comic Sans MS"/>
              </a:rPr>
              <a:t>discalculia</a:t>
            </a:r>
            <a:r>
              <a:rPr lang="es-ES" sz="2400" b="1" dirty="0" smtClean="0">
                <a:latin typeface="Comic Sans MS"/>
                <a:ea typeface="Comic Sans MS"/>
                <a:cs typeface="Comic Sans MS"/>
                <a:sym typeface="Comic Sans MS"/>
              </a:rPr>
              <a:t>: </a:t>
            </a:r>
          </a:p>
          <a:p>
            <a:pPr>
              <a:buSzPct val="25000"/>
            </a:pPr>
            <a:r>
              <a:rPr lang="es-ES" sz="2400" b="1" dirty="0" smtClean="0">
                <a:latin typeface="Comic Sans MS"/>
                <a:ea typeface="Comic Sans MS"/>
                <a:cs typeface="Comic Sans MS"/>
                <a:sym typeface="Comic Sans MS"/>
              </a:rPr>
              <a:t>4 </a:t>
            </a:r>
            <a:r>
              <a:rPr lang="es-ES" sz="2400" b="1" dirty="0">
                <a:latin typeface="Comic Sans MS"/>
                <a:ea typeface="Comic Sans MS"/>
                <a:cs typeface="Comic Sans MS"/>
                <a:sym typeface="Comic Sans MS"/>
              </a:rPr>
              <a:t>ovejas</a:t>
            </a:r>
          </a:p>
        </p:txBody>
      </p:sp>
    </p:spTree>
    <p:extLst>
      <p:ext uri="{BB962C8B-B14F-4D97-AF65-F5344CB8AC3E}">
        <p14:creationId xmlns:p14="http://schemas.microsoft.com/office/powerpoint/2010/main" val="5281555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2" y="346868"/>
            <a:ext cx="6859587" cy="1218795"/>
          </a:xfrm>
        </p:spPr>
        <p:txBody>
          <a:bodyPr numCol="1" anchorCtr="0" compatLnSpc="1">
            <a:prstTxWarp prst="textNoShape">
              <a:avLst/>
            </a:prstTxWarp>
          </a:bodyPr>
          <a:lstStyle/>
          <a:p>
            <a:pPr eaLnBrk="1" hangingPunct="1">
              <a:defRPr/>
            </a:pPr>
            <a:r>
              <a:rPr lang="es-ES" sz="4400" dirty="0">
                <a:ln>
                  <a:noFill/>
                </a:ln>
                <a:solidFill>
                  <a:schemeClr val="tx1"/>
                </a:solidFill>
                <a:effectLst>
                  <a:outerShdw blurRad="38100" dist="38100" dir="2700000" algn="tl">
                    <a:srgbClr val="000000">
                      <a:alpha val="43137"/>
                    </a:srgbClr>
                  </a:outerShdw>
                </a:effectLst>
              </a:rPr>
              <a:t>Ejemplos de las dificultades que tienen los niños con </a:t>
            </a:r>
            <a:r>
              <a:rPr lang="es-ES" sz="4400" dirty="0" err="1">
                <a:ln>
                  <a:noFill/>
                </a:ln>
                <a:solidFill>
                  <a:schemeClr val="tx1"/>
                </a:solidFill>
                <a:effectLst>
                  <a:outerShdw blurRad="38100" dist="38100" dir="2700000" algn="tl">
                    <a:srgbClr val="000000">
                      <a:alpha val="43137"/>
                    </a:srgbClr>
                  </a:outerShdw>
                </a:effectLst>
              </a:rPr>
              <a:t>discalculia</a:t>
            </a:r>
            <a:endParaRPr lang="es-ES" sz="4400" dirty="0" smtClean="0">
              <a:ln>
                <a:noFill/>
              </a:ln>
              <a:solidFill>
                <a:schemeClr val="tx1"/>
              </a:solidFill>
              <a:effectLst>
                <a:outerShdw blurRad="38100" dist="38100" dir="2700000" algn="tl">
                  <a:srgbClr val="000000">
                    <a:alpha val="43137"/>
                  </a:srgbClr>
                </a:outerShdw>
              </a:effectLst>
            </a:endParaRPr>
          </a:p>
        </p:txBody>
      </p:sp>
      <p:sp>
        <p:nvSpPr>
          <p:cNvPr id="19458" name="Rectangle 3"/>
          <p:cNvSpPr>
            <a:spLocks noGrp="1"/>
          </p:cNvSpPr>
          <p:nvPr>
            <p:ph type="body" idx="1"/>
          </p:nvPr>
        </p:nvSpPr>
        <p:spPr>
          <a:xfrm>
            <a:off x="665162" y="1730770"/>
            <a:ext cx="7100413" cy="1026078"/>
          </a:xfrm>
        </p:spPr>
        <p:txBody>
          <a:bodyPr/>
          <a:lstStyle/>
          <a:p>
            <a:pPr marL="0" eaLnBrk="1" hangingPunct="1">
              <a:lnSpc>
                <a:spcPct val="100000"/>
              </a:lnSpc>
              <a:spcBef>
                <a:spcPts val="0"/>
              </a:spcBef>
              <a:buFontTx/>
              <a:buNone/>
            </a:pPr>
            <a:r>
              <a:rPr lang="es-ES" dirty="0"/>
              <a:t>Si tengo 6 melocotones y compro 3 fresas, ¿cuántas piezas de fruta tengo en total?</a:t>
            </a:r>
            <a:endParaRPr lang="es-ES" dirty="0" smtClean="0"/>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
        <p:nvSpPr>
          <p:cNvPr id="19" name="Shape 83"/>
          <p:cNvSpPr txBox="1"/>
          <p:nvPr/>
        </p:nvSpPr>
        <p:spPr>
          <a:xfrm flipH="1">
            <a:off x="7308305" y="4869160"/>
            <a:ext cx="144014" cy="646331"/>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a:p>
            <a:endParaRPr sz="1800">
              <a:latin typeface="Calibri"/>
              <a:ea typeface="Calibri"/>
              <a:cs typeface="Calibri"/>
              <a:sym typeface="Calibri"/>
            </a:endParaRPr>
          </a:p>
        </p:txBody>
      </p:sp>
      <p:sp>
        <p:nvSpPr>
          <p:cNvPr id="16" name="Shape 97"/>
          <p:cNvSpPr txBox="1">
            <a:spLocks/>
          </p:cNvSpPr>
          <p:nvPr/>
        </p:nvSpPr>
        <p:spPr bwMode="auto">
          <a:xfrm>
            <a:off x="488506" y="5033328"/>
            <a:ext cx="3526368" cy="775597"/>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marL="396875" indent="-396875" algn="l" defTabSz="912813" rtl="0" eaLnBrk="0" fontAlgn="base" hangingPunct="0">
              <a:lnSpc>
                <a:spcPct val="90000"/>
              </a:lnSpc>
              <a:spcBef>
                <a:spcPct val="20000"/>
              </a:spcBef>
              <a:spcAft>
                <a:spcPct val="0"/>
              </a:spcAft>
              <a:buBlip>
                <a:blip r:embed="rId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Clr>
                <a:schemeClr val="dk1"/>
              </a:buClr>
              <a:buSzPct val="25000"/>
              <a:buFont typeface="Comic Sans MS"/>
              <a:buNone/>
            </a:pPr>
            <a:r>
              <a:rPr lang="es-ES" sz="2400" b="1" smtClean="0">
                <a:solidFill>
                  <a:schemeClr val="dk1"/>
                </a:solidFill>
                <a:latin typeface="Comic Sans MS"/>
                <a:ea typeface="Comic Sans MS"/>
                <a:cs typeface="Comic Sans MS"/>
                <a:sym typeface="Comic Sans MS"/>
              </a:rPr>
              <a:t>Con discalculia: ???</a:t>
            </a:r>
            <a:endParaRPr lang="es-ES" sz="2400" b="1">
              <a:solidFill>
                <a:schemeClr val="dk1"/>
              </a:solidFill>
              <a:latin typeface="Comic Sans MS"/>
              <a:ea typeface="Comic Sans MS"/>
              <a:cs typeface="Comic Sans MS"/>
              <a:sym typeface="Comic Sans MS"/>
            </a:endParaRPr>
          </a:p>
        </p:txBody>
      </p:sp>
      <p:sp>
        <p:nvSpPr>
          <p:cNvPr id="17" name="Shape 98"/>
          <p:cNvSpPr txBox="1">
            <a:spLocks/>
          </p:cNvSpPr>
          <p:nvPr/>
        </p:nvSpPr>
        <p:spPr>
          <a:xfrm>
            <a:off x="3827840" y="5414703"/>
            <a:ext cx="4171206" cy="379122"/>
          </a:xfrm>
          <a:prstGeom prst="rect">
            <a:avLst/>
          </a:prstGeom>
          <a:noFill/>
          <a:ln>
            <a:noFill/>
          </a:ln>
        </p:spPr>
        <p:txBody>
          <a:bodyPr lIns="0" tIns="0" rIns="0" bIns="0" anchor="b" anchorCtr="0">
            <a:noAutofit/>
          </a:bodyPr>
          <a:lstStyle>
            <a:lvl1pPr marL="396875" indent="-396875" algn="l" defTabSz="912813" rtl="0" eaLnBrk="0" fontAlgn="base" hangingPunct="0">
              <a:lnSpc>
                <a:spcPct val="90000"/>
              </a:lnSpc>
              <a:spcBef>
                <a:spcPct val="20000"/>
              </a:spcBef>
              <a:spcAft>
                <a:spcPct val="0"/>
              </a:spcAft>
              <a:buBlip>
                <a:blip r:embed="rId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Clr>
                <a:schemeClr val="dk1"/>
              </a:buClr>
              <a:buSzPct val="25000"/>
              <a:buFont typeface="Comic Sans MS"/>
              <a:buNone/>
            </a:pPr>
            <a:r>
              <a:rPr lang="es-ES" sz="2400" b="1" dirty="0" smtClean="0">
                <a:solidFill>
                  <a:schemeClr val="dk1"/>
                </a:solidFill>
                <a:latin typeface="Comic Sans MS"/>
                <a:ea typeface="Comic Sans MS"/>
                <a:cs typeface="Comic Sans MS"/>
                <a:sym typeface="Comic Sans MS"/>
              </a:rPr>
              <a:t>Sin </a:t>
            </a:r>
            <a:r>
              <a:rPr lang="es-ES" sz="2400" b="1" dirty="0" err="1" smtClean="0">
                <a:solidFill>
                  <a:schemeClr val="dk1"/>
                </a:solidFill>
                <a:latin typeface="Comic Sans MS"/>
                <a:ea typeface="Comic Sans MS"/>
                <a:cs typeface="Comic Sans MS"/>
                <a:sym typeface="Comic Sans MS"/>
              </a:rPr>
              <a:t>discalculia</a:t>
            </a:r>
            <a:r>
              <a:rPr lang="es-ES" sz="2400" b="1" dirty="0" smtClean="0">
                <a:solidFill>
                  <a:schemeClr val="dk1"/>
                </a:solidFill>
                <a:latin typeface="Comic Sans MS"/>
                <a:ea typeface="Comic Sans MS"/>
                <a:cs typeface="Comic Sans MS"/>
                <a:sym typeface="Comic Sans MS"/>
              </a:rPr>
              <a:t>: 3+6=9 </a:t>
            </a:r>
            <a:endParaRPr lang="es-ES" sz="2400" b="1" dirty="0">
              <a:solidFill>
                <a:schemeClr val="dk1"/>
              </a:solidFill>
              <a:latin typeface="Comic Sans MS"/>
              <a:ea typeface="Comic Sans MS"/>
              <a:cs typeface="Comic Sans MS"/>
              <a:sym typeface="Comic Sans MS"/>
            </a:endParaRPr>
          </a:p>
        </p:txBody>
      </p:sp>
      <p:grpSp>
        <p:nvGrpSpPr>
          <p:cNvPr id="2" name="Grupo 1"/>
          <p:cNvGrpSpPr>
            <a:grpSpLocks noChangeAspect="1"/>
          </p:cNvGrpSpPr>
          <p:nvPr/>
        </p:nvGrpSpPr>
        <p:grpSpPr>
          <a:xfrm>
            <a:off x="549886" y="2862555"/>
            <a:ext cx="6344621" cy="2592000"/>
            <a:chOff x="744764" y="2355115"/>
            <a:chExt cx="7249173" cy="2961540"/>
          </a:xfrm>
        </p:grpSpPr>
        <p:pic>
          <p:nvPicPr>
            <p:cNvPr id="13" name="Shape 93" descr="C:\Users\Propietario\AppData\Local\Microsoft\Windows\Temporary Internet Files\Content.IE5\OMDQE1GA\dibujos-ninos-frutas-fresa[1].jpg"/>
            <p:cNvPicPr preferRelativeResize="0">
              <a:picLocks noChangeAspect="1"/>
            </p:cNvPicPr>
            <p:nvPr/>
          </p:nvPicPr>
          <p:blipFill rotWithShape="1">
            <a:blip r:embed="rId7">
              <a:alphaModFix/>
            </a:blip>
            <a:srcRect/>
            <a:stretch/>
          </p:blipFill>
          <p:spPr>
            <a:xfrm>
              <a:off x="2578759" y="2393442"/>
              <a:ext cx="700684" cy="700684"/>
            </a:xfrm>
            <a:prstGeom prst="rect">
              <a:avLst/>
            </a:prstGeom>
            <a:noFill/>
            <a:ln>
              <a:noFill/>
            </a:ln>
          </p:spPr>
        </p:pic>
        <p:pic>
          <p:nvPicPr>
            <p:cNvPr id="14" name="Shape 94" descr="C:\Users\Propietario\AppData\Local\Microsoft\Windows\Temporary Internet Files\Content.IE5\OMDQE1GA\dibujos-ninos-frutas-fresa[1].jpg"/>
            <p:cNvPicPr preferRelativeResize="0">
              <a:picLocks noChangeAspect="1"/>
            </p:cNvPicPr>
            <p:nvPr/>
          </p:nvPicPr>
          <p:blipFill rotWithShape="1">
            <a:blip r:embed="rId8">
              <a:alphaModFix/>
            </a:blip>
            <a:srcRect/>
            <a:stretch/>
          </p:blipFill>
          <p:spPr>
            <a:xfrm>
              <a:off x="744764" y="2355115"/>
              <a:ext cx="875629" cy="875629"/>
            </a:xfrm>
            <a:prstGeom prst="rect">
              <a:avLst/>
            </a:prstGeom>
            <a:noFill/>
            <a:ln>
              <a:noFill/>
            </a:ln>
          </p:spPr>
        </p:pic>
        <p:pic>
          <p:nvPicPr>
            <p:cNvPr id="15" name="Shape 95" descr="C:\Users\Propietario\AppData\Local\Microsoft\Windows\Temporary Internet Files\Content.IE5\OMDQE1GA\dibujos-ninos-frutas-fresa[1].jpg"/>
            <p:cNvPicPr preferRelativeResize="0">
              <a:picLocks noChangeAspect="1"/>
            </p:cNvPicPr>
            <p:nvPr/>
          </p:nvPicPr>
          <p:blipFill rotWithShape="1">
            <a:blip r:embed="rId9">
              <a:alphaModFix/>
            </a:blip>
            <a:srcRect/>
            <a:stretch/>
          </p:blipFill>
          <p:spPr>
            <a:xfrm>
              <a:off x="1873817" y="3764341"/>
              <a:ext cx="741783" cy="741783"/>
            </a:xfrm>
            <a:prstGeom prst="rect">
              <a:avLst/>
            </a:prstGeom>
            <a:noFill/>
            <a:ln>
              <a:noFill/>
            </a:ln>
          </p:spPr>
        </p:pic>
        <p:pic>
          <p:nvPicPr>
            <p:cNvPr id="18" name="Shape 99" descr="C:\Users\Propietario\AppData\Local\Microsoft\Windows\Temporary Internet Files\Content.IE5\CAP6JREJ\coredump-Peach[1].png"/>
            <p:cNvPicPr preferRelativeResize="0">
              <a:picLocks noChangeAspect="1"/>
            </p:cNvPicPr>
            <p:nvPr/>
          </p:nvPicPr>
          <p:blipFill rotWithShape="1">
            <a:blip r:embed="rId10">
              <a:alphaModFix/>
            </a:blip>
            <a:srcRect/>
            <a:stretch/>
          </p:blipFill>
          <p:spPr>
            <a:xfrm>
              <a:off x="806033" y="3361707"/>
              <a:ext cx="1047677" cy="868262"/>
            </a:xfrm>
            <a:prstGeom prst="rect">
              <a:avLst/>
            </a:prstGeom>
            <a:noFill/>
            <a:ln>
              <a:noFill/>
            </a:ln>
          </p:spPr>
        </p:pic>
        <p:pic>
          <p:nvPicPr>
            <p:cNvPr id="24" name="Shape 100" descr="C:\Users\Propietario\AppData\Local\Microsoft\Windows\Temporary Internet Files\Content.IE5\CAP6JREJ\coredump-Peach[1].png"/>
            <p:cNvPicPr preferRelativeResize="0">
              <a:picLocks noChangeAspect="1"/>
            </p:cNvPicPr>
            <p:nvPr/>
          </p:nvPicPr>
          <p:blipFill rotWithShape="1">
            <a:blip r:embed="rId11">
              <a:alphaModFix/>
            </a:blip>
            <a:srcRect/>
            <a:stretch/>
          </p:blipFill>
          <p:spPr>
            <a:xfrm>
              <a:off x="1682816" y="4248887"/>
              <a:ext cx="620784" cy="514475"/>
            </a:xfrm>
            <a:prstGeom prst="rect">
              <a:avLst/>
            </a:prstGeom>
            <a:noFill/>
            <a:ln>
              <a:noFill/>
            </a:ln>
          </p:spPr>
        </p:pic>
        <p:pic>
          <p:nvPicPr>
            <p:cNvPr id="25" name="Shape 101"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6113023" y="4151430"/>
              <a:ext cx="827944" cy="686158"/>
            </a:xfrm>
            <a:prstGeom prst="rect">
              <a:avLst/>
            </a:prstGeom>
            <a:noFill/>
            <a:ln>
              <a:noFill/>
            </a:ln>
          </p:spPr>
        </p:pic>
        <p:pic>
          <p:nvPicPr>
            <p:cNvPr id="26" name="Shape 102" descr="C:\Users\Propietario\AppData\Local\Microsoft\Windows\Temporary Internet Files\Content.IE5\CAP6JREJ\coredump-Peach[1].png"/>
            <p:cNvPicPr preferRelativeResize="0">
              <a:picLocks noChangeAspect="1"/>
            </p:cNvPicPr>
            <p:nvPr/>
          </p:nvPicPr>
          <p:blipFill rotWithShape="1">
            <a:blip r:embed="rId13">
              <a:alphaModFix/>
            </a:blip>
            <a:srcRect/>
            <a:stretch/>
          </p:blipFill>
          <p:spPr>
            <a:xfrm>
              <a:off x="2537149" y="4799028"/>
              <a:ext cx="624587" cy="517627"/>
            </a:xfrm>
            <a:prstGeom prst="rect">
              <a:avLst/>
            </a:prstGeom>
            <a:noFill/>
            <a:ln>
              <a:noFill/>
            </a:ln>
          </p:spPr>
        </p:pic>
        <p:pic>
          <p:nvPicPr>
            <p:cNvPr id="27" name="Shape 103" descr="C:\Users\Propietario\AppData\Local\Microsoft\Windows\Temporary Internet Files\Content.IE5\CAP6JREJ\coredump-Peach[1].png"/>
            <p:cNvPicPr preferRelativeResize="0">
              <a:picLocks noChangeAspect="1"/>
            </p:cNvPicPr>
            <p:nvPr/>
          </p:nvPicPr>
          <p:blipFill rotWithShape="1">
            <a:blip r:embed="rId14">
              <a:alphaModFix/>
            </a:blip>
            <a:srcRect/>
            <a:stretch/>
          </p:blipFill>
          <p:spPr>
            <a:xfrm>
              <a:off x="1667498" y="2784750"/>
              <a:ext cx="1008111" cy="835471"/>
            </a:xfrm>
            <a:prstGeom prst="rect">
              <a:avLst/>
            </a:prstGeom>
            <a:noFill/>
            <a:ln>
              <a:noFill/>
            </a:ln>
          </p:spPr>
        </p:pic>
        <p:pic>
          <p:nvPicPr>
            <p:cNvPr id="28" name="Shape 104" descr="C:\Users\Propietario\AppData\Local\Microsoft\Windows\Temporary Internet Files\Content.IE5\CAP6JREJ\coredump-Peach[1].png"/>
            <p:cNvPicPr preferRelativeResize="0">
              <a:picLocks noChangeAspect="1"/>
            </p:cNvPicPr>
            <p:nvPr/>
          </p:nvPicPr>
          <p:blipFill rotWithShape="1">
            <a:blip r:embed="rId15">
              <a:alphaModFix/>
            </a:blip>
            <a:srcRect/>
            <a:stretch/>
          </p:blipFill>
          <p:spPr>
            <a:xfrm>
              <a:off x="964995" y="4647873"/>
              <a:ext cx="699745" cy="579914"/>
            </a:xfrm>
            <a:prstGeom prst="rect">
              <a:avLst/>
            </a:prstGeom>
            <a:noFill/>
            <a:ln>
              <a:noFill/>
            </a:ln>
          </p:spPr>
        </p:pic>
        <p:pic>
          <p:nvPicPr>
            <p:cNvPr id="29" name="Shape 105" descr="C:\Users\Propietario\AppData\Local\Microsoft\Windows\Temporary Internet Files\Content.IE5\OMDQE1GA\dibujos-ninos-frutas-fresa[1].jpg"/>
            <p:cNvPicPr preferRelativeResize="0">
              <a:picLocks noChangeAspect="1"/>
            </p:cNvPicPr>
            <p:nvPr/>
          </p:nvPicPr>
          <p:blipFill rotWithShape="1">
            <a:blip r:embed="rId7">
              <a:alphaModFix/>
            </a:blip>
            <a:srcRect/>
            <a:stretch/>
          </p:blipFill>
          <p:spPr>
            <a:xfrm>
              <a:off x="5048139" y="2425946"/>
              <a:ext cx="792087" cy="792087"/>
            </a:xfrm>
            <a:prstGeom prst="rect">
              <a:avLst/>
            </a:prstGeom>
            <a:noFill/>
            <a:ln>
              <a:noFill/>
            </a:ln>
          </p:spPr>
        </p:pic>
        <p:pic>
          <p:nvPicPr>
            <p:cNvPr id="30" name="Shape 106" descr="C:\Users\Propietario\AppData\Local\Microsoft\Windows\Temporary Internet Files\Content.IE5\OMDQE1GA\dibujos-ninos-frutas-fresa[1].jpg"/>
            <p:cNvPicPr preferRelativeResize="0">
              <a:picLocks noChangeAspect="1"/>
            </p:cNvPicPr>
            <p:nvPr/>
          </p:nvPicPr>
          <p:blipFill rotWithShape="1">
            <a:blip r:embed="rId7">
              <a:alphaModFix/>
            </a:blip>
            <a:srcRect/>
            <a:stretch/>
          </p:blipFill>
          <p:spPr>
            <a:xfrm>
              <a:off x="6122475" y="2398500"/>
              <a:ext cx="809044" cy="809044"/>
            </a:xfrm>
            <a:prstGeom prst="rect">
              <a:avLst/>
            </a:prstGeom>
            <a:noFill/>
            <a:ln>
              <a:noFill/>
            </a:ln>
          </p:spPr>
        </p:pic>
        <p:pic>
          <p:nvPicPr>
            <p:cNvPr id="31" name="Shape 107" descr="C:\Users\Propietario\AppData\Local\Microsoft\Windows\Temporary Internet Files\Content.IE5\OMDQE1GA\dibujos-ninos-frutas-fresa[1].jpg"/>
            <p:cNvPicPr preferRelativeResize="0">
              <a:picLocks noChangeAspect="1"/>
            </p:cNvPicPr>
            <p:nvPr/>
          </p:nvPicPr>
          <p:blipFill rotWithShape="1">
            <a:blip r:embed="rId7">
              <a:alphaModFix/>
            </a:blip>
            <a:srcRect/>
            <a:stretch/>
          </p:blipFill>
          <p:spPr>
            <a:xfrm>
              <a:off x="7114871" y="2398858"/>
              <a:ext cx="819174" cy="819174"/>
            </a:xfrm>
            <a:prstGeom prst="rect">
              <a:avLst/>
            </a:prstGeom>
            <a:noFill/>
            <a:ln>
              <a:noFill/>
            </a:ln>
          </p:spPr>
        </p:pic>
        <p:pic>
          <p:nvPicPr>
            <p:cNvPr id="32" name="Shape 108"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5012282" y="3419617"/>
              <a:ext cx="827944" cy="686158"/>
            </a:xfrm>
            <a:prstGeom prst="rect">
              <a:avLst/>
            </a:prstGeom>
            <a:noFill/>
            <a:ln>
              <a:noFill/>
            </a:ln>
          </p:spPr>
        </p:pic>
        <p:pic>
          <p:nvPicPr>
            <p:cNvPr id="33" name="Shape 109"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6079167" y="3419617"/>
              <a:ext cx="827944" cy="686158"/>
            </a:xfrm>
            <a:prstGeom prst="rect">
              <a:avLst/>
            </a:prstGeom>
            <a:noFill/>
            <a:ln>
              <a:noFill/>
            </a:ln>
          </p:spPr>
        </p:pic>
        <p:pic>
          <p:nvPicPr>
            <p:cNvPr id="34" name="Shape 110"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7165993" y="3419617"/>
              <a:ext cx="827944" cy="686158"/>
            </a:xfrm>
            <a:prstGeom prst="rect">
              <a:avLst/>
            </a:prstGeom>
            <a:noFill/>
            <a:ln>
              <a:noFill/>
            </a:ln>
          </p:spPr>
        </p:pic>
        <p:pic>
          <p:nvPicPr>
            <p:cNvPr id="35" name="Shape 111"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5043530" y="4151430"/>
              <a:ext cx="827944" cy="686158"/>
            </a:xfrm>
            <a:prstGeom prst="rect">
              <a:avLst/>
            </a:prstGeom>
            <a:noFill/>
            <a:ln>
              <a:noFill/>
            </a:ln>
          </p:spPr>
        </p:pic>
        <p:pic>
          <p:nvPicPr>
            <p:cNvPr id="36" name="Shape 112"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2651696" y="3705298"/>
              <a:ext cx="827944" cy="686158"/>
            </a:xfrm>
            <a:prstGeom prst="rect">
              <a:avLst/>
            </a:prstGeom>
            <a:noFill/>
            <a:ln>
              <a:noFill/>
            </a:ln>
          </p:spPr>
        </p:pic>
        <p:pic>
          <p:nvPicPr>
            <p:cNvPr id="37" name="Shape 113" descr="C:\Users\Propietario\AppData\Local\Microsoft\Windows\Temporary Internet Files\Content.IE5\CAP6JREJ\coredump-Peach[1].png"/>
            <p:cNvPicPr preferRelativeResize="0">
              <a:picLocks noChangeAspect="1"/>
            </p:cNvPicPr>
            <p:nvPr/>
          </p:nvPicPr>
          <p:blipFill rotWithShape="1">
            <a:blip r:embed="rId12">
              <a:alphaModFix/>
            </a:blip>
            <a:srcRect/>
            <a:stretch/>
          </p:blipFill>
          <p:spPr>
            <a:xfrm>
              <a:off x="7165993" y="4136342"/>
              <a:ext cx="827944" cy="686158"/>
            </a:xfrm>
            <a:prstGeom prst="rect">
              <a:avLst/>
            </a:prstGeom>
            <a:noFill/>
            <a:ln>
              <a:noFill/>
            </a:ln>
          </p:spPr>
        </p:pic>
        <p:sp>
          <p:nvSpPr>
            <p:cNvPr id="38" name="Shape 114"/>
            <p:cNvSpPr txBox="1">
              <a:spLocks noChangeAspect="1"/>
            </p:cNvSpPr>
            <p:nvPr/>
          </p:nvSpPr>
          <p:spPr>
            <a:xfrm>
              <a:off x="1666497" y="2438066"/>
              <a:ext cx="72890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400" b="1" dirty="0">
                  <a:solidFill>
                    <a:schemeClr val="dk1"/>
                  </a:solidFill>
                  <a:latin typeface="Comic Sans MS"/>
                  <a:ea typeface="Comic Sans MS"/>
                  <a:cs typeface="Comic Sans MS"/>
                  <a:sym typeface="Comic Sans MS"/>
                </a:rPr>
                <a:t>+3</a:t>
              </a:r>
            </a:p>
          </p:txBody>
        </p:sp>
        <p:sp>
          <p:nvSpPr>
            <p:cNvPr id="39" name="Shape 115"/>
            <p:cNvSpPr txBox="1">
              <a:spLocks noChangeAspect="1"/>
            </p:cNvSpPr>
            <p:nvPr/>
          </p:nvSpPr>
          <p:spPr>
            <a:xfrm>
              <a:off x="2339750" y="4293096"/>
              <a:ext cx="82198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 sz="2400" b="1" dirty="0">
                  <a:solidFill>
                    <a:schemeClr val="dk1"/>
                  </a:solidFill>
                  <a:latin typeface="Comic Sans MS"/>
                  <a:ea typeface="Comic Sans MS"/>
                  <a:cs typeface="Comic Sans MS"/>
                  <a:sym typeface="Comic Sans MS"/>
                </a:rPr>
                <a:t>-9</a:t>
              </a:r>
            </a:p>
          </p:txBody>
        </p:sp>
      </p:grpSp>
    </p:spTree>
    <p:extLst>
      <p:ext uri="{BB962C8B-B14F-4D97-AF65-F5344CB8AC3E}">
        <p14:creationId xmlns:p14="http://schemas.microsoft.com/office/powerpoint/2010/main" val="10779248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2" y="346868"/>
            <a:ext cx="6859587" cy="1218795"/>
          </a:xfrm>
        </p:spPr>
        <p:txBody>
          <a:bodyPr numCol="1" anchorCtr="0" compatLnSpc="1">
            <a:prstTxWarp prst="textNoShape">
              <a:avLst/>
            </a:prstTxWarp>
          </a:bodyPr>
          <a:lstStyle/>
          <a:p>
            <a:pPr eaLnBrk="1" hangingPunct="1">
              <a:defRPr/>
            </a:pPr>
            <a:r>
              <a:rPr lang="es-ES" sz="4400" dirty="0">
                <a:ln>
                  <a:noFill/>
                </a:ln>
                <a:solidFill>
                  <a:schemeClr val="tx1"/>
                </a:solidFill>
                <a:effectLst>
                  <a:outerShdw blurRad="38100" dist="38100" dir="2700000" algn="tl">
                    <a:srgbClr val="000000">
                      <a:alpha val="43137"/>
                    </a:srgbClr>
                  </a:outerShdw>
                </a:effectLst>
              </a:rPr>
              <a:t>Ejemplos de las dificultades que tienen los niños con </a:t>
            </a:r>
            <a:r>
              <a:rPr lang="es-ES" sz="4400" dirty="0" err="1">
                <a:ln>
                  <a:noFill/>
                </a:ln>
                <a:solidFill>
                  <a:schemeClr val="tx1"/>
                </a:solidFill>
                <a:effectLst>
                  <a:outerShdw blurRad="38100" dist="38100" dir="2700000" algn="tl">
                    <a:srgbClr val="000000">
                      <a:alpha val="43137"/>
                    </a:srgbClr>
                  </a:outerShdw>
                </a:effectLst>
              </a:rPr>
              <a:t>discalculia</a:t>
            </a:r>
            <a:endParaRPr lang="es-ES" sz="4400" dirty="0" smtClean="0">
              <a:ln>
                <a:noFill/>
              </a:ln>
              <a:solidFill>
                <a:schemeClr val="tx1"/>
              </a:solidFill>
              <a:effectLst>
                <a:outerShdw blurRad="38100" dist="38100" dir="2700000" algn="tl">
                  <a:srgbClr val="000000">
                    <a:alpha val="43137"/>
                  </a:srgbClr>
                </a:outerShdw>
              </a:effectLst>
            </a:endParaRPr>
          </a:p>
        </p:txBody>
      </p:sp>
      <p:sp>
        <p:nvSpPr>
          <p:cNvPr id="19458" name="Rectangle 3"/>
          <p:cNvSpPr>
            <a:spLocks noGrp="1"/>
          </p:cNvSpPr>
          <p:nvPr>
            <p:ph type="body" idx="1"/>
          </p:nvPr>
        </p:nvSpPr>
        <p:spPr>
          <a:xfrm>
            <a:off x="268323" y="1733005"/>
            <a:ext cx="8683553" cy="1037491"/>
          </a:xfrm>
        </p:spPr>
        <p:txBody>
          <a:bodyPr/>
          <a:lstStyle/>
          <a:p>
            <a:pPr marL="0" eaLnBrk="1" hangingPunct="1">
              <a:lnSpc>
                <a:spcPct val="100000"/>
              </a:lnSpc>
              <a:spcBef>
                <a:spcPts val="0"/>
              </a:spcBef>
              <a:buFontTx/>
              <a:buNone/>
            </a:pPr>
            <a:r>
              <a:rPr lang="es-ES" sz="2800" dirty="0"/>
              <a:t>¿Si el recorrido de un avión de Madrid a Roma dura 3 horas. </a:t>
            </a:r>
            <a:br>
              <a:rPr lang="es-ES" sz="2800" dirty="0"/>
            </a:br>
            <a:r>
              <a:rPr lang="es-ES" sz="2800" dirty="0"/>
              <a:t>Si salgo a las 9 de Madrid ¿a qué hora llegaré a Roma??</a:t>
            </a:r>
            <a:endParaRPr lang="es-ES" sz="2800" dirty="0" smtClean="0"/>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
        <p:nvSpPr>
          <p:cNvPr id="19" name="Shape 83"/>
          <p:cNvSpPr txBox="1"/>
          <p:nvPr/>
        </p:nvSpPr>
        <p:spPr>
          <a:xfrm flipH="1">
            <a:off x="7308305" y="4869160"/>
            <a:ext cx="144014" cy="646331"/>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a:p>
            <a:endParaRPr sz="1800">
              <a:latin typeface="Calibri"/>
              <a:ea typeface="Calibri"/>
              <a:cs typeface="Calibri"/>
              <a:sym typeface="Calibri"/>
            </a:endParaRPr>
          </a:p>
        </p:txBody>
      </p:sp>
      <p:pic>
        <p:nvPicPr>
          <p:cNvPr id="13" name="Shape 121" descr="C:\Users\Propietario\AppData\Local\Microsoft\Windows\Temporary Internet Files\Content.IE5\CAP6JREJ\Plaza_de_España_(Madrid)_12[1].jpg"/>
          <p:cNvPicPr preferRelativeResize="0">
            <a:picLocks noChangeAspect="1"/>
          </p:cNvPicPr>
          <p:nvPr/>
        </p:nvPicPr>
        <p:blipFill rotWithShape="1">
          <a:blip r:embed="rId5">
            <a:alphaModFix/>
          </a:blip>
          <a:srcRect/>
          <a:stretch/>
        </p:blipFill>
        <p:spPr>
          <a:xfrm>
            <a:off x="268323" y="2686429"/>
            <a:ext cx="2338974" cy="1800000"/>
          </a:xfrm>
          <a:prstGeom prst="ellipse">
            <a:avLst/>
          </a:prstGeom>
          <a:noFill/>
          <a:ln>
            <a:noFill/>
          </a:ln>
        </p:spPr>
      </p:pic>
      <p:pic>
        <p:nvPicPr>
          <p:cNvPr id="14" name="Shape 122" descr="C:\Users\Propietario\AppData\Local\Microsoft\Windows\Temporary Internet Files\Content.IE5\TIW3LK15\Roma_Coliseo_001[1].jpg"/>
          <p:cNvPicPr preferRelativeResize="0">
            <a:picLocks noChangeAspect="1"/>
          </p:cNvPicPr>
          <p:nvPr/>
        </p:nvPicPr>
        <p:blipFill rotWithShape="1">
          <a:blip r:embed="rId6">
            <a:alphaModFix/>
          </a:blip>
          <a:srcRect/>
          <a:stretch/>
        </p:blipFill>
        <p:spPr>
          <a:xfrm>
            <a:off x="6089223" y="2909434"/>
            <a:ext cx="2438164" cy="1620000"/>
          </a:xfrm>
          <a:prstGeom prst="rect">
            <a:avLst/>
          </a:prstGeom>
          <a:noFill/>
          <a:ln>
            <a:noFill/>
          </a:ln>
          <a:effectLst>
            <a:outerShdw blurRad="190500" algn="tl" rotWithShape="0">
              <a:srgbClr val="000000">
                <a:alpha val="69803"/>
              </a:srgbClr>
            </a:outerShdw>
          </a:effectLst>
        </p:spPr>
      </p:pic>
      <p:pic>
        <p:nvPicPr>
          <p:cNvPr id="15" name="Shape 123" descr="C:\Users\Propietario\AppData\Local\Microsoft\Windows\Temporary Internet Files\Content.IE5\TIW3LK15\Avion_Express_Italia_Airbus_A320_JBM[1].jpg"/>
          <p:cNvPicPr preferRelativeResize="0">
            <a:picLocks noChangeAspect="1"/>
          </p:cNvPicPr>
          <p:nvPr/>
        </p:nvPicPr>
        <p:blipFill rotWithShape="1">
          <a:blip r:embed="rId7">
            <a:alphaModFix/>
          </a:blip>
          <a:srcRect/>
          <a:stretch/>
        </p:blipFill>
        <p:spPr>
          <a:xfrm>
            <a:off x="3012783" y="2818462"/>
            <a:ext cx="2373627" cy="1620000"/>
          </a:xfrm>
          <a:prstGeom prst="rect">
            <a:avLst/>
          </a:prstGeom>
          <a:noFill/>
          <a:ln>
            <a:noFill/>
          </a:ln>
        </p:spPr>
      </p:pic>
      <p:sp>
        <p:nvSpPr>
          <p:cNvPr id="16" name="Shape 124"/>
          <p:cNvSpPr txBox="1"/>
          <p:nvPr/>
        </p:nvSpPr>
        <p:spPr>
          <a:xfrm>
            <a:off x="179388" y="4746340"/>
            <a:ext cx="7488773" cy="891969"/>
          </a:xfrm>
          <a:prstGeom prst="rect">
            <a:avLst/>
          </a:prstGeom>
          <a:noFill/>
          <a:ln>
            <a:noFill/>
          </a:ln>
        </p:spPr>
        <p:txBody>
          <a:bodyPr lIns="91425" tIns="45700" rIns="91425" bIns="45700" anchor="t" anchorCtr="0">
            <a:noAutofit/>
          </a:bodyPr>
          <a:lstStyle/>
          <a:p>
            <a:pPr marL="0" marR="0" lvl="0" indent="0" algn="l" rtl="0">
              <a:spcBef>
                <a:spcPts val="600"/>
              </a:spcBef>
              <a:buSzPct val="25000"/>
              <a:buNone/>
            </a:pPr>
            <a:r>
              <a:rPr lang="es-ES" sz="2200" b="1" dirty="0">
                <a:solidFill>
                  <a:schemeClr val="dk1"/>
                </a:solidFill>
                <a:latin typeface="Comic Sans MS"/>
                <a:ea typeface="Comic Sans MS"/>
                <a:cs typeface="Comic Sans MS"/>
                <a:sym typeface="Comic Sans MS"/>
              </a:rPr>
              <a:t>Con </a:t>
            </a:r>
            <a:r>
              <a:rPr lang="es-ES" sz="2200" b="1" dirty="0" err="1">
                <a:solidFill>
                  <a:schemeClr val="dk1"/>
                </a:solidFill>
                <a:latin typeface="Comic Sans MS"/>
                <a:ea typeface="Comic Sans MS"/>
                <a:cs typeface="Comic Sans MS"/>
                <a:sym typeface="Comic Sans MS"/>
              </a:rPr>
              <a:t>discalculia</a:t>
            </a:r>
            <a:r>
              <a:rPr lang="es-ES" sz="2200" b="1" dirty="0">
                <a:solidFill>
                  <a:schemeClr val="dk1"/>
                </a:solidFill>
                <a:latin typeface="Comic Sans MS"/>
                <a:ea typeface="Comic Sans MS"/>
                <a:cs typeface="Comic Sans MS"/>
                <a:sym typeface="Comic Sans MS"/>
              </a:rPr>
              <a:t> ???</a:t>
            </a:r>
          </a:p>
          <a:p>
            <a:pPr marL="0" marR="0" lvl="0" indent="0" algn="l" rtl="0">
              <a:spcBef>
                <a:spcPts val="600"/>
              </a:spcBef>
              <a:buSzPct val="25000"/>
              <a:buNone/>
            </a:pPr>
            <a:r>
              <a:rPr lang="es-ES" sz="2200" b="1" dirty="0">
                <a:solidFill>
                  <a:schemeClr val="dk1"/>
                </a:solidFill>
                <a:latin typeface="Comic Sans MS"/>
                <a:ea typeface="Comic Sans MS"/>
                <a:cs typeface="Comic Sans MS"/>
                <a:sym typeface="Comic Sans MS"/>
              </a:rPr>
              <a:t>Sin </a:t>
            </a:r>
            <a:r>
              <a:rPr lang="es-ES" sz="2200" b="1" dirty="0" err="1" smtClean="0">
                <a:solidFill>
                  <a:schemeClr val="dk1"/>
                </a:solidFill>
                <a:latin typeface="Comic Sans MS"/>
                <a:ea typeface="Comic Sans MS"/>
                <a:cs typeface="Comic Sans MS"/>
                <a:sym typeface="Comic Sans MS"/>
              </a:rPr>
              <a:t>discalculia</a:t>
            </a:r>
            <a:r>
              <a:rPr lang="es-ES" sz="2200" b="1" dirty="0" smtClean="0">
                <a:solidFill>
                  <a:schemeClr val="dk1"/>
                </a:solidFill>
                <a:latin typeface="Comic Sans MS"/>
                <a:ea typeface="Comic Sans MS"/>
                <a:cs typeface="Comic Sans MS"/>
                <a:sym typeface="Comic Sans MS"/>
              </a:rPr>
              <a:t>: 9+3=12. Llegaré </a:t>
            </a:r>
            <a:r>
              <a:rPr lang="es-ES" sz="2200" b="1" dirty="0">
                <a:solidFill>
                  <a:schemeClr val="dk1"/>
                </a:solidFill>
                <a:latin typeface="Comic Sans MS"/>
                <a:ea typeface="Comic Sans MS"/>
                <a:cs typeface="Comic Sans MS"/>
                <a:sym typeface="Comic Sans MS"/>
              </a:rPr>
              <a:t>a las </a:t>
            </a:r>
            <a:r>
              <a:rPr lang="es-ES" sz="2200" b="1" dirty="0" smtClean="0">
                <a:solidFill>
                  <a:schemeClr val="dk1"/>
                </a:solidFill>
                <a:latin typeface="Comic Sans MS"/>
                <a:ea typeface="Comic Sans MS"/>
                <a:cs typeface="Comic Sans MS"/>
                <a:sym typeface="Comic Sans MS"/>
              </a:rPr>
              <a:t>12 </a:t>
            </a:r>
            <a:r>
              <a:rPr lang="es-ES" sz="2200" b="1" dirty="0">
                <a:solidFill>
                  <a:schemeClr val="dk1"/>
                </a:solidFill>
                <a:latin typeface="Comic Sans MS"/>
                <a:ea typeface="Comic Sans MS"/>
                <a:cs typeface="Comic Sans MS"/>
                <a:sym typeface="Comic Sans MS"/>
              </a:rPr>
              <a:t>horas.</a:t>
            </a:r>
          </a:p>
        </p:txBody>
      </p:sp>
    </p:spTree>
    <p:extLst>
      <p:ext uri="{BB962C8B-B14F-4D97-AF65-F5344CB8AC3E}">
        <p14:creationId xmlns:p14="http://schemas.microsoft.com/office/powerpoint/2010/main" val="31811895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9"/>
            <a:ext cx="7023524" cy="581180"/>
          </a:xfrm>
        </p:spPr>
        <p:txBody>
          <a:bodyPr numCol="1" anchorCtr="0" compatLnSpc="1">
            <a:prstTxWarp prst="textNoShape">
              <a:avLst/>
            </a:prstTxWarp>
          </a:bodyPr>
          <a:lstStyle/>
          <a:p>
            <a:pPr eaLnBrk="1" hangingPunct="1">
              <a:defRPr/>
            </a:pPr>
            <a:r>
              <a:rPr lang="es-ES" sz="4400" dirty="0">
                <a:ln>
                  <a:noFill/>
                </a:ln>
                <a:solidFill>
                  <a:schemeClr val="tx1"/>
                </a:solidFill>
                <a:effectLst>
                  <a:outerShdw blurRad="38100" dist="38100" dir="2700000" algn="tl">
                    <a:srgbClr val="000000">
                      <a:alpha val="43137"/>
                    </a:srgbClr>
                  </a:outerShdw>
                </a:effectLst>
              </a:rPr>
              <a:t>¿Cómo detectar la </a:t>
            </a:r>
            <a:r>
              <a:rPr lang="es-ES" sz="4400" dirty="0" err="1">
                <a:ln>
                  <a:noFill/>
                </a:ln>
                <a:solidFill>
                  <a:schemeClr val="tx1"/>
                </a:solidFill>
                <a:effectLst>
                  <a:outerShdw blurRad="38100" dist="38100" dir="2700000" algn="tl">
                    <a:srgbClr val="000000">
                      <a:alpha val="43137"/>
                    </a:srgbClr>
                  </a:outerShdw>
                </a:effectLst>
              </a:rPr>
              <a:t>discalculia</a:t>
            </a:r>
            <a:r>
              <a:rPr lang="es-ES" sz="4400" dirty="0">
                <a:ln>
                  <a:noFill/>
                </a:ln>
                <a:solidFill>
                  <a:schemeClr val="tx1"/>
                </a:solidFill>
                <a:effectLst>
                  <a:outerShdw blurRad="38100" dist="38100" dir="2700000" algn="tl">
                    <a:srgbClr val="000000">
                      <a:alpha val="43137"/>
                    </a:srgbClr>
                  </a:outerShdw>
                </a:effectLst>
              </a:rPr>
              <a:t>?</a:t>
            </a:r>
            <a:br>
              <a:rPr lang="es-ES" sz="4400" dirty="0">
                <a:ln>
                  <a:noFill/>
                </a:ln>
                <a:solidFill>
                  <a:schemeClr val="tx1"/>
                </a:solidFill>
                <a:effectLst>
                  <a:outerShdw blurRad="38100" dist="38100" dir="2700000" algn="tl">
                    <a:srgbClr val="000000">
                      <a:alpha val="43137"/>
                    </a:srgbClr>
                  </a:outerShdw>
                </a:effectLst>
              </a:rPr>
            </a:br>
            <a:endParaRPr lang="es-ES" sz="4400" dirty="0" smtClean="0">
              <a:ln>
                <a:noFill/>
              </a:ln>
              <a:solidFill>
                <a:schemeClr val="tx1"/>
              </a:solidFill>
              <a:effectLst>
                <a:outerShdw blurRad="38100" dist="38100" dir="2700000" algn="tl">
                  <a:srgbClr val="000000">
                    <a:alpha val="43137"/>
                  </a:srgbClr>
                </a:outerShdw>
              </a:effectLst>
            </a:endParaRP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sp>
        <p:nvSpPr>
          <p:cNvPr id="2" name="Marcador de contenido 1"/>
          <p:cNvSpPr>
            <a:spLocks noGrp="1"/>
          </p:cNvSpPr>
          <p:nvPr>
            <p:ph idx="1"/>
          </p:nvPr>
        </p:nvSpPr>
        <p:spPr>
          <a:xfrm>
            <a:off x="631209" y="1366004"/>
            <a:ext cx="7957782" cy="4133439"/>
          </a:xfrm>
        </p:spPr>
        <p:txBody>
          <a:bodyPr/>
          <a:lstStyle/>
          <a:p>
            <a:pPr marL="0" indent="0">
              <a:buNone/>
            </a:pPr>
            <a:r>
              <a:rPr lang="es-ES" dirty="0"/>
              <a:t>Desde el punto de vista escolar el niño debe cumplir estos criterios:</a:t>
            </a:r>
          </a:p>
          <a:p>
            <a:pPr>
              <a:lnSpc>
                <a:spcPct val="100000"/>
              </a:lnSpc>
              <a:spcBef>
                <a:spcPts val="600"/>
              </a:spcBef>
            </a:pPr>
            <a:r>
              <a:rPr lang="es-ES" sz="2800" dirty="0" smtClean="0"/>
              <a:t>Poseer </a:t>
            </a:r>
            <a:r>
              <a:rPr lang="es-ES" sz="2800" dirty="0"/>
              <a:t>un nivel de inteligencia normal.</a:t>
            </a:r>
          </a:p>
          <a:p>
            <a:pPr>
              <a:lnSpc>
                <a:spcPct val="100000"/>
              </a:lnSpc>
              <a:spcBef>
                <a:spcPts val="600"/>
              </a:spcBef>
            </a:pPr>
            <a:r>
              <a:rPr lang="es-ES" sz="2800" dirty="0"/>
              <a:t>Mostrar un rendimiento escolar en tareas matemáticas muy inferior al esperado.</a:t>
            </a:r>
          </a:p>
          <a:p>
            <a:pPr>
              <a:lnSpc>
                <a:spcPct val="100000"/>
              </a:lnSpc>
              <a:spcBef>
                <a:spcPts val="600"/>
              </a:spcBef>
            </a:pPr>
            <a:r>
              <a:rPr lang="es-ES" sz="2800" dirty="0"/>
              <a:t>Que las desventajas no sean debidas a </a:t>
            </a:r>
            <a:r>
              <a:rPr lang="es-ES" sz="2800" dirty="0" smtClean="0"/>
              <a:t>otros </a:t>
            </a:r>
            <a:r>
              <a:rPr lang="es-ES" sz="2800" dirty="0"/>
              <a:t>problemas como discapacidades motoras, sordera, déficit agudeza visual o trastornos </a:t>
            </a:r>
            <a:r>
              <a:rPr lang="es-ES" sz="2800" dirty="0" smtClean="0"/>
              <a:t>         generalizados </a:t>
            </a:r>
            <a:r>
              <a:rPr lang="es-ES" sz="2800" dirty="0"/>
              <a:t>del </a:t>
            </a:r>
            <a:r>
              <a:rPr lang="es-ES" sz="2800" dirty="0" smtClean="0"/>
              <a:t>desarrollo.</a:t>
            </a:r>
            <a:endParaRPr lang="es-ES" sz="2800" dirty="0"/>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Tree>
    <p:extLst>
      <p:ext uri="{BB962C8B-B14F-4D97-AF65-F5344CB8AC3E}">
        <p14:creationId xmlns:p14="http://schemas.microsoft.com/office/powerpoint/2010/main" val="638829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9"/>
            <a:ext cx="7023524" cy="1994392"/>
          </a:xfrm>
        </p:spPr>
        <p:txBody>
          <a:bodyPr numCol="1" anchorCtr="0" compatLnSpc="1">
            <a:prstTxWarp prst="textNoShape">
              <a:avLst/>
            </a:prstTxWarp>
          </a:bodyPr>
          <a:lstStyle/>
          <a:p>
            <a:pPr eaLnBrk="1" hangingPunct="1">
              <a:defRPr/>
            </a:pPr>
            <a:r>
              <a:rPr lang="es-ES" dirty="0">
                <a:ln>
                  <a:noFill/>
                </a:ln>
                <a:solidFill>
                  <a:schemeClr val="tx1"/>
                </a:solidFill>
                <a:effectLst>
                  <a:outerShdw blurRad="38100" dist="38100" dir="2700000" algn="tl">
                    <a:srgbClr val="000000">
                      <a:alpha val="43137"/>
                    </a:srgbClr>
                  </a:outerShdw>
                </a:effectLst>
              </a:rPr>
              <a:t>¿Cómo ayudar a los niños con </a:t>
            </a:r>
            <a:r>
              <a:rPr lang="es-ES" dirty="0" err="1">
                <a:ln>
                  <a:noFill/>
                </a:ln>
                <a:solidFill>
                  <a:schemeClr val="tx1"/>
                </a:solidFill>
                <a:effectLst>
                  <a:outerShdw blurRad="38100" dist="38100" dir="2700000" algn="tl">
                    <a:srgbClr val="000000">
                      <a:alpha val="43137"/>
                    </a:srgbClr>
                  </a:outerShdw>
                </a:effectLst>
              </a:rPr>
              <a:t>discalculia</a:t>
            </a:r>
            <a:r>
              <a:rPr lang="es-ES" dirty="0">
                <a:ln>
                  <a:noFill/>
                </a:ln>
                <a:solidFill>
                  <a:schemeClr val="tx1"/>
                </a:solidFill>
                <a:effectLst>
                  <a:outerShdw blurRad="38100" dist="38100" dir="2700000" algn="tl">
                    <a:srgbClr val="000000">
                      <a:alpha val="43137"/>
                    </a:srgbClr>
                  </a:outerShdw>
                </a:effectLst>
              </a:rPr>
              <a:t>?</a:t>
            </a:r>
            <a:br>
              <a:rPr lang="es-ES" dirty="0">
                <a:ln>
                  <a:noFill/>
                </a:ln>
                <a:solidFill>
                  <a:schemeClr val="tx1"/>
                </a:solidFill>
                <a:effectLst>
                  <a:outerShdw blurRad="38100" dist="38100" dir="2700000" algn="tl">
                    <a:srgbClr val="000000">
                      <a:alpha val="43137"/>
                    </a:srgbClr>
                  </a:outerShdw>
                </a:effectLst>
              </a:rPr>
            </a:br>
            <a:endParaRPr lang="es-ES" dirty="0" smtClean="0">
              <a:ln>
                <a:noFill/>
              </a:ln>
              <a:solidFill>
                <a:schemeClr val="tx1"/>
              </a:solidFill>
              <a:effectLst>
                <a:outerShdw blurRad="38100" dist="38100" dir="2700000" algn="tl">
                  <a:srgbClr val="000000">
                    <a:alpha val="43137"/>
                  </a:srgbClr>
                </a:outerShdw>
              </a:effectLst>
            </a:endParaRP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kern="1200"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www.familiaysalud.es</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498" y="4632995"/>
            <a:ext cx="1837052" cy="1260000"/>
          </a:xfrm>
          <a:prstGeom prst="rect">
            <a:avLst/>
          </a:prstGeom>
        </p:spPr>
      </p:pic>
      <p:sp>
        <p:nvSpPr>
          <p:cNvPr id="3" name="Marcador de contenido 2"/>
          <p:cNvSpPr>
            <a:spLocks noGrp="1"/>
          </p:cNvSpPr>
          <p:nvPr>
            <p:ph idx="1"/>
          </p:nvPr>
        </p:nvSpPr>
        <p:spPr>
          <a:xfrm>
            <a:off x="665163" y="1818627"/>
            <a:ext cx="8066964" cy="4078039"/>
          </a:xfrm>
        </p:spPr>
        <p:txBody>
          <a:bodyPr/>
          <a:lstStyle/>
          <a:p>
            <a:pPr>
              <a:lnSpc>
                <a:spcPct val="100000"/>
              </a:lnSpc>
              <a:spcBef>
                <a:spcPts val="600"/>
              </a:spcBef>
            </a:pPr>
            <a:r>
              <a:rPr lang="es-ES" sz="3000" dirty="0"/>
              <a:t>Usar ejemplos concretos. Por ejemplo: ordenar y contar </a:t>
            </a:r>
            <a:r>
              <a:rPr lang="es-ES" sz="3000" dirty="0" smtClean="0"/>
              <a:t>juguetes.</a:t>
            </a:r>
            <a:endParaRPr lang="es-ES" sz="3000" dirty="0"/>
          </a:p>
          <a:p>
            <a:pPr>
              <a:lnSpc>
                <a:spcPct val="100000"/>
              </a:lnSpc>
              <a:spcBef>
                <a:spcPts val="600"/>
              </a:spcBef>
            </a:pPr>
            <a:r>
              <a:rPr lang="es-ES" sz="3000" dirty="0"/>
              <a:t>Usar ayudas visuales al resolver </a:t>
            </a:r>
            <a:r>
              <a:rPr lang="es-ES" sz="3000" dirty="0" smtClean="0"/>
              <a:t>problemas.</a:t>
            </a:r>
            <a:endParaRPr lang="es-ES" sz="3000" dirty="0"/>
          </a:p>
          <a:p>
            <a:pPr>
              <a:lnSpc>
                <a:spcPct val="100000"/>
              </a:lnSpc>
              <a:spcBef>
                <a:spcPts val="600"/>
              </a:spcBef>
            </a:pPr>
            <a:r>
              <a:rPr lang="es-ES" sz="3000" dirty="0"/>
              <a:t>Dividir las lecciones  en partes </a:t>
            </a:r>
            <a:r>
              <a:rPr lang="es-ES" sz="3000" dirty="0" smtClean="0"/>
              <a:t>pequeñas.</a:t>
            </a:r>
            <a:endParaRPr lang="es-ES" sz="3000" dirty="0"/>
          </a:p>
          <a:p>
            <a:pPr>
              <a:lnSpc>
                <a:spcPct val="100000"/>
              </a:lnSpc>
              <a:spcBef>
                <a:spcPts val="600"/>
              </a:spcBef>
            </a:pPr>
            <a:r>
              <a:rPr lang="es-ES" sz="3000" dirty="0"/>
              <a:t>Tener más tiempo para terminar un examen </a:t>
            </a:r>
          </a:p>
          <a:p>
            <a:pPr>
              <a:lnSpc>
                <a:spcPct val="100000"/>
              </a:lnSpc>
              <a:spcBef>
                <a:spcPts val="600"/>
              </a:spcBef>
            </a:pPr>
            <a:r>
              <a:rPr lang="es-ES" sz="3000" dirty="0"/>
              <a:t>Usar una calculadora en la </a:t>
            </a:r>
            <a:r>
              <a:rPr lang="es-ES" sz="3000" dirty="0" smtClean="0"/>
              <a:t>clase.</a:t>
            </a:r>
            <a:endParaRPr lang="es-ES" sz="3000" dirty="0"/>
          </a:p>
          <a:p>
            <a:pPr>
              <a:lnSpc>
                <a:spcPct val="100000"/>
              </a:lnSpc>
              <a:spcBef>
                <a:spcPts val="600"/>
              </a:spcBef>
            </a:pPr>
            <a:r>
              <a:rPr lang="es-ES" sz="3000" dirty="0"/>
              <a:t>Permitir que use papel cuadriculado </a:t>
            </a:r>
            <a:r>
              <a:rPr lang="es-ES" sz="3000" dirty="0" smtClean="0"/>
              <a:t>                para </a:t>
            </a:r>
            <a:r>
              <a:rPr lang="es-ES" sz="3000" dirty="0"/>
              <a:t>ayudarle a alinear los </a:t>
            </a:r>
            <a:r>
              <a:rPr lang="es-ES" sz="3000" dirty="0" smtClean="0"/>
              <a:t>números.</a:t>
            </a:r>
            <a:endParaRPr lang="es-ES" sz="3000" dirty="0"/>
          </a:p>
        </p:txBody>
      </p:sp>
    </p:spTree>
    <p:extLst>
      <p:ext uri="{BB962C8B-B14F-4D97-AF65-F5344CB8AC3E}">
        <p14:creationId xmlns:p14="http://schemas.microsoft.com/office/powerpoint/2010/main" val="39130274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343</Words>
  <Application>Microsoft Office PowerPoint</Application>
  <PresentationFormat>Presentación en pantalla (4:3)</PresentationFormat>
  <Paragraphs>40</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Wingdings</vt:lpstr>
      <vt:lpstr>Comic Sans MS</vt:lpstr>
      <vt:lpstr>Arial</vt:lpstr>
      <vt:lpstr>Calibri</vt:lpstr>
      <vt:lpstr>2_White with Blue Bar Segoe Template_TP10286789</vt:lpstr>
      <vt:lpstr>Presentación de PowerPoint</vt:lpstr>
      <vt:lpstr>Ejemplos de las dificultades que tienen los niños con discalculia</vt:lpstr>
      <vt:lpstr>Ejemplos de las dificultades que tienen los niños con discalculia</vt:lpstr>
      <vt:lpstr>Ejemplos de las dificultades que tienen los niños con discalculia</vt:lpstr>
      <vt:lpstr>¿Cómo detectar la discalculia? </vt:lpstr>
      <vt:lpstr>¿Cómo ayudar a los niños con discalculia?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Juan José Morell Bernabé</cp:lastModifiedBy>
  <cp:revision>5</cp:revision>
  <dcterms:modified xsi:type="dcterms:W3CDTF">2017-06-08T18:09:26Z</dcterms:modified>
</cp:coreProperties>
</file>