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57" r:id="rId2"/>
    <p:sldId id="258" r:id="rId3"/>
    <p:sldId id="261" r:id="rId4"/>
    <p:sldId id="259" r:id="rId5"/>
    <p:sldId id="260"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09/06/2017</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smtClean="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6/9/2017 6:39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smtClean="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smtClean="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smtClean="0">
                <a:solidFill>
                  <a:srgbClr val="000000"/>
                </a:solidFill>
              </a:rPr>
            </a:br>
            <a:r>
              <a:rPr lang="en-US" sz="500" smtClean="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smtClean="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smtClean="0"/>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smtClean="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smtClean="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smtClean="0"/>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jpe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960438" y="1644650"/>
            <a:ext cx="7223125" cy="1523494"/>
          </a:xfrm>
          <a:prstGeom prst="rect">
            <a:avLst/>
          </a:prstGeom>
          <a:noFill/>
          <a:ln w="12700">
            <a:solidFill>
              <a:schemeClr val="tx1"/>
            </a:solidFill>
            <a:miter lim="800000"/>
            <a:headEnd/>
            <a:tailEnd/>
          </a:ln>
        </p:spPr>
        <p:txBody>
          <a:bodyPr>
            <a:spAutoFit/>
          </a:bodyPr>
          <a:lstStyle/>
          <a:p>
            <a:pPr algn="ctr" fontAlgn="base">
              <a:spcBef>
                <a:spcPct val="50000"/>
              </a:spcBef>
              <a:spcAft>
                <a:spcPct val="0"/>
              </a:spcAft>
            </a:pPr>
            <a:r>
              <a:rPr lang="es-ES" sz="4400" b="1" dirty="0" smtClean="0">
                <a:solidFill>
                  <a:srgbClr val="000000"/>
                </a:solidFill>
                <a:latin typeface="Arial" charset="0"/>
              </a:rPr>
              <a:t>Amígdalas grandes</a:t>
            </a:r>
          </a:p>
          <a:p>
            <a:pPr algn="ctr" fontAlgn="base">
              <a:spcBef>
                <a:spcPts val="600"/>
              </a:spcBef>
              <a:spcAft>
                <a:spcPct val="0"/>
              </a:spcAft>
            </a:pPr>
            <a:r>
              <a:rPr lang="es-ES" sz="4400" b="1" dirty="0" smtClean="0">
                <a:solidFill>
                  <a:srgbClr val="000000"/>
                </a:solidFill>
                <a:latin typeface="Arial" charset="0"/>
              </a:rPr>
              <a:t> </a:t>
            </a:r>
            <a:r>
              <a:rPr lang="es-ES" sz="4000" b="1" dirty="0" smtClean="0">
                <a:solidFill>
                  <a:srgbClr val="000000"/>
                </a:solidFill>
                <a:latin typeface="Arial" charset="0"/>
              </a:rPr>
              <a:t>¿Hay que operarlas?</a:t>
            </a:r>
            <a:endParaRPr lang="es-ES" sz="4000" dirty="0">
              <a:solidFill>
                <a:srgbClr val="000000"/>
              </a:solidFill>
              <a:latin typeface="Arial" charset="0"/>
            </a:endParaRPr>
          </a:p>
        </p:txBody>
      </p:sp>
      <p:sp>
        <p:nvSpPr>
          <p:cNvPr id="2" name="CuadroTexto 11"/>
          <p:cNvSpPr txBox="1"/>
          <p:nvPr/>
        </p:nvSpPr>
        <p:spPr>
          <a:xfrm>
            <a:off x="2487613" y="3922713"/>
            <a:ext cx="5080000" cy="830997"/>
          </a:xfrm>
          <a:prstGeom prst="rect">
            <a:avLst/>
          </a:prstGeom>
          <a:noFill/>
        </p:spPr>
        <p:txBody>
          <a:bodyPr>
            <a:spAutoFit/>
          </a:bodyPr>
          <a:lstStyle/>
          <a:p>
            <a:pPr fontAlgn="base">
              <a:spcBef>
                <a:spcPct val="0"/>
              </a:spcBef>
              <a:spcAft>
                <a:spcPct val="0"/>
              </a:spcAft>
              <a:defRPr/>
            </a:pPr>
            <a:r>
              <a:rPr lang="es-ES" sz="2400" dirty="0" smtClean="0">
                <a:solidFill>
                  <a:srgbClr val="000000"/>
                </a:solidFill>
                <a:effectLst>
                  <a:outerShdw blurRad="38100" dist="38100" dir="2700000" algn="tl">
                    <a:srgbClr val="C0C0C0"/>
                  </a:outerShdw>
                </a:effectLst>
                <a:latin typeface="Arial" charset="0"/>
                <a:cs typeface="Arial" charset="0"/>
              </a:rPr>
              <a:t>Mª Teresa </a:t>
            </a:r>
            <a:r>
              <a:rPr lang="es-ES" sz="2400" dirty="0" err="1" smtClean="0">
                <a:solidFill>
                  <a:srgbClr val="000000"/>
                </a:solidFill>
                <a:effectLst>
                  <a:outerShdw blurRad="38100" dist="38100" dir="2700000" algn="tl">
                    <a:srgbClr val="C0C0C0"/>
                  </a:outerShdw>
                </a:effectLst>
                <a:latin typeface="Arial" charset="0"/>
                <a:cs typeface="Arial" charset="0"/>
              </a:rPr>
              <a:t>Callén</a:t>
            </a:r>
            <a:r>
              <a:rPr lang="es-ES" sz="2400" dirty="0" smtClean="0">
                <a:solidFill>
                  <a:srgbClr val="000000"/>
                </a:solidFill>
                <a:effectLst>
                  <a:outerShdw blurRad="38100" dist="38100" dir="2700000" algn="tl">
                    <a:srgbClr val="C0C0C0"/>
                  </a:outerShdw>
                </a:effectLst>
                <a:latin typeface="Arial" charset="0"/>
                <a:cs typeface="Arial" charset="0"/>
              </a:rPr>
              <a:t> Blecua. </a:t>
            </a:r>
            <a:r>
              <a:rPr lang="es-ES" sz="2000" dirty="0" smtClean="0">
                <a:solidFill>
                  <a:srgbClr val="000000"/>
                </a:solidFill>
                <a:effectLst>
                  <a:outerShdw blurRad="38100" dist="38100" dir="2700000" algn="tl">
                    <a:srgbClr val="C0C0C0"/>
                  </a:outerShdw>
                </a:effectLst>
                <a:latin typeface="Arial" charset="0"/>
                <a:cs typeface="Arial" charset="0"/>
              </a:rPr>
              <a:t>Pediatra</a:t>
            </a:r>
          </a:p>
          <a:p>
            <a:pPr fontAlgn="base">
              <a:spcBef>
                <a:spcPct val="0"/>
              </a:spcBef>
              <a:spcAft>
                <a:spcPct val="0"/>
              </a:spcAft>
              <a:defRPr/>
            </a:pPr>
            <a:r>
              <a:rPr lang="es-ES" sz="2000" dirty="0" smtClean="0">
                <a:solidFill>
                  <a:srgbClr val="000000"/>
                </a:solidFill>
                <a:effectLst>
                  <a:outerShdw blurRad="38100" dist="38100" dir="2700000" algn="tl">
                    <a:srgbClr val="C0C0C0"/>
                  </a:outerShdw>
                </a:effectLst>
                <a:latin typeface="Arial" charset="0"/>
                <a:cs typeface="Arial" charset="0"/>
              </a:rPr>
              <a:t>Grupo de Vías Respiratorias - </a:t>
            </a:r>
            <a:r>
              <a:rPr lang="es-ES" sz="2000" dirty="0" err="1" smtClean="0">
                <a:solidFill>
                  <a:srgbClr val="000000"/>
                </a:solidFill>
                <a:effectLst>
                  <a:outerShdw blurRad="38100" dist="38100" dir="2700000" algn="tl">
                    <a:srgbClr val="C0C0C0"/>
                  </a:outerShdw>
                </a:effectLst>
                <a:latin typeface="Arial" charset="0"/>
                <a:cs typeface="Arial" charset="0"/>
              </a:rPr>
              <a:t>AEPap</a:t>
            </a:r>
            <a:r>
              <a:rPr lang="es-ES" sz="2400" dirty="0" smtClean="0">
                <a:solidFill>
                  <a:srgbClr val="000000"/>
                </a:solidFill>
                <a:effectLst>
                  <a:outerShdw blurRad="38100" dist="38100" dir="2700000" algn="tl">
                    <a:srgbClr val="C0C0C0"/>
                  </a:outerShdw>
                </a:effectLst>
                <a:latin typeface="Arial" charset="0"/>
                <a:cs typeface="Arial" charset="0"/>
              </a:rPr>
              <a:t> </a:t>
            </a:r>
            <a:endParaRPr lang="es-ES" sz="2400" dirty="0">
              <a:solidFill>
                <a:srgbClr val="000000"/>
              </a:solidFill>
              <a:effectLst>
                <a:outerShdw blurRad="38100" dist="38100" dir="2700000" algn="tl">
                  <a:srgbClr val="C0C0C0"/>
                </a:outerShdw>
              </a:effectLst>
              <a:latin typeface="Arial" charset="0"/>
              <a:cs typeface="Arial" charset="0"/>
            </a:endParaRPr>
          </a:p>
        </p:txBody>
      </p:sp>
      <p:pic>
        <p:nvPicPr>
          <p:cNvPr id="6" name="Imagen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262210" y="4457584"/>
            <a:ext cx="1710340" cy="1440000"/>
          </a:xfrm>
          <a:prstGeom prst="rect">
            <a:avLst/>
          </a:prstGeom>
        </p:spPr>
      </p:pic>
    </p:spTree>
    <p:extLst>
      <p:ext uri="{BB962C8B-B14F-4D97-AF65-F5344CB8AC3E}">
        <p14:creationId xmlns:p14="http://schemas.microsoft.com/office/powerpoint/2010/main" val="89818671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8"/>
            <a:ext cx="6088063" cy="1107996"/>
          </a:xfrm>
        </p:spPr>
        <p:txBody>
          <a:bodyPr numCol="1" anchorCtr="0" compatLnSpc="1">
            <a:prstTxWarp prst="textNoShape">
              <a:avLst/>
            </a:prstTxWarp>
          </a:bodyPr>
          <a:lstStyle/>
          <a:p>
            <a:pPr eaLnBrk="1" hangingPunct="1">
              <a:defRPr/>
            </a:pPr>
            <a:r>
              <a:rPr lang="es-ES" sz="4000" dirty="0" smtClean="0">
                <a:ln>
                  <a:noFill/>
                </a:ln>
                <a:solidFill>
                  <a:schemeClr val="tx1"/>
                </a:solidFill>
                <a:effectLst>
                  <a:outerShdw blurRad="38100" dist="38100" dir="2700000" algn="tl">
                    <a:srgbClr val="000000">
                      <a:alpha val="43137"/>
                    </a:srgbClr>
                  </a:outerShdw>
                </a:effectLst>
              </a:rPr>
              <a:t>¿Que son las amígdalas y la hipertrofia </a:t>
            </a:r>
            <a:r>
              <a:rPr lang="es-ES" sz="4000" dirty="0" err="1" smtClean="0">
                <a:ln>
                  <a:noFill/>
                </a:ln>
                <a:solidFill>
                  <a:schemeClr val="tx1"/>
                </a:solidFill>
                <a:effectLst>
                  <a:outerShdw blurRad="38100" dist="38100" dir="2700000" algn="tl">
                    <a:srgbClr val="000000">
                      <a:alpha val="43137"/>
                    </a:srgbClr>
                  </a:outerShdw>
                </a:effectLst>
              </a:rPr>
              <a:t>amigdalar</a:t>
            </a:r>
            <a:r>
              <a:rPr lang="es-ES" sz="4000" dirty="0" smtClean="0">
                <a:ln>
                  <a:noFill/>
                </a:ln>
                <a:solidFill>
                  <a:schemeClr val="tx1"/>
                </a:solidFill>
                <a:effectLst>
                  <a:outerShdw blurRad="38100" dist="38100" dir="2700000" algn="tl">
                    <a:srgbClr val="000000">
                      <a:alpha val="43137"/>
                    </a:srgbClr>
                  </a:outerShdw>
                </a:effectLst>
              </a:rPr>
              <a:t>?</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2" name="Marcador de contenido 1"/>
          <p:cNvSpPr>
            <a:spLocks noGrp="1"/>
          </p:cNvSpPr>
          <p:nvPr>
            <p:ph idx="1"/>
          </p:nvPr>
        </p:nvSpPr>
        <p:spPr>
          <a:xfrm>
            <a:off x="590550" y="1636125"/>
            <a:ext cx="7819354" cy="3847207"/>
          </a:xfrm>
        </p:spPr>
        <p:txBody>
          <a:bodyPr/>
          <a:lstStyle/>
          <a:p>
            <a:pPr>
              <a:lnSpc>
                <a:spcPct val="100000"/>
              </a:lnSpc>
              <a:spcBef>
                <a:spcPts val="600"/>
              </a:spcBef>
            </a:pPr>
            <a:r>
              <a:rPr lang="es-ES" sz="3000" dirty="0"/>
              <a:t>Las amígdalas están </a:t>
            </a:r>
            <a:r>
              <a:rPr lang="es-ES" sz="3000" dirty="0" smtClean="0"/>
              <a:t>formadas, </a:t>
            </a:r>
            <a:r>
              <a:rPr lang="es-ES" sz="3000" dirty="0"/>
              <a:t>igual que las </a:t>
            </a:r>
            <a:r>
              <a:rPr lang="es-ES" sz="3000" dirty="0" smtClean="0"/>
              <a:t>vegetaciones, </a:t>
            </a:r>
            <a:r>
              <a:rPr lang="es-ES" sz="3000" dirty="0"/>
              <a:t>por tejido </a:t>
            </a:r>
            <a:r>
              <a:rPr lang="es-ES" sz="3000" dirty="0" smtClean="0"/>
              <a:t>linfoide.</a:t>
            </a:r>
            <a:endParaRPr lang="es-ES" sz="3000" dirty="0"/>
          </a:p>
          <a:p>
            <a:pPr>
              <a:lnSpc>
                <a:spcPct val="100000"/>
              </a:lnSpc>
              <a:spcBef>
                <a:spcPts val="600"/>
              </a:spcBef>
            </a:pPr>
            <a:r>
              <a:rPr lang="es-ES" sz="3000" dirty="0"/>
              <a:t>Se localizan a ambos lados de la faringe. Son uno de los mecanismos de protección del </a:t>
            </a:r>
            <a:r>
              <a:rPr lang="es-ES" sz="3000" dirty="0" smtClean="0"/>
              <a:t>organismo.</a:t>
            </a:r>
            <a:endParaRPr lang="es-ES" sz="3000" dirty="0"/>
          </a:p>
          <a:p>
            <a:pPr>
              <a:lnSpc>
                <a:spcPct val="100000"/>
              </a:lnSpc>
              <a:spcBef>
                <a:spcPts val="600"/>
              </a:spcBef>
            </a:pPr>
            <a:r>
              <a:rPr lang="es-ES" sz="3000" dirty="0"/>
              <a:t>A las amígdalas excesivamente grandes se </a:t>
            </a:r>
            <a:r>
              <a:rPr lang="es-ES" sz="3000" dirty="0" smtClean="0"/>
              <a:t>llama hipertrofia </a:t>
            </a:r>
            <a:r>
              <a:rPr lang="es-ES" sz="3000" dirty="0" err="1"/>
              <a:t>amigdalar</a:t>
            </a:r>
            <a:r>
              <a:rPr lang="es-ES" sz="3000" dirty="0"/>
              <a:t> y </a:t>
            </a:r>
            <a:r>
              <a:rPr lang="es-ES" sz="3000" dirty="0" smtClean="0"/>
              <a:t>pueden dar      problemas </a:t>
            </a:r>
            <a:r>
              <a:rPr lang="es-ES" sz="3000" dirty="0"/>
              <a:t>de obstrucción </a:t>
            </a:r>
            <a:r>
              <a:rPr lang="es-ES" sz="3000" dirty="0" smtClean="0"/>
              <a:t>respiratoria.</a:t>
            </a:r>
            <a:endParaRPr lang="es-ES" sz="3000" dirty="0"/>
          </a:p>
        </p:txBody>
      </p:sp>
      <p:pic>
        <p:nvPicPr>
          <p:cNvPr id="11" name="Imagen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62210" y="4457584"/>
            <a:ext cx="1710340" cy="1440000"/>
          </a:xfrm>
          <a:prstGeom prst="rect">
            <a:avLst/>
          </a:prstGeom>
        </p:spPr>
      </p:pic>
    </p:spTree>
    <p:extLst>
      <p:ext uri="{BB962C8B-B14F-4D97-AF65-F5344CB8AC3E}">
        <p14:creationId xmlns:p14="http://schemas.microsoft.com/office/powerpoint/2010/main" val="1328939826"/>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8"/>
            <a:ext cx="6088063" cy="664797"/>
          </a:xfrm>
        </p:spPr>
        <p:txBody>
          <a:bodyPr numCol="1" anchorCtr="0" compatLnSpc="1">
            <a:prstTxWarp prst="textNoShape">
              <a:avLst/>
            </a:prstTxWarp>
          </a:bodyPr>
          <a:lstStyle/>
          <a:p>
            <a:pPr eaLnBrk="1" hangingPunct="1">
              <a:defRPr/>
            </a:pPr>
            <a:r>
              <a:rPr lang="es-ES" dirty="0" smtClean="0">
                <a:ln>
                  <a:noFill/>
                </a:ln>
                <a:solidFill>
                  <a:schemeClr val="tx1"/>
                </a:solidFill>
                <a:effectLst>
                  <a:outerShdw blurRad="38100" dist="38100" dir="2700000" algn="tl">
                    <a:srgbClr val="000000">
                      <a:alpha val="43137"/>
                    </a:srgbClr>
                  </a:outerShdw>
                </a:effectLst>
              </a:rPr>
              <a:t>¿Que síntomas producen?</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2" name="Marcador de contenido 1"/>
          <p:cNvSpPr>
            <a:spLocks noGrp="1"/>
          </p:cNvSpPr>
          <p:nvPr>
            <p:ph idx="1"/>
          </p:nvPr>
        </p:nvSpPr>
        <p:spPr>
          <a:xfrm>
            <a:off x="608527" y="1248873"/>
            <a:ext cx="8003146" cy="4798750"/>
          </a:xfrm>
        </p:spPr>
        <p:txBody>
          <a:bodyPr/>
          <a:lstStyle/>
          <a:p>
            <a:pPr>
              <a:lnSpc>
                <a:spcPct val="114000"/>
              </a:lnSpc>
              <a:spcBef>
                <a:spcPts val="600"/>
              </a:spcBef>
            </a:pPr>
            <a:r>
              <a:rPr lang="es-ES" dirty="0" smtClean="0"/>
              <a:t>Ronquido.</a:t>
            </a:r>
            <a:endParaRPr lang="es-ES" dirty="0"/>
          </a:p>
          <a:p>
            <a:pPr>
              <a:lnSpc>
                <a:spcPct val="114000"/>
              </a:lnSpc>
              <a:spcBef>
                <a:spcPts val="600"/>
              </a:spcBef>
            </a:pPr>
            <a:r>
              <a:rPr lang="es-ES" dirty="0"/>
              <a:t>Sueño inquieto, despertares, no se </a:t>
            </a:r>
            <a:r>
              <a:rPr lang="es-ES" dirty="0" smtClean="0"/>
              <a:t>descansa.</a:t>
            </a:r>
            <a:endParaRPr lang="es-ES" dirty="0"/>
          </a:p>
          <a:p>
            <a:pPr>
              <a:lnSpc>
                <a:spcPct val="114000"/>
              </a:lnSpc>
              <a:spcBef>
                <a:spcPts val="600"/>
              </a:spcBef>
            </a:pPr>
            <a:r>
              <a:rPr lang="es-ES" dirty="0"/>
              <a:t>Apneas del sueño: pausas respiratorias durante un </a:t>
            </a:r>
            <a:r>
              <a:rPr lang="es-ES" dirty="0" smtClean="0"/>
              <a:t>tiempo.</a:t>
            </a:r>
            <a:endParaRPr lang="es-ES" dirty="0"/>
          </a:p>
          <a:p>
            <a:pPr>
              <a:lnSpc>
                <a:spcPct val="114000"/>
              </a:lnSpc>
              <a:spcBef>
                <a:spcPts val="600"/>
              </a:spcBef>
            </a:pPr>
            <a:r>
              <a:rPr lang="es-ES" dirty="0"/>
              <a:t>Respiración por la boca y como consecuencia paladar hundido y </a:t>
            </a:r>
            <a:r>
              <a:rPr lang="es-ES" dirty="0" err="1"/>
              <a:t>maloclusión</a:t>
            </a:r>
            <a:r>
              <a:rPr lang="es-ES" dirty="0"/>
              <a:t> de </a:t>
            </a:r>
            <a:r>
              <a:rPr lang="es-ES" dirty="0" smtClean="0"/>
              <a:t>los  </a:t>
            </a:r>
            <a:r>
              <a:rPr lang="es-ES" dirty="0"/>
              <a:t>dientes.</a:t>
            </a:r>
          </a:p>
          <a:p>
            <a:pPr>
              <a:lnSpc>
                <a:spcPct val="114000"/>
              </a:lnSpc>
              <a:spcBef>
                <a:spcPts val="600"/>
              </a:spcBef>
            </a:pPr>
            <a:r>
              <a:rPr lang="es-ES" dirty="0"/>
              <a:t>Voz “gangosa” y mal </a:t>
            </a:r>
            <a:r>
              <a:rPr lang="es-ES" dirty="0" smtClean="0"/>
              <a:t>aliento.</a:t>
            </a:r>
            <a:endParaRPr lang="es-ES" dirty="0"/>
          </a:p>
        </p:txBody>
      </p:sp>
      <p:pic>
        <p:nvPicPr>
          <p:cNvPr id="11" name="Imagen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62210" y="4457584"/>
            <a:ext cx="1710340" cy="1440000"/>
          </a:xfrm>
          <a:prstGeom prst="rect">
            <a:avLst/>
          </a:prstGeom>
        </p:spPr>
      </p:pic>
    </p:spTree>
    <p:extLst>
      <p:ext uri="{BB962C8B-B14F-4D97-AF65-F5344CB8AC3E}">
        <p14:creationId xmlns:p14="http://schemas.microsoft.com/office/powerpoint/2010/main" val="3769074597"/>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8"/>
            <a:ext cx="6088063" cy="664797"/>
          </a:xfrm>
        </p:spPr>
        <p:txBody>
          <a:bodyPr numCol="1" anchorCtr="0" compatLnSpc="1">
            <a:prstTxWarp prst="textNoShape">
              <a:avLst/>
            </a:prstTxWarp>
          </a:bodyPr>
          <a:lstStyle/>
          <a:p>
            <a:pPr eaLnBrk="1" hangingPunct="1">
              <a:defRPr/>
            </a:pPr>
            <a:r>
              <a:rPr lang="es-ES" dirty="0" smtClean="0">
                <a:ln>
                  <a:noFill/>
                </a:ln>
                <a:solidFill>
                  <a:schemeClr val="tx1"/>
                </a:solidFill>
                <a:effectLst>
                  <a:outerShdw blurRad="38100" dist="38100" dir="2700000" algn="tl">
                    <a:srgbClr val="000000">
                      <a:alpha val="43137"/>
                    </a:srgbClr>
                  </a:outerShdw>
                </a:effectLst>
              </a:rPr>
              <a:t>¿Cómo se diagnostica?</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2" name="Marcador de contenido 1"/>
          <p:cNvSpPr>
            <a:spLocks noGrp="1"/>
          </p:cNvSpPr>
          <p:nvPr>
            <p:ph idx="1"/>
          </p:nvPr>
        </p:nvSpPr>
        <p:spPr>
          <a:xfrm>
            <a:off x="665162" y="1588044"/>
            <a:ext cx="7874358" cy="2851871"/>
          </a:xfrm>
        </p:spPr>
        <p:txBody>
          <a:bodyPr/>
          <a:lstStyle/>
          <a:p>
            <a:pPr>
              <a:lnSpc>
                <a:spcPct val="114000"/>
              </a:lnSpc>
              <a:spcBef>
                <a:spcPts val="600"/>
              </a:spcBef>
            </a:pPr>
            <a:r>
              <a:rPr lang="es-ES" dirty="0"/>
              <a:t>Por visión directa, con una buena luz y la boca bien </a:t>
            </a:r>
            <a:r>
              <a:rPr lang="es-ES" dirty="0" smtClean="0"/>
              <a:t>abierta.</a:t>
            </a:r>
            <a:endParaRPr lang="es-ES" dirty="0"/>
          </a:p>
          <a:p>
            <a:pPr>
              <a:lnSpc>
                <a:spcPct val="114000"/>
              </a:lnSpc>
              <a:spcBef>
                <a:spcPts val="600"/>
              </a:spcBef>
            </a:pPr>
            <a:r>
              <a:rPr lang="es-ES" dirty="0"/>
              <a:t>En casos dudosos se hacen estudios de sueño para valorar la existencia de apneas y su </a:t>
            </a:r>
            <a:r>
              <a:rPr lang="es-ES" dirty="0" smtClean="0"/>
              <a:t>intensidad.</a:t>
            </a:r>
            <a:endParaRPr lang="es-ES" dirty="0"/>
          </a:p>
        </p:txBody>
      </p:sp>
      <p:pic>
        <p:nvPicPr>
          <p:cNvPr id="11" name="Imagen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62210" y="4457584"/>
            <a:ext cx="1710340" cy="1440000"/>
          </a:xfrm>
          <a:prstGeom prst="rect">
            <a:avLst/>
          </a:prstGeom>
        </p:spPr>
      </p:pic>
    </p:spTree>
    <p:extLst>
      <p:ext uri="{BB962C8B-B14F-4D97-AF65-F5344CB8AC3E}">
        <p14:creationId xmlns:p14="http://schemas.microsoft.com/office/powerpoint/2010/main" val="211167834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8"/>
            <a:ext cx="6088063" cy="664797"/>
          </a:xfrm>
        </p:spPr>
        <p:txBody>
          <a:bodyPr numCol="1" anchorCtr="0" compatLnSpc="1">
            <a:prstTxWarp prst="textNoShape">
              <a:avLst/>
            </a:prstTxWarp>
          </a:bodyPr>
          <a:lstStyle/>
          <a:p>
            <a:pPr eaLnBrk="1" hangingPunct="1">
              <a:defRPr/>
            </a:pPr>
            <a:r>
              <a:rPr lang="es-ES" dirty="0" smtClean="0">
                <a:ln>
                  <a:noFill/>
                </a:ln>
                <a:solidFill>
                  <a:schemeClr val="tx1"/>
                </a:solidFill>
                <a:effectLst>
                  <a:outerShdw blurRad="38100" dist="38100" dir="2700000" algn="tl">
                    <a:srgbClr val="000000">
                      <a:alpha val="43137"/>
                    </a:srgbClr>
                  </a:outerShdw>
                </a:effectLst>
              </a:rPr>
              <a:t>¿Siempre hay que operar?</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2" name="Marcador de contenido 1"/>
          <p:cNvSpPr>
            <a:spLocks noGrp="1"/>
          </p:cNvSpPr>
          <p:nvPr>
            <p:ph idx="1"/>
          </p:nvPr>
        </p:nvSpPr>
        <p:spPr>
          <a:xfrm>
            <a:off x="665162" y="1309844"/>
            <a:ext cx="8028904" cy="4721805"/>
          </a:xfrm>
        </p:spPr>
        <p:txBody>
          <a:bodyPr/>
          <a:lstStyle/>
          <a:p>
            <a:pPr marL="0" indent="0">
              <a:lnSpc>
                <a:spcPct val="114000"/>
              </a:lnSpc>
              <a:spcBef>
                <a:spcPts val="600"/>
              </a:spcBef>
              <a:buNone/>
            </a:pPr>
            <a:r>
              <a:rPr lang="es-ES" dirty="0"/>
              <a:t>NO, lo indicado es esperar y observar, tienden a disminuir de tamaño hacia los 5 años.</a:t>
            </a:r>
          </a:p>
          <a:p>
            <a:pPr marL="0" indent="0">
              <a:lnSpc>
                <a:spcPct val="114000"/>
              </a:lnSpc>
              <a:spcBef>
                <a:spcPts val="600"/>
              </a:spcBef>
              <a:buNone/>
            </a:pPr>
            <a:r>
              <a:rPr lang="es-ES" dirty="0" smtClean="0"/>
              <a:t>Se </a:t>
            </a:r>
            <a:r>
              <a:rPr lang="es-ES" dirty="0"/>
              <a:t>operan cuando:</a:t>
            </a:r>
          </a:p>
          <a:p>
            <a:pPr>
              <a:lnSpc>
                <a:spcPct val="114000"/>
              </a:lnSpc>
              <a:spcBef>
                <a:spcPts val="600"/>
              </a:spcBef>
            </a:pPr>
            <a:r>
              <a:rPr lang="es-ES" dirty="0"/>
              <a:t>Causan obstrucción de la vía respiratoria con apneas del </a:t>
            </a:r>
            <a:r>
              <a:rPr lang="es-ES" dirty="0" smtClean="0"/>
              <a:t>sueño.</a:t>
            </a:r>
            <a:endParaRPr lang="es-ES" dirty="0"/>
          </a:p>
          <a:p>
            <a:pPr>
              <a:lnSpc>
                <a:spcPct val="114000"/>
              </a:lnSpc>
              <a:spcBef>
                <a:spcPts val="600"/>
              </a:spcBef>
            </a:pPr>
            <a:r>
              <a:rPr lang="es-ES" dirty="0"/>
              <a:t>En algunos casos de </a:t>
            </a:r>
            <a:r>
              <a:rPr lang="es-ES" dirty="0" err="1"/>
              <a:t>maloclusión</a:t>
            </a:r>
            <a:r>
              <a:rPr lang="es-ES" dirty="0"/>
              <a:t> de </a:t>
            </a:r>
            <a:r>
              <a:rPr lang="es-ES" dirty="0" smtClean="0"/>
              <a:t>              los </a:t>
            </a:r>
            <a:r>
              <a:rPr lang="es-ES" dirty="0"/>
              <a:t>dientes causada por las amígdalas  </a:t>
            </a:r>
            <a:r>
              <a:rPr lang="es-ES" dirty="0" smtClean="0"/>
              <a:t>     grandes.</a:t>
            </a:r>
            <a:endParaRPr lang="es-ES" dirty="0"/>
          </a:p>
        </p:txBody>
      </p:sp>
      <p:pic>
        <p:nvPicPr>
          <p:cNvPr id="11" name="Imagen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62210" y="4457584"/>
            <a:ext cx="1710340" cy="1440000"/>
          </a:xfrm>
          <a:prstGeom prst="rect">
            <a:avLst/>
          </a:prstGeom>
        </p:spPr>
      </p:pic>
    </p:spTree>
    <p:extLst>
      <p:ext uri="{BB962C8B-B14F-4D97-AF65-F5344CB8AC3E}">
        <p14:creationId xmlns:p14="http://schemas.microsoft.com/office/powerpoint/2010/main" val="2782862131"/>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90</TotalTime>
  <Words>322</Words>
  <Application>Microsoft Office PowerPoint</Application>
  <PresentationFormat>Presentación en pantalla (4:3)</PresentationFormat>
  <Paragraphs>31</Paragraphs>
  <Slides>5</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Arial</vt:lpstr>
      <vt:lpstr>Calibri</vt:lpstr>
      <vt:lpstr>Wingdings</vt:lpstr>
      <vt:lpstr>1_White with Blue Bar Segoe Template_TP10286789</vt:lpstr>
      <vt:lpstr>Presentación de PowerPoint</vt:lpstr>
      <vt:lpstr>¿Que son las amígdalas y la hipertrofia amigdalar?</vt:lpstr>
      <vt:lpstr>¿Que síntomas producen?</vt:lpstr>
      <vt:lpstr>¿Cómo se diagnostica?</vt:lpstr>
      <vt:lpstr>¿Siempre hay que operar?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Juan José Morell Bernabé</cp:lastModifiedBy>
  <cp:revision>14</cp:revision>
  <dcterms:created xsi:type="dcterms:W3CDTF">2016-05-03T15:33:32Z</dcterms:created>
  <dcterms:modified xsi:type="dcterms:W3CDTF">2017-06-09T16:55:34Z</dcterms:modified>
</cp:coreProperties>
</file>