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7" r:id="rId2"/>
    <p:sldId id="258" r:id="rId3"/>
    <p:sldId id="264" r:id="rId4"/>
    <p:sldId id="268" r:id="rId5"/>
    <p:sldId id="269" r:id="rId6"/>
    <p:sldId id="267" r:id="rId7"/>
    <p:sldId id="266"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10/07/2017</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smtClean="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7/10/2017 8:45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smtClean="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smtClean="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smtClean="0">
                <a:solidFill>
                  <a:srgbClr val="000000"/>
                </a:solidFill>
              </a:rPr>
            </a:br>
            <a:r>
              <a:rPr lang="en-US" sz="500" smtClean="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smtClean="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smtClean="0"/>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smtClean="0"/>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774915" y="1644650"/>
            <a:ext cx="7547675" cy="1384995"/>
          </a:xfrm>
          <a:prstGeom prst="rect">
            <a:avLst/>
          </a:prstGeom>
          <a:noFill/>
          <a:ln w="12700">
            <a:solidFill>
              <a:schemeClr val="tx1"/>
            </a:solidFill>
            <a:miter lim="800000"/>
            <a:headEnd/>
            <a:tailEnd/>
          </a:ln>
        </p:spPr>
        <p:txBody>
          <a:bodyPr wrap="square">
            <a:spAutoFit/>
          </a:bodyPr>
          <a:lstStyle/>
          <a:p>
            <a:pPr algn="ctr" fontAlgn="base">
              <a:spcBef>
                <a:spcPct val="50000"/>
              </a:spcBef>
              <a:spcAft>
                <a:spcPct val="0"/>
              </a:spcAft>
            </a:pPr>
            <a:r>
              <a:rPr lang="es-ES" sz="4400" b="1" dirty="0" smtClean="0">
                <a:solidFill>
                  <a:srgbClr val="000000"/>
                </a:solidFill>
                <a:latin typeface="Arial" charset="0"/>
              </a:rPr>
              <a:t>Los enterovirus: </a:t>
            </a:r>
            <a:r>
              <a:rPr lang="es-ES" sz="4000" b="1" dirty="0" smtClean="0">
                <a:solidFill>
                  <a:srgbClr val="000000"/>
                </a:solidFill>
                <a:latin typeface="Arial" charset="0"/>
              </a:rPr>
              <a:t>¿causan enfermedades neurológicas?</a:t>
            </a:r>
            <a:endParaRPr lang="es-ES" sz="4000" b="1" dirty="0">
              <a:solidFill>
                <a:srgbClr val="000000"/>
              </a:solidFill>
              <a:latin typeface="Arial" charset="0"/>
            </a:endParaRPr>
          </a:p>
        </p:txBody>
      </p:sp>
      <p:sp>
        <p:nvSpPr>
          <p:cNvPr id="2" name="CuadroTexto 11"/>
          <p:cNvSpPr txBox="1"/>
          <p:nvPr/>
        </p:nvSpPr>
        <p:spPr>
          <a:xfrm>
            <a:off x="2309247" y="3922713"/>
            <a:ext cx="4580950" cy="1138773"/>
          </a:xfrm>
          <a:prstGeom prst="rect">
            <a:avLst/>
          </a:prstGeom>
          <a:noFill/>
        </p:spPr>
        <p:txBody>
          <a:bodyPr wrap="square">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Josefa Ares </a:t>
            </a:r>
            <a:r>
              <a:rPr lang="es-ES" sz="2400" dirty="0" err="1">
                <a:solidFill>
                  <a:srgbClr val="000000"/>
                </a:solidFill>
                <a:effectLst>
                  <a:outerShdw blurRad="38100" dist="38100" dir="2700000" algn="tl">
                    <a:srgbClr val="C0C0C0"/>
                  </a:outerShdw>
                </a:effectLst>
                <a:latin typeface="Arial" charset="0"/>
                <a:cs typeface="Arial" charset="0"/>
              </a:rPr>
              <a:t>Alvarez</a:t>
            </a:r>
            <a:r>
              <a:rPr lang="es-ES" sz="2400" dirty="0">
                <a:solidFill>
                  <a:srgbClr val="000000"/>
                </a:solidFill>
                <a:effectLst>
                  <a:outerShdw blurRad="38100" dist="38100" dir="2700000" algn="tl">
                    <a:srgbClr val="C0C0C0"/>
                  </a:outerShdw>
                </a:effectLst>
                <a:latin typeface="Arial" charset="0"/>
                <a:cs typeface="Arial" charset="0"/>
              </a:rPr>
              <a:t>. </a:t>
            </a:r>
            <a:r>
              <a:rPr lang="es-ES" sz="2000" dirty="0" smtClean="0">
                <a:solidFill>
                  <a:srgbClr val="000000"/>
                </a:solidFill>
                <a:effectLst>
                  <a:outerShdw blurRad="38100" dist="38100" dir="2700000" algn="tl">
                    <a:srgbClr val="C0C0C0"/>
                  </a:outerShdw>
                </a:effectLst>
                <a:latin typeface="Arial" charset="0"/>
                <a:cs typeface="Arial" charset="0"/>
              </a:rPr>
              <a:t>Pediatra</a:t>
            </a:r>
            <a:endParaRPr lang="es-ES" sz="2000" dirty="0">
              <a:solidFill>
                <a:srgbClr val="000000"/>
              </a:solidFill>
              <a:effectLst>
                <a:outerShdw blurRad="38100" dist="38100" dir="2700000" algn="tl">
                  <a:srgbClr val="C0C0C0"/>
                </a:outerShdw>
              </a:effectLst>
              <a:latin typeface="Arial" charset="0"/>
              <a:cs typeface="Arial" charset="0"/>
            </a:endParaRPr>
          </a:p>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Eulalia Muñoz </a:t>
            </a:r>
            <a:r>
              <a:rPr lang="es-ES" sz="2400" dirty="0" err="1">
                <a:solidFill>
                  <a:srgbClr val="000000"/>
                </a:solidFill>
                <a:effectLst>
                  <a:outerShdw blurRad="38100" dist="38100" dir="2700000" algn="tl">
                    <a:srgbClr val="C0C0C0"/>
                  </a:outerShdw>
                </a:effectLst>
                <a:latin typeface="Arial" charset="0"/>
                <a:cs typeface="Arial" charset="0"/>
              </a:rPr>
              <a:t>Hiraldo</a:t>
            </a:r>
            <a:r>
              <a:rPr lang="es-ES" sz="2400" dirty="0">
                <a:solidFill>
                  <a:srgbClr val="000000"/>
                </a:solidFill>
                <a:effectLst>
                  <a:outerShdw blurRad="38100" dist="38100" dir="2700000" algn="tl">
                    <a:srgbClr val="C0C0C0"/>
                  </a:outerShdw>
                </a:effectLst>
                <a:latin typeface="Arial" charset="0"/>
                <a:cs typeface="Arial" charset="0"/>
              </a:rPr>
              <a:t>. </a:t>
            </a:r>
            <a:r>
              <a:rPr lang="es-ES" sz="2000" dirty="0">
                <a:solidFill>
                  <a:srgbClr val="000000"/>
                </a:solidFill>
                <a:effectLst>
                  <a:outerShdw blurRad="38100" dist="38100" dir="2700000" algn="tl">
                    <a:srgbClr val="C0C0C0"/>
                  </a:outerShdw>
                </a:effectLst>
                <a:latin typeface="Arial" charset="0"/>
                <a:cs typeface="Arial" charset="0"/>
              </a:rPr>
              <a:t>Pediatra</a:t>
            </a:r>
            <a:endParaRPr lang="es-ES" sz="2400" dirty="0" smtClean="0"/>
          </a:p>
          <a:p>
            <a:pPr fontAlgn="base">
              <a:spcBef>
                <a:spcPct val="0"/>
              </a:spcBef>
              <a:spcAft>
                <a:spcPct val="0"/>
              </a:spcAft>
              <a:defRPr/>
            </a:pPr>
            <a:r>
              <a:rPr lang="es-ES" sz="2000" dirty="0">
                <a:solidFill>
                  <a:srgbClr val="000000"/>
                </a:solidFill>
                <a:effectLst>
                  <a:outerShdw blurRad="38100" dist="38100" dir="2700000" algn="tl">
                    <a:srgbClr val="C0C0C0"/>
                  </a:outerShdw>
                </a:effectLst>
                <a:latin typeface="Arial" charset="0"/>
                <a:cs typeface="Arial" charset="0"/>
              </a:rPr>
              <a:t>Grupo de Patología Infecciosa </a:t>
            </a:r>
            <a:r>
              <a:rPr lang="es-ES" sz="2000" dirty="0" err="1" smtClean="0">
                <a:solidFill>
                  <a:srgbClr val="000000"/>
                </a:solidFill>
                <a:effectLst>
                  <a:outerShdw blurRad="38100" dist="38100" dir="2700000" algn="tl">
                    <a:srgbClr val="C0C0C0"/>
                  </a:outerShdw>
                </a:effectLst>
                <a:latin typeface="Arial" charset="0"/>
                <a:cs typeface="Arial" charset="0"/>
              </a:rPr>
              <a:t>AEPap</a:t>
            </a:r>
            <a:endParaRPr lang="es-ES" sz="2400" dirty="0">
              <a:solidFill>
                <a:srgbClr val="000000"/>
              </a:solidFill>
              <a:effectLst>
                <a:outerShdw blurRad="38100" dist="38100" dir="2700000" algn="tl">
                  <a:srgbClr val="C0C0C0"/>
                </a:outerShdw>
              </a:effectLst>
              <a:latin typeface="Arial" charset="0"/>
              <a:cs typeface="Arial" charset="0"/>
            </a:endParaRPr>
          </a:p>
        </p:txBody>
      </p:sp>
      <p:pic>
        <p:nvPicPr>
          <p:cNvPr id="6" name="Imagen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05548" y="4652718"/>
            <a:ext cx="1892223" cy="1260000"/>
          </a:xfrm>
          <a:prstGeom prst="rect">
            <a:avLst/>
          </a:prstGeom>
        </p:spPr>
      </p:pic>
    </p:spTree>
    <p:extLst>
      <p:ext uri="{BB962C8B-B14F-4D97-AF65-F5344CB8AC3E}">
        <p14:creationId xmlns:p14="http://schemas.microsoft.com/office/powerpoint/2010/main" val="89818671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9"/>
            <a:ext cx="5968113" cy="770732"/>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¿Qué son los enterovirus?</a:t>
            </a:r>
            <a:endParaRPr lang="es-ES" dirty="0" smtClean="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5548" y="4652718"/>
            <a:ext cx="1892223" cy="1260000"/>
          </a:xfrm>
          <a:prstGeom prst="rect">
            <a:avLst/>
          </a:prstGeom>
        </p:spPr>
      </p:pic>
      <p:sp>
        <p:nvSpPr>
          <p:cNvPr id="3" name="Marcador de contenido 2"/>
          <p:cNvSpPr>
            <a:spLocks noGrp="1"/>
          </p:cNvSpPr>
          <p:nvPr>
            <p:ph idx="1"/>
          </p:nvPr>
        </p:nvSpPr>
        <p:spPr>
          <a:xfrm>
            <a:off x="590550" y="1211364"/>
            <a:ext cx="8382000" cy="4689874"/>
          </a:xfrm>
        </p:spPr>
        <p:txBody>
          <a:bodyPr/>
          <a:lstStyle/>
          <a:p>
            <a:pPr>
              <a:lnSpc>
                <a:spcPct val="114000"/>
              </a:lnSpc>
              <a:spcBef>
                <a:spcPts val="600"/>
              </a:spcBef>
            </a:pPr>
            <a:r>
              <a:rPr lang="es-ES" dirty="0"/>
              <a:t>Una familia de más de 100 tipos de virus</a:t>
            </a:r>
          </a:p>
          <a:p>
            <a:pPr>
              <a:lnSpc>
                <a:spcPct val="114000"/>
              </a:lnSpc>
              <a:spcBef>
                <a:spcPts val="600"/>
              </a:spcBef>
            </a:pPr>
            <a:r>
              <a:rPr lang="es-ES" dirty="0"/>
              <a:t>Causan infecciones frecuentes y leves en niños: fiebre, resfriado, sarpullidos, amigdalitis.</a:t>
            </a:r>
          </a:p>
          <a:p>
            <a:pPr>
              <a:lnSpc>
                <a:spcPct val="114000"/>
              </a:lnSpc>
              <a:spcBef>
                <a:spcPts val="600"/>
              </a:spcBef>
            </a:pPr>
            <a:r>
              <a:rPr lang="es-ES" dirty="0"/>
              <a:t>Aparecen en primavera, verano y al inicio del </a:t>
            </a:r>
            <a:r>
              <a:rPr lang="es-ES" dirty="0" smtClean="0"/>
              <a:t>otoño.</a:t>
            </a:r>
            <a:endParaRPr lang="es-ES" dirty="0"/>
          </a:p>
          <a:p>
            <a:pPr>
              <a:lnSpc>
                <a:spcPct val="114000"/>
              </a:lnSpc>
              <a:spcBef>
                <a:spcPts val="600"/>
              </a:spcBef>
            </a:pPr>
            <a:r>
              <a:rPr lang="es-ES" dirty="0"/>
              <a:t>En ocasiones pueden provocar enfermedades </a:t>
            </a:r>
            <a:r>
              <a:rPr lang="es-ES" dirty="0" smtClean="0"/>
              <a:t> </a:t>
            </a:r>
            <a:r>
              <a:rPr lang="es-ES" dirty="0"/>
              <a:t>graves: cardiológicas, respiratorias, </a:t>
            </a:r>
            <a:r>
              <a:rPr lang="es-ES" dirty="0" smtClean="0"/>
              <a:t>neurológicas.</a:t>
            </a:r>
            <a:endParaRPr lang="es-ES" dirty="0"/>
          </a:p>
        </p:txBody>
      </p:sp>
    </p:spTree>
    <p:extLst>
      <p:ext uri="{BB962C8B-B14F-4D97-AF65-F5344CB8AC3E}">
        <p14:creationId xmlns:p14="http://schemas.microsoft.com/office/powerpoint/2010/main" val="132893982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8"/>
            <a:ext cx="7448528" cy="581698"/>
          </a:xfrm>
        </p:spPr>
        <p:txBody>
          <a:bodyPr numCol="1" anchorCtr="0" compatLnSpc="1">
            <a:prstTxWarp prst="textNoShape">
              <a:avLst/>
            </a:prstTxWarp>
          </a:bodyPr>
          <a:lstStyle/>
          <a:p>
            <a:pPr eaLnBrk="1" hangingPunct="1">
              <a:defRPr/>
            </a:pPr>
            <a:r>
              <a:rPr lang="es-ES" sz="4200" dirty="0">
                <a:ln>
                  <a:noFill/>
                </a:ln>
                <a:solidFill>
                  <a:schemeClr val="tx1"/>
                </a:solidFill>
                <a:effectLst>
                  <a:outerShdw blurRad="38100" dist="38100" dir="2700000" algn="tl">
                    <a:srgbClr val="000000">
                      <a:alpha val="43137"/>
                    </a:srgbClr>
                  </a:outerShdw>
                </a:effectLst>
              </a:rPr>
              <a:t>¿Qué enfermedades neurológicas?</a:t>
            </a:r>
            <a:endParaRPr lang="es-ES" sz="4200" dirty="0" smtClean="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5548" y="4652718"/>
            <a:ext cx="1892223" cy="1260000"/>
          </a:xfrm>
          <a:prstGeom prst="rect">
            <a:avLst/>
          </a:prstGeom>
        </p:spPr>
      </p:pic>
      <p:sp>
        <p:nvSpPr>
          <p:cNvPr id="2" name="Marcador de contenido 1"/>
          <p:cNvSpPr>
            <a:spLocks noGrp="1"/>
          </p:cNvSpPr>
          <p:nvPr>
            <p:ph idx="1"/>
          </p:nvPr>
        </p:nvSpPr>
        <p:spPr>
          <a:xfrm>
            <a:off x="615771" y="1229518"/>
            <a:ext cx="8382000" cy="4798750"/>
          </a:xfrm>
        </p:spPr>
        <p:txBody>
          <a:bodyPr/>
          <a:lstStyle/>
          <a:p>
            <a:pPr marL="0" indent="0">
              <a:lnSpc>
                <a:spcPct val="114000"/>
              </a:lnSpc>
              <a:spcBef>
                <a:spcPts val="600"/>
              </a:spcBef>
              <a:buNone/>
            </a:pPr>
            <a:r>
              <a:rPr lang="es-ES" dirty="0"/>
              <a:t>Por orden de </a:t>
            </a:r>
            <a:r>
              <a:rPr lang="es-ES" dirty="0" smtClean="0"/>
              <a:t>frecuencia:</a:t>
            </a:r>
            <a:endParaRPr lang="es-ES" dirty="0"/>
          </a:p>
          <a:p>
            <a:pPr>
              <a:lnSpc>
                <a:spcPct val="114000"/>
              </a:lnSpc>
              <a:spcBef>
                <a:spcPts val="600"/>
              </a:spcBef>
            </a:pPr>
            <a:r>
              <a:rPr lang="es-ES" dirty="0"/>
              <a:t>Meningitis: inflamación de las membranas que recubren cerebro y médula espinal.</a:t>
            </a:r>
          </a:p>
          <a:p>
            <a:pPr>
              <a:lnSpc>
                <a:spcPct val="114000"/>
              </a:lnSpc>
              <a:spcBef>
                <a:spcPts val="600"/>
              </a:spcBef>
            </a:pPr>
            <a:r>
              <a:rPr lang="es-ES" dirty="0"/>
              <a:t>Encefalitis: irritación e hinchazón del </a:t>
            </a:r>
            <a:r>
              <a:rPr lang="es-ES" dirty="0" smtClean="0"/>
              <a:t>cerebro.</a:t>
            </a:r>
            <a:endParaRPr lang="es-ES" dirty="0"/>
          </a:p>
          <a:p>
            <a:pPr>
              <a:lnSpc>
                <a:spcPct val="114000"/>
              </a:lnSpc>
              <a:spcBef>
                <a:spcPts val="600"/>
              </a:spcBef>
            </a:pPr>
            <a:r>
              <a:rPr lang="es-ES" dirty="0" err="1"/>
              <a:t>Romboencefalitis</a:t>
            </a:r>
            <a:r>
              <a:rPr lang="es-ES" dirty="0"/>
              <a:t>: irritación de la zona que controla el hablar, tragar y respirar.</a:t>
            </a:r>
          </a:p>
          <a:p>
            <a:pPr>
              <a:lnSpc>
                <a:spcPct val="114000"/>
              </a:lnSpc>
              <a:spcBef>
                <a:spcPts val="600"/>
              </a:spcBef>
            </a:pPr>
            <a:r>
              <a:rPr lang="es-ES" dirty="0"/>
              <a:t>Parálisis flácida: parálisis de  piernas, </a:t>
            </a:r>
            <a:r>
              <a:rPr lang="es-ES" dirty="0" smtClean="0"/>
              <a:t>         brazos </a:t>
            </a:r>
            <a:r>
              <a:rPr lang="es-ES" dirty="0"/>
              <a:t>y músculos </a:t>
            </a:r>
            <a:r>
              <a:rPr lang="es-ES" dirty="0" smtClean="0"/>
              <a:t>respiratorios.</a:t>
            </a:r>
            <a:endParaRPr lang="es-ES" dirty="0"/>
          </a:p>
        </p:txBody>
      </p:sp>
    </p:spTree>
    <p:extLst>
      <p:ext uri="{BB962C8B-B14F-4D97-AF65-F5344CB8AC3E}">
        <p14:creationId xmlns:p14="http://schemas.microsoft.com/office/powerpoint/2010/main" val="20584492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8"/>
            <a:ext cx="6402065" cy="664797"/>
          </a:xfrm>
        </p:spPr>
        <p:txBody>
          <a:bodyPr numCol="1" anchorCtr="0" compatLnSpc="1">
            <a:prstTxWarp prst="textNoShape">
              <a:avLst/>
            </a:prstTxWarp>
          </a:bodyPr>
          <a:lstStyle/>
          <a:p>
            <a:pPr eaLnBrk="1" hangingPunct="1">
              <a:defRPr/>
            </a:pPr>
            <a:r>
              <a:rPr lang="es-ES" dirty="0" smtClean="0">
                <a:ln>
                  <a:noFill/>
                </a:ln>
                <a:solidFill>
                  <a:schemeClr val="tx1"/>
                </a:solidFill>
                <a:effectLst>
                  <a:outerShdw blurRad="38100" dist="38100" dir="2700000" algn="tl">
                    <a:srgbClr val="000000">
                      <a:alpha val="43137"/>
                    </a:srgbClr>
                  </a:outerShdw>
                </a:effectLst>
              </a:rPr>
              <a:t>¿Qué síntomas aparecen?</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5548" y="4652718"/>
            <a:ext cx="1892223" cy="1260000"/>
          </a:xfrm>
          <a:prstGeom prst="rect">
            <a:avLst/>
          </a:prstGeom>
        </p:spPr>
      </p:pic>
      <p:sp>
        <p:nvSpPr>
          <p:cNvPr id="2" name="Marcador de contenido 1"/>
          <p:cNvSpPr>
            <a:spLocks noGrp="1"/>
          </p:cNvSpPr>
          <p:nvPr>
            <p:ph idx="1"/>
          </p:nvPr>
        </p:nvSpPr>
        <p:spPr>
          <a:xfrm>
            <a:off x="381000" y="1412875"/>
            <a:ext cx="8382000" cy="3644075"/>
          </a:xfrm>
        </p:spPr>
        <p:txBody>
          <a:bodyPr/>
          <a:lstStyle/>
          <a:p>
            <a:pPr marL="0" indent="0">
              <a:lnSpc>
                <a:spcPct val="114000"/>
              </a:lnSpc>
              <a:spcBef>
                <a:spcPts val="600"/>
              </a:spcBef>
              <a:buNone/>
            </a:pPr>
            <a:r>
              <a:rPr lang="es-ES" dirty="0"/>
              <a:t>Por orden de frecuencia y </a:t>
            </a:r>
            <a:r>
              <a:rPr lang="es-ES" dirty="0" smtClean="0"/>
              <a:t>gravedad:</a:t>
            </a:r>
            <a:endParaRPr lang="es-ES" dirty="0"/>
          </a:p>
          <a:p>
            <a:pPr>
              <a:lnSpc>
                <a:spcPct val="114000"/>
              </a:lnSpc>
              <a:spcBef>
                <a:spcPts val="600"/>
              </a:spcBef>
            </a:pPr>
            <a:r>
              <a:rPr lang="es-ES" dirty="0"/>
              <a:t>Fiebre, vómitos, cefalea, rigidez de cuello.</a:t>
            </a:r>
          </a:p>
          <a:p>
            <a:pPr>
              <a:lnSpc>
                <a:spcPct val="114000"/>
              </a:lnSpc>
              <a:spcBef>
                <a:spcPts val="600"/>
              </a:spcBef>
            </a:pPr>
            <a:r>
              <a:rPr lang="es-ES" dirty="0"/>
              <a:t>En niños pequeños: fiebre e irritabilidad</a:t>
            </a:r>
          </a:p>
          <a:p>
            <a:pPr>
              <a:lnSpc>
                <a:spcPct val="114000"/>
              </a:lnSpc>
              <a:spcBef>
                <a:spcPts val="600"/>
              </a:spcBef>
            </a:pPr>
            <a:r>
              <a:rPr lang="es-ES" dirty="0"/>
              <a:t>Somnolencia, temblores, marcha inestable</a:t>
            </a:r>
          </a:p>
          <a:p>
            <a:pPr>
              <a:lnSpc>
                <a:spcPct val="114000"/>
              </a:lnSpc>
              <a:spcBef>
                <a:spcPts val="600"/>
              </a:spcBef>
            </a:pPr>
            <a:r>
              <a:rPr lang="es-ES" dirty="0"/>
              <a:t>Debilidad de piernas, dificultad para caminar, tragar o </a:t>
            </a:r>
            <a:r>
              <a:rPr lang="es-ES" dirty="0" smtClean="0"/>
              <a:t>respirar,…</a:t>
            </a:r>
            <a:endParaRPr lang="es-ES" dirty="0"/>
          </a:p>
        </p:txBody>
      </p:sp>
    </p:spTree>
    <p:extLst>
      <p:ext uri="{BB962C8B-B14F-4D97-AF65-F5344CB8AC3E}">
        <p14:creationId xmlns:p14="http://schemas.microsoft.com/office/powerpoint/2010/main" val="292844631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8"/>
            <a:ext cx="6402065" cy="664797"/>
          </a:xfrm>
        </p:spPr>
        <p:txBody>
          <a:bodyPr numCol="1" anchorCtr="0" compatLnSpc="1">
            <a:prstTxWarp prst="textNoShape">
              <a:avLst/>
            </a:prstTxWarp>
          </a:bodyPr>
          <a:lstStyle/>
          <a:p>
            <a:pPr eaLnBrk="1" hangingPunct="1">
              <a:defRPr/>
            </a:pPr>
            <a:r>
              <a:rPr lang="es-ES" dirty="0" smtClean="0">
                <a:ln>
                  <a:noFill/>
                </a:ln>
                <a:solidFill>
                  <a:schemeClr val="tx1"/>
                </a:solidFill>
                <a:effectLst>
                  <a:outerShdw blurRad="38100" dist="38100" dir="2700000" algn="tl">
                    <a:srgbClr val="000000">
                      <a:alpha val="43137"/>
                    </a:srgbClr>
                  </a:outerShdw>
                </a:effectLst>
              </a:rPr>
              <a:t>¿Y el pronóstico?</a:t>
            </a:r>
            <a:endParaRPr lang="es-ES" dirty="0" smtClean="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5548" y="4652718"/>
            <a:ext cx="1892223" cy="1260000"/>
          </a:xfrm>
          <a:prstGeom prst="rect">
            <a:avLst/>
          </a:prstGeom>
        </p:spPr>
      </p:pic>
      <p:sp>
        <p:nvSpPr>
          <p:cNvPr id="3" name="Marcador de contenido 2"/>
          <p:cNvSpPr>
            <a:spLocks noGrp="1"/>
          </p:cNvSpPr>
          <p:nvPr>
            <p:ph idx="1"/>
          </p:nvPr>
        </p:nvSpPr>
        <p:spPr>
          <a:xfrm>
            <a:off x="665162" y="1535832"/>
            <a:ext cx="8131935" cy="3477875"/>
          </a:xfrm>
        </p:spPr>
        <p:txBody>
          <a:bodyPr/>
          <a:lstStyle/>
          <a:p>
            <a:pPr>
              <a:lnSpc>
                <a:spcPct val="150000"/>
              </a:lnSpc>
              <a:spcBef>
                <a:spcPts val="600"/>
              </a:spcBef>
            </a:pPr>
            <a:r>
              <a:rPr lang="es-ES" sz="3600" dirty="0"/>
              <a:t>Excelente en la mayoría de las </a:t>
            </a:r>
            <a:r>
              <a:rPr lang="es-ES" sz="3600" dirty="0" smtClean="0"/>
              <a:t>ocasiones.</a:t>
            </a:r>
            <a:endParaRPr lang="es-ES" sz="3600" dirty="0"/>
          </a:p>
          <a:p>
            <a:pPr>
              <a:lnSpc>
                <a:spcPct val="150000"/>
              </a:lnSpc>
              <a:spcBef>
                <a:spcPts val="600"/>
              </a:spcBef>
            </a:pPr>
            <a:r>
              <a:rPr lang="es-ES" sz="3600" dirty="0"/>
              <a:t>Pocos presentan enfermedades </a:t>
            </a:r>
            <a:r>
              <a:rPr lang="es-ES" sz="3600" dirty="0" smtClean="0"/>
              <a:t>graves.</a:t>
            </a:r>
            <a:endParaRPr lang="es-ES" sz="3600" dirty="0"/>
          </a:p>
          <a:p>
            <a:pPr>
              <a:lnSpc>
                <a:spcPct val="150000"/>
              </a:lnSpc>
              <a:spcBef>
                <a:spcPts val="600"/>
              </a:spcBef>
            </a:pPr>
            <a:r>
              <a:rPr lang="es-ES" sz="3600" dirty="0"/>
              <a:t>Curación rápida sin complicaciones ni </a:t>
            </a:r>
            <a:r>
              <a:rPr lang="es-ES" sz="3600" dirty="0" smtClean="0"/>
              <a:t>secuelas.</a:t>
            </a:r>
            <a:endParaRPr lang="es-ES" sz="3600" dirty="0"/>
          </a:p>
        </p:txBody>
      </p:sp>
    </p:spTree>
    <p:extLst>
      <p:ext uri="{BB962C8B-B14F-4D97-AF65-F5344CB8AC3E}">
        <p14:creationId xmlns:p14="http://schemas.microsoft.com/office/powerpoint/2010/main" val="1263971877"/>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8"/>
            <a:ext cx="5968113" cy="664797"/>
          </a:xfrm>
        </p:spPr>
        <p:txBody>
          <a:bodyPr numCol="1" anchorCtr="0" compatLnSpc="1">
            <a:prstTxWarp prst="textNoShape">
              <a:avLst/>
            </a:prstTxWarp>
          </a:bodyPr>
          <a:lstStyle/>
          <a:p>
            <a:pPr eaLnBrk="1" hangingPunct="1">
              <a:defRPr/>
            </a:pPr>
            <a:r>
              <a:rPr lang="es-ES" dirty="0" smtClean="0">
                <a:ln>
                  <a:noFill/>
                </a:ln>
                <a:solidFill>
                  <a:schemeClr val="tx1"/>
                </a:solidFill>
                <a:effectLst>
                  <a:outerShdw blurRad="38100" dist="38100" dir="2700000" algn="tl">
                    <a:srgbClr val="000000">
                      <a:alpha val="43137"/>
                    </a:srgbClr>
                  </a:outerShdw>
                </a:effectLst>
              </a:rPr>
              <a:t>Enterovirus A71 y D68</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5548" y="4652718"/>
            <a:ext cx="1892223" cy="1260000"/>
          </a:xfrm>
          <a:prstGeom prst="rect">
            <a:avLst/>
          </a:prstGeom>
        </p:spPr>
      </p:pic>
      <p:sp>
        <p:nvSpPr>
          <p:cNvPr id="2" name="Marcador de contenido 1"/>
          <p:cNvSpPr>
            <a:spLocks noGrp="1"/>
          </p:cNvSpPr>
          <p:nvPr>
            <p:ph idx="1"/>
          </p:nvPr>
        </p:nvSpPr>
        <p:spPr>
          <a:xfrm>
            <a:off x="381000" y="1412875"/>
            <a:ext cx="8591550" cy="4167295"/>
          </a:xfrm>
        </p:spPr>
        <p:txBody>
          <a:bodyPr/>
          <a:lstStyle/>
          <a:p>
            <a:pPr marL="0" indent="0">
              <a:buNone/>
            </a:pPr>
            <a:r>
              <a:rPr lang="es-ES" b="1" dirty="0"/>
              <a:t>¿Provocan enfermedades más graves?</a:t>
            </a:r>
          </a:p>
          <a:p>
            <a:r>
              <a:rPr lang="es-ES" dirty="0"/>
              <a:t>Casi siempre enfermedades leves/moderadas.</a:t>
            </a:r>
          </a:p>
          <a:p>
            <a:r>
              <a:rPr lang="es-ES" dirty="0" smtClean="0"/>
              <a:t>Pero, se buscan </a:t>
            </a:r>
            <a:r>
              <a:rPr lang="es-ES" dirty="0"/>
              <a:t>en las enfermedades más </a:t>
            </a:r>
            <a:r>
              <a:rPr lang="es-ES" dirty="0" smtClean="0"/>
              <a:t>graves.</a:t>
            </a:r>
            <a:endParaRPr lang="es-ES" dirty="0"/>
          </a:p>
          <a:p>
            <a:r>
              <a:rPr lang="es-ES" dirty="0"/>
              <a:t>Las asociaciones más frecuentes son: </a:t>
            </a:r>
          </a:p>
          <a:p>
            <a:pPr lvl="1"/>
            <a:r>
              <a:rPr lang="es-ES" dirty="0"/>
              <a:t>Encefalitis: A71</a:t>
            </a:r>
          </a:p>
          <a:p>
            <a:pPr lvl="1"/>
            <a:r>
              <a:rPr lang="es-ES" dirty="0" err="1"/>
              <a:t>Romboencefalitis</a:t>
            </a:r>
            <a:r>
              <a:rPr lang="es-ES" dirty="0"/>
              <a:t>: A71 y D68</a:t>
            </a:r>
          </a:p>
          <a:p>
            <a:pPr lvl="1"/>
            <a:r>
              <a:rPr lang="es-ES" dirty="0"/>
              <a:t>Parálisis flácida: D68</a:t>
            </a:r>
          </a:p>
          <a:p>
            <a:r>
              <a:rPr lang="es-ES" dirty="0"/>
              <a:t>La gran mayoría cura sin </a:t>
            </a:r>
            <a:r>
              <a:rPr lang="es-ES" dirty="0" smtClean="0"/>
              <a:t>secuelas.</a:t>
            </a:r>
            <a:endParaRPr lang="es-ES" dirty="0"/>
          </a:p>
        </p:txBody>
      </p:sp>
    </p:spTree>
    <p:extLst>
      <p:ext uri="{BB962C8B-B14F-4D97-AF65-F5344CB8AC3E}">
        <p14:creationId xmlns:p14="http://schemas.microsoft.com/office/powerpoint/2010/main" val="3474080061"/>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8"/>
            <a:ext cx="5968113" cy="664797"/>
          </a:xfrm>
        </p:spPr>
        <p:txBody>
          <a:bodyPr numCol="1" anchorCtr="0" compatLnSpc="1">
            <a:prstTxWarp prst="textNoShape">
              <a:avLst/>
            </a:prstTxWarp>
          </a:bodyPr>
          <a:lstStyle/>
          <a:p>
            <a:pPr eaLnBrk="1" hangingPunct="1">
              <a:defRPr/>
            </a:pPr>
            <a:r>
              <a:rPr lang="es-ES" dirty="0" smtClean="0">
                <a:ln>
                  <a:noFill/>
                </a:ln>
                <a:solidFill>
                  <a:schemeClr val="tx1"/>
                </a:solidFill>
                <a:effectLst>
                  <a:outerShdw blurRad="38100" dist="38100" dir="2700000" algn="tl">
                    <a:srgbClr val="000000">
                      <a:alpha val="43137"/>
                    </a:srgbClr>
                  </a:outerShdw>
                </a:effectLst>
              </a:rPr>
              <a:t>¿Tienen tratamiento?</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5548" y="4652718"/>
            <a:ext cx="1892223" cy="1260000"/>
          </a:xfrm>
          <a:prstGeom prst="rect">
            <a:avLst/>
          </a:prstGeom>
        </p:spPr>
      </p:pic>
      <p:sp>
        <p:nvSpPr>
          <p:cNvPr id="2" name="Marcador de contenido 1"/>
          <p:cNvSpPr>
            <a:spLocks noGrp="1"/>
          </p:cNvSpPr>
          <p:nvPr>
            <p:ph idx="1"/>
          </p:nvPr>
        </p:nvSpPr>
        <p:spPr>
          <a:xfrm>
            <a:off x="590550" y="1268877"/>
            <a:ext cx="8382000" cy="4724370"/>
          </a:xfrm>
        </p:spPr>
        <p:txBody>
          <a:bodyPr/>
          <a:lstStyle/>
          <a:p>
            <a:pPr>
              <a:lnSpc>
                <a:spcPct val="100000"/>
              </a:lnSpc>
              <a:spcBef>
                <a:spcPts val="600"/>
              </a:spcBef>
            </a:pPr>
            <a:r>
              <a:rPr lang="es-ES" dirty="0"/>
              <a:t>No hay tratamiento </a:t>
            </a:r>
            <a:r>
              <a:rPr lang="es-ES" dirty="0" smtClean="0"/>
              <a:t>curativo.</a:t>
            </a:r>
            <a:endParaRPr lang="es-ES" dirty="0"/>
          </a:p>
          <a:p>
            <a:pPr>
              <a:lnSpc>
                <a:spcPct val="100000"/>
              </a:lnSpc>
              <a:spcBef>
                <a:spcPts val="600"/>
              </a:spcBef>
            </a:pPr>
            <a:r>
              <a:rPr lang="es-ES" dirty="0"/>
              <a:t>No se dispone de </a:t>
            </a:r>
            <a:r>
              <a:rPr lang="es-ES" dirty="0" smtClean="0"/>
              <a:t>vacuna.</a:t>
            </a:r>
            <a:endParaRPr lang="es-ES" dirty="0"/>
          </a:p>
          <a:p>
            <a:pPr>
              <a:lnSpc>
                <a:spcPct val="100000"/>
              </a:lnSpc>
              <a:spcBef>
                <a:spcPts val="600"/>
              </a:spcBef>
            </a:pPr>
            <a:r>
              <a:rPr lang="es-ES" dirty="0"/>
              <a:t>Tratamiento del dolor y de la </a:t>
            </a:r>
            <a:r>
              <a:rPr lang="es-ES" dirty="0" smtClean="0"/>
              <a:t>fiebre.</a:t>
            </a:r>
            <a:endParaRPr lang="es-ES" dirty="0"/>
          </a:p>
          <a:p>
            <a:pPr>
              <a:lnSpc>
                <a:spcPct val="100000"/>
              </a:lnSpc>
              <a:spcBef>
                <a:spcPts val="600"/>
              </a:spcBef>
            </a:pPr>
            <a:r>
              <a:rPr lang="es-ES" dirty="0"/>
              <a:t>Solo </a:t>
            </a:r>
            <a:r>
              <a:rPr lang="es-ES" dirty="0" smtClean="0"/>
              <a:t>casos </a:t>
            </a:r>
            <a:r>
              <a:rPr lang="es-ES" dirty="0"/>
              <a:t>graves necesitan cuidados especiales</a:t>
            </a:r>
          </a:p>
          <a:p>
            <a:pPr>
              <a:lnSpc>
                <a:spcPct val="100000"/>
              </a:lnSpc>
              <a:spcBef>
                <a:spcPts val="600"/>
              </a:spcBef>
            </a:pPr>
            <a:r>
              <a:rPr lang="es-ES" dirty="0"/>
              <a:t>La medida más eficaz es la PREVENCIÓN </a:t>
            </a:r>
          </a:p>
          <a:p>
            <a:pPr lvl="1">
              <a:lnSpc>
                <a:spcPct val="100000"/>
              </a:lnSpc>
              <a:spcBef>
                <a:spcPts val="600"/>
              </a:spcBef>
            </a:pPr>
            <a:r>
              <a:rPr lang="es-ES" dirty="0"/>
              <a:t>No asistencia al colegio/guardería si fiebre</a:t>
            </a:r>
          </a:p>
          <a:p>
            <a:pPr lvl="1">
              <a:lnSpc>
                <a:spcPct val="100000"/>
              </a:lnSpc>
              <a:spcBef>
                <a:spcPts val="600"/>
              </a:spcBef>
            </a:pPr>
            <a:r>
              <a:rPr lang="es-ES" dirty="0"/>
              <a:t>Evitar el contacto con otros </a:t>
            </a:r>
            <a:r>
              <a:rPr lang="es-ES" dirty="0" smtClean="0"/>
              <a:t>niños</a:t>
            </a:r>
          </a:p>
          <a:p>
            <a:pPr lvl="1">
              <a:lnSpc>
                <a:spcPct val="100000"/>
              </a:lnSpc>
              <a:spcBef>
                <a:spcPts val="600"/>
              </a:spcBef>
            </a:pPr>
            <a:r>
              <a:rPr lang="es-ES" dirty="0" smtClean="0"/>
              <a:t>Medidas de higiene básicas en                    guarderías y colegios</a:t>
            </a:r>
            <a:endParaRPr lang="es-ES" dirty="0"/>
          </a:p>
        </p:txBody>
      </p:sp>
    </p:spTree>
    <p:extLst>
      <p:ext uri="{BB962C8B-B14F-4D97-AF65-F5344CB8AC3E}">
        <p14:creationId xmlns:p14="http://schemas.microsoft.com/office/powerpoint/2010/main" val="335402922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590</TotalTime>
  <Words>418</Words>
  <Application>Microsoft Office PowerPoint</Application>
  <PresentationFormat>Presentación en pantalla (4:3)</PresentationFormat>
  <Paragraphs>54</Paragraphs>
  <Slides>7</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Calibri</vt:lpstr>
      <vt:lpstr>Wingdings</vt:lpstr>
      <vt:lpstr>1_White with Blue Bar Segoe Template_TP10286789</vt:lpstr>
      <vt:lpstr>Presentación de PowerPoint</vt:lpstr>
      <vt:lpstr>¿Qué son los enterovirus?</vt:lpstr>
      <vt:lpstr>¿Qué enfermedades neurológicas?</vt:lpstr>
      <vt:lpstr>¿Qué síntomas aparecen?</vt:lpstr>
      <vt:lpstr>¿Y el pronóstico?</vt:lpstr>
      <vt:lpstr>Enterovirus A71 y D68</vt:lpstr>
      <vt:lpstr>¿Tienen tratamiento?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Juan José Morell Bernabé</cp:lastModifiedBy>
  <cp:revision>37</cp:revision>
  <dcterms:created xsi:type="dcterms:W3CDTF">2016-05-03T15:33:32Z</dcterms:created>
  <dcterms:modified xsi:type="dcterms:W3CDTF">2017-07-10T18:58:30Z</dcterms:modified>
</cp:coreProperties>
</file>