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9" r:id="rId3"/>
    <p:sldId id="268" r:id="rId4"/>
    <p:sldId id="269" r:id="rId5"/>
    <p:sldId id="270" r:id="rId6"/>
    <p:sldId id="27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16/01/2017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1/16/2017 6:33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cstate="print"/>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cstate="print"/>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¿Puedo reforzar las defensas de mi hijo?</a:t>
            </a:r>
            <a:endParaRPr lang="es-ES" sz="4400" dirty="0">
              <a:solidFill>
                <a:srgbClr val="000000"/>
              </a:solidFill>
              <a:latin typeface="Arial" charset="0"/>
            </a:endParaRPr>
          </a:p>
        </p:txBody>
      </p:sp>
      <p:sp>
        <p:nvSpPr>
          <p:cNvPr id="10" name="CuadroTexto 11"/>
          <p:cNvSpPr txBox="1"/>
          <p:nvPr/>
        </p:nvSpPr>
        <p:spPr>
          <a:xfrm>
            <a:off x="1827804" y="3779941"/>
            <a:ext cx="4637314" cy="150810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Alicia </a:t>
            </a:r>
            <a:r>
              <a:rPr lang="es-ES" sz="2400" dirty="0" err="1">
                <a:solidFill>
                  <a:srgbClr val="000000"/>
                </a:solidFill>
                <a:effectLst>
                  <a:outerShdw blurRad="38100" dist="38100" dir="2700000" algn="tl">
                    <a:srgbClr val="C0C0C0"/>
                  </a:outerShdw>
                </a:effectLst>
                <a:latin typeface="Arial" charset="0"/>
                <a:cs typeface="Arial" charset="0"/>
              </a:rPr>
              <a:t>Berghezan</a:t>
            </a:r>
            <a:r>
              <a:rPr lang="es-ES" sz="2400" dirty="0">
                <a:solidFill>
                  <a:srgbClr val="000000"/>
                </a:solidFill>
                <a:effectLst>
                  <a:outerShdw blurRad="38100" dist="38100" dir="2700000" algn="tl">
                    <a:srgbClr val="C0C0C0"/>
                  </a:outerShdw>
                </a:effectLst>
                <a:latin typeface="Arial" charset="0"/>
                <a:cs typeface="Arial" charset="0"/>
              </a:rPr>
              <a:t> Suárez</a:t>
            </a:r>
            <a:r>
              <a:rPr lang="es-ES" sz="2000" dirty="0">
                <a:solidFill>
                  <a:srgbClr val="000000"/>
                </a:solidFill>
                <a:effectLst>
                  <a:outerShdw blurRad="38100" dist="38100" dir="2700000" algn="tl">
                    <a:srgbClr val="C0C0C0"/>
                  </a:outerShdw>
                </a:effectLst>
                <a:latin typeface="Arial" charset="0"/>
                <a:cs typeface="Arial" charset="0"/>
              </a:rPr>
              <a:t>. 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Yolanda Martín Peinador.</a:t>
            </a:r>
            <a:r>
              <a:rPr lang="es-ES" sz="2000" dirty="0">
                <a:solidFill>
                  <a:srgbClr val="000000"/>
                </a:solidFill>
                <a:effectLst>
                  <a:outerShdw blurRad="38100" dist="38100" dir="2700000" algn="tl">
                    <a:srgbClr val="C0C0C0"/>
                  </a:outerShdw>
                </a:effectLst>
                <a:latin typeface="Arial" charset="0"/>
                <a:cs typeface="Arial" charset="0"/>
              </a:rPr>
              <a:t> Pediatra</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Rafael </a:t>
            </a:r>
            <a:r>
              <a:rPr lang="es-ES" sz="2400" dirty="0" smtClean="0">
                <a:solidFill>
                  <a:srgbClr val="000000"/>
                </a:solidFill>
                <a:effectLst>
                  <a:outerShdw blurRad="38100" dist="38100" dir="2700000" algn="tl">
                    <a:srgbClr val="C0C0C0"/>
                  </a:outerShdw>
                </a:effectLst>
                <a:latin typeface="Arial" charset="0"/>
                <a:cs typeface="Arial" charset="0"/>
              </a:rPr>
              <a:t>Jiménez </a:t>
            </a:r>
            <a:r>
              <a:rPr lang="es-ES" sz="2400" dirty="0" err="1" smtClean="0">
                <a:solidFill>
                  <a:srgbClr val="000000"/>
                </a:solidFill>
                <a:effectLst>
                  <a:outerShdw blurRad="38100" dist="38100" dir="2700000" algn="tl">
                    <a:srgbClr val="C0C0C0"/>
                  </a:outerShdw>
                </a:effectLst>
                <a:latin typeface="Arial" charset="0"/>
                <a:cs typeface="Arial" charset="0"/>
              </a:rPr>
              <a:t>Alés</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000" i="1" dirty="0" smtClean="0">
                <a:solidFill>
                  <a:srgbClr val="000000"/>
                </a:solidFill>
                <a:effectLst>
                  <a:outerShdw blurRad="38100" dist="38100" dir="2700000" algn="tl">
                    <a:srgbClr val="C0C0C0"/>
                  </a:outerShdw>
                </a:effectLst>
                <a:latin typeface="Arial" charset="0"/>
                <a:cs typeface="Arial" charset="0"/>
              </a:rPr>
              <a:t>Grupo </a:t>
            </a:r>
            <a:r>
              <a:rPr lang="es-ES" sz="2000" i="1" dirty="0" smtClean="0">
                <a:solidFill>
                  <a:srgbClr val="000000"/>
                </a:solidFill>
                <a:effectLst>
                  <a:outerShdw blurRad="38100" dist="38100" dir="2700000" algn="tl">
                    <a:srgbClr val="C0C0C0"/>
                  </a:outerShdw>
                </a:effectLst>
                <a:latin typeface="Arial" charset="0"/>
                <a:cs typeface="Arial" charset="0"/>
              </a:rPr>
              <a:t>Patología Infecciosa - </a:t>
            </a:r>
            <a:r>
              <a:rPr lang="es-ES" sz="2000" i="1" dirty="0" err="1" smtClean="0">
                <a:solidFill>
                  <a:srgbClr val="000000"/>
                </a:solidFill>
                <a:effectLst>
                  <a:outerShdw blurRad="38100" dist="38100" dir="2700000" algn="tl">
                    <a:srgbClr val="C0C0C0"/>
                  </a:outerShdw>
                </a:effectLst>
                <a:latin typeface="Arial" charset="0"/>
                <a:cs typeface="Arial" charset="0"/>
              </a:rPr>
              <a:t>AEPap</a:t>
            </a:r>
            <a:endParaRPr lang="es-ES" sz="2400" i="1"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80327" y="4658046"/>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0327" y="4658046"/>
            <a:ext cx="1892223" cy="1260000"/>
          </a:xfrm>
          <a:prstGeom prst="rect">
            <a:avLst/>
          </a:prstGeom>
        </p:spPr>
      </p:pic>
      <p:sp>
        <p:nvSpPr>
          <p:cNvPr id="12" name="Rectangle 2"/>
          <p:cNvSpPr txBox="1">
            <a:spLocks/>
          </p:cNvSpPr>
          <p:nvPr/>
        </p:nvSpPr>
        <p:spPr bwMode="auto">
          <a:xfrm>
            <a:off x="665163" y="346868"/>
            <a:ext cx="4582732" cy="658813"/>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dirty="0">
                <a:ln>
                  <a:noFill/>
                </a:ln>
                <a:solidFill>
                  <a:schemeClr val="tx1"/>
                </a:solidFill>
                <a:effectLst>
                  <a:outerShdw blurRad="38100" dist="38100" dir="2700000" algn="tl">
                    <a:srgbClr val="000000">
                      <a:alpha val="43137"/>
                    </a:srgbClr>
                  </a:outerShdw>
                </a:effectLst>
              </a:rPr>
              <a:t>El sistema inmune</a:t>
            </a:r>
            <a:endParaRPr lang="es-ES" dirty="0" smtClean="0">
              <a:ln>
                <a:noFill/>
              </a:ln>
              <a:solidFill>
                <a:schemeClr val="tx1"/>
              </a:solidFill>
              <a:effectLst>
                <a:outerShdw blurRad="38100" dist="38100" dir="2700000" algn="tl">
                  <a:srgbClr val="000000">
                    <a:alpha val="43137"/>
                  </a:srgbClr>
                </a:outerShdw>
              </a:effectLst>
            </a:endParaRPr>
          </a:p>
        </p:txBody>
      </p:sp>
      <p:sp>
        <p:nvSpPr>
          <p:cNvPr id="4" name="Marcador de contenido 3"/>
          <p:cNvSpPr>
            <a:spLocks noGrp="1"/>
          </p:cNvSpPr>
          <p:nvPr>
            <p:ph idx="1"/>
          </p:nvPr>
        </p:nvSpPr>
        <p:spPr>
          <a:xfrm>
            <a:off x="665163" y="1545483"/>
            <a:ext cx="8182623" cy="3742563"/>
          </a:xfrm>
        </p:spPr>
        <p:txBody>
          <a:bodyPr/>
          <a:lstStyle/>
          <a:p>
            <a:r>
              <a:rPr lang="es-ES" dirty="0" smtClean="0"/>
              <a:t>Es el encargado de protegernos frente a las infecciones. </a:t>
            </a:r>
          </a:p>
          <a:p>
            <a:r>
              <a:rPr lang="es-ES" dirty="0" smtClean="0"/>
              <a:t>Está formado por un conjunto de mecanismos complejos que se relacionan entre sí y de distinta manera según los gérmenes que nos ataquen. </a:t>
            </a:r>
          </a:p>
          <a:p>
            <a:r>
              <a:rPr lang="es-ES" dirty="0" smtClean="0"/>
              <a:t>Nos queda aún mucho por conocer de su funcionamiento.</a:t>
            </a:r>
            <a:endParaRPr lang="es-ES" dirty="0"/>
          </a:p>
        </p:txBody>
      </p:sp>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0327" y="4658046"/>
            <a:ext cx="1892223" cy="1260000"/>
          </a:xfrm>
          <a:prstGeom prst="rect">
            <a:avLst/>
          </a:prstGeom>
        </p:spPr>
      </p:pic>
      <p:sp>
        <p:nvSpPr>
          <p:cNvPr id="12" name="Rectangle 2"/>
          <p:cNvSpPr txBox="1">
            <a:spLocks/>
          </p:cNvSpPr>
          <p:nvPr/>
        </p:nvSpPr>
        <p:spPr bwMode="auto">
          <a:xfrm>
            <a:off x="665162" y="340428"/>
            <a:ext cx="6859588" cy="4708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400" dirty="0">
                <a:ln>
                  <a:noFill/>
                </a:ln>
                <a:solidFill>
                  <a:schemeClr val="tx1"/>
                </a:solidFill>
                <a:effectLst>
                  <a:outerShdw blurRad="38100" dist="38100" dir="2700000" algn="tl">
                    <a:srgbClr val="000000">
                      <a:alpha val="43137"/>
                    </a:srgbClr>
                  </a:outerShdw>
                </a:effectLst>
              </a:rPr>
              <a:t>Cuando hablan de potenciar las </a:t>
            </a:r>
            <a:r>
              <a:rPr lang="es-ES" sz="3400" dirty="0" smtClean="0">
                <a:ln>
                  <a:noFill/>
                </a:ln>
                <a:solidFill>
                  <a:schemeClr val="tx1"/>
                </a:solidFill>
                <a:effectLst>
                  <a:outerShdw blurRad="38100" dist="38100" dir="2700000" algn="tl">
                    <a:srgbClr val="000000">
                      <a:alpha val="43137"/>
                    </a:srgbClr>
                  </a:outerShdw>
                </a:effectLst>
              </a:rPr>
              <a:t>defensas… </a:t>
            </a:r>
            <a:endParaRPr lang="es-ES" sz="3400" dirty="0" smtClean="0">
              <a:ln>
                <a:noFill/>
              </a:ln>
              <a:solidFill>
                <a:schemeClr val="tx1"/>
              </a:solidFill>
              <a:effectLst>
                <a:outerShdw blurRad="38100" dist="38100" dir="2700000" algn="tl">
                  <a:srgbClr val="000000">
                    <a:alpha val="43137"/>
                  </a:srgbClr>
                </a:outerShdw>
              </a:effectLst>
            </a:endParaRPr>
          </a:p>
        </p:txBody>
      </p:sp>
      <p:sp>
        <p:nvSpPr>
          <p:cNvPr id="4" name="Marcador de contenido 3"/>
          <p:cNvSpPr>
            <a:spLocks noGrp="1"/>
          </p:cNvSpPr>
          <p:nvPr>
            <p:ph idx="1"/>
          </p:nvPr>
        </p:nvSpPr>
        <p:spPr>
          <a:xfrm>
            <a:off x="665163" y="1545483"/>
            <a:ext cx="8182623" cy="3564053"/>
          </a:xfrm>
        </p:spPr>
        <p:txBody>
          <a:bodyPr/>
          <a:lstStyle/>
          <a:p>
            <a:r>
              <a:rPr lang="es-ES" dirty="0"/>
              <a:t>Se refieren a los </a:t>
            </a:r>
            <a:r>
              <a:rPr lang="es-ES" u="sng" dirty="0" err="1"/>
              <a:t>Inmunoestimulantes</a:t>
            </a:r>
            <a:r>
              <a:rPr lang="es-ES" dirty="0"/>
              <a:t>: </a:t>
            </a:r>
          </a:p>
          <a:p>
            <a:pPr lvl="1"/>
            <a:r>
              <a:rPr lang="es-ES" dirty="0" smtClean="0"/>
              <a:t>Sustancia </a:t>
            </a:r>
            <a:r>
              <a:rPr lang="es-ES" dirty="0"/>
              <a:t>propia o externa (fármacos, alimentos) capaz de aumentar la cantidad o la función del sistema inmunitario. </a:t>
            </a:r>
          </a:p>
          <a:p>
            <a:r>
              <a:rPr lang="es-ES" dirty="0"/>
              <a:t> Son productos a base de vitaminas, minerales, derivados de plantas, de las propias bacterias u hongos, y también entran aquí los productos homeopáticos.</a:t>
            </a:r>
          </a:p>
        </p:txBody>
      </p:sp>
    </p:spTree>
    <p:extLst>
      <p:ext uri="{BB962C8B-B14F-4D97-AF65-F5344CB8AC3E}">
        <p14:creationId xmlns:p14="http://schemas.microsoft.com/office/powerpoint/2010/main" val="34353959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01606" y="1509785"/>
            <a:ext cx="6204853"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No está recomendado su uso</a:t>
            </a:r>
            <a:endParaRPr lang="es-ES" sz="40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15" name="Rectangle 2"/>
          <p:cNvSpPr txBox="1">
            <a:spLocks/>
          </p:cNvSpPr>
          <p:nvPr/>
        </p:nvSpPr>
        <p:spPr bwMode="auto">
          <a:xfrm>
            <a:off x="549252" y="340444"/>
            <a:ext cx="6044731" cy="664797"/>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dirty="0" err="1">
                <a:ln>
                  <a:noFill/>
                </a:ln>
                <a:solidFill>
                  <a:schemeClr val="tx1"/>
                </a:solidFill>
                <a:effectLst>
                  <a:outerShdw blurRad="38100" dist="38100" dir="2700000" algn="tl">
                    <a:srgbClr val="000000">
                      <a:alpha val="43137"/>
                    </a:srgbClr>
                  </a:outerShdw>
                </a:effectLst>
              </a:rPr>
              <a:t>Inmunoestimulantes</a:t>
            </a:r>
            <a:endParaRPr lang="es-ES" dirty="0">
              <a:ln>
                <a:noFill/>
              </a:ln>
              <a:solidFill>
                <a:schemeClr val="tx1"/>
              </a:solidFill>
              <a:effectLst>
                <a:outerShdw blurRad="38100" dist="38100" dir="2700000" algn="tl">
                  <a:srgbClr val="000000">
                    <a:alpha val="43137"/>
                  </a:srgbClr>
                </a:outerShdw>
              </a:effectLst>
            </a:endParaRPr>
          </a:p>
        </p:txBody>
      </p:sp>
      <p:sp>
        <p:nvSpPr>
          <p:cNvPr id="9" name="Marcador de contenido 3"/>
          <p:cNvSpPr txBox="1">
            <a:spLocks/>
          </p:cNvSpPr>
          <p:nvPr/>
        </p:nvSpPr>
        <p:spPr bwMode="auto">
          <a:xfrm>
            <a:off x="549252" y="2360798"/>
            <a:ext cx="8530354" cy="165218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dirty="0"/>
              <a:t>Hoy en día ningún preparado comercial ha demostrado eficacia para prevenir infecciones respiratorias apoyado en la evidencia científica. </a:t>
            </a:r>
          </a:p>
        </p:txBody>
      </p:sp>
    </p:spTree>
    <p:extLst>
      <p:ext uri="{BB962C8B-B14F-4D97-AF65-F5344CB8AC3E}">
        <p14:creationId xmlns:p14="http://schemas.microsoft.com/office/powerpoint/2010/main" val="359917405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0327" y="4658046"/>
            <a:ext cx="1892223" cy="1260000"/>
          </a:xfrm>
          <a:prstGeom prst="rect">
            <a:avLst/>
          </a:prstGeom>
        </p:spPr>
      </p:pic>
      <p:sp>
        <p:nvSpPr>
          <p:cNvPr id="12" name="Rectangle 2"/>
          <p:cNvSpPr txBox="1">
            <a:spLocks/>
          </p:cNvSpPr>
          <p:nvPr/>
        </p:nvSpPr>
        <p:spPr bwMode="auto">
          <a:xfrm>
            <a:off x="665162" y="340428"/>
            <a:ext cx="6859588" cy="997196"/>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¿Qué podemos hacer para prevenir las infecciones frecuentes?</a:t>
            </a:r>
            <a:endParaRPr lang="es-ES" sz="3400" dirty="0" smtClean="0">
              <a:ln>
                <a:noFill/>
              </a:ln>
              <a:solidFill>
                <a:schemeClr val="tx1"/>
              </a:solidFill>
              <a:effectLst>
                <a:outerShdw blurRad="38100" dist="38100" dir="2700000" algn="tl">
                  <a:srgbClr val="000000">
                    <a:alpha val="43137"/>
                  </a:srgbClr>
                </a:outerShdw>
              </a:effectLst>
            </a:endParaRPr>
          </a:p>
        </p:txBody>
      </p:sp>
      <p:sp>
        <p:nvSpPr>
          <p:cNvPr id="4" name="Marcador de contenido 3"/>
          <p:cNvSpPr>
            <a:spLocks noGrp="1"/>
          </p:cNvSpPr>
          <p:nvPr>
            <p:ph idx="1"/>
          </p:nvPr>
        </p:nvSpPr>
        <p:spPr>
          <a:xfrm>
            <a:off x="665163" y="1545483"/>
            <a:ext cx="8182623" cy="3564053"/>
          </a:xfrm>
        </p:spPr>
        <p:txBody>
          <a:bodyPr/>
          <a:lstStyle/>
          <a:p>
            <a:r>
              <a:rPr lang="es-ES" dirty="0"/>
              <a:t>Promover la lactancia materna. </a:t>
            </a:r>
          </a:p>
          <a:p>
            <a:r>
              <a:rPr lang="es-ES" dirty="0"/>
              <a:t>Lavado frecuente de manos. </a:t>
            </a:r>
          </a:p>
          <a:p>
            <a:r>
              <a:rPr lang="es-ES" dirty="0"/>
              <a:t>Alimentación sana y equilibrada.</a:t>
            </a:r>
          </a:p>
          <a:p>
            <a:r>
              <a:rPr lang="es-ES" dirty="0"/>
              <a:t>Evitar el tabaquismo pasivo. </a:t>
            </a:r>
          </a:p>
          <a:p>
            <a:r>
              <a:rPr lang="es-ES" dirty="0"/>
              <a:t>Tener hábitos de vida saludables: horas de sueño, realizar </a:t>
            </a:r>
            <a:r>
              <a:rPr lang="es-ES" dirty="0" smtClean="0"/>
              <a:t>ejercicio, etc.</a:t>
            </a:r>
            <a:endParaRPr lang="es-ES" dirty="0"/>
          </a:p>
          <a:p>
            <a:r>
              <a:rPr lang="es-ES" dirty="0"/>
              <a:t>Vacunar a nuestros hijos. </a:t>
            </a:r>
          </a:p>
        </p:txBody>
      </p:sp>
    </p:spTree>
    <p:extLst>
      <p:ext uri="{BB962C8B-B14F-4D97-AF65-F5344CB8AC3E}">
        <p14:creationId xmlns:p14="http://schemas.microsoft.com/office/powerpoint/2010/main" val="73181008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0327" y="4658046"/>
            <a:ext cx="1892223" cy="1260000"/>
          </a:xfrm>
          <a:prstGeom prst="rect">
            <a:avLst/>
          </a:prstGeom>
        </p:spPr>
      </p:pic>
      <p:sp>
        <p:nvSpPr>
          <p:cNvPr id="12" name="Rectangle 2"/>
          <p:cNvSpPr txBox="1">
            <a:spLocks/>
          </p:cNvSpPr>
          <p:nvPr/>
        </p:nvSpPr>
        <p:spPr bwMode="auto">
          <a:xfrm>
            <a:off x="665162" y="340428"/>
            <a:ext cx="6859588" cy="664797"/>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dirty="0">
                <a:ln>
                  <a:noFill/>
                </a:ln>
                <a:solidFill>
                  <a:schemeClr val="tx1"/>
                </a:solidFill>
                <a:effectLst>
                  <a:outerShdw blurRad="38100" dist="38100" dir="2700000" algn="tl">
                    <a:srgbClr val="000000">
                      <a:alpha val="43137"/>
                    </a:srgbClr>
                  </a:outerShdw>
                </a:effectLst>
              </a:rPr>
              <a:t>Y </a:t>
            </a:r>
            <a:r>
              <a:rPr lang="es-ES" dirty="0" smtClean="0">
                <a:ln>
                  <a:noFill/>
                </a:ln>
                <a:solidFill>
                  <a:schemeClr val="tx1"/>
                </a:solidFill>
                <a:effectLst>
                  <a:outerShdw blurRad="38100" dist="38100" dir="2700000" algn="tl">
                    <a:srgbClr val="000000">
                      <a:alpha val="43137"/>
                    </a:srgbClr>
                  </a:outerShdw>
                </a:effectLst>
              </a:rPr>
              <a:t>recuerde…</a:t>
            </a:r>
            <a:endParaRPr lang="es-ES" sz="4400" dirty="0" smtClean="0">
              <a:ln>
                <a:noFill/>
              </a:ln>
              <a:solidFill>
                <a:schemeClr val="tx1"/>
              </a:solidFill>
              <a:effectLst>
                <a:outerShdw blurRad="38100" dist="38100" dir="2700000" algn="tl">
                  <a:srgbClr val="000000">
                    <a:alpha val="43137"/>
                  </a:srgbClr>
                </a:outerShdw>
              </a:effectLst>
            </a:endParaRPr>
          </a:p>
        </p:txBody>
      </p:sp>
      <p:sp>
        <p:nvSpPr>
          <p:cNvPr id="4" name="Marcador de contenido 3"/>
          <p:cNvSpPr>
            <a:spLocks noGrp="1"/>
          </p:cNvSpPr>
          <p:nvPr>
            <p:ph idx="1"/>
          </p:nvPr>
        </p:nvSpPr>
        <p:spPr>
          <a:xfrm>
            <a:off x="665164" y="1545483"/>
            <a:ext cx="7989440" cy="2856167"/>
          </a:xfrm>
        </p:spPr>
        <p:txBody>
          <a:bodyPr/>
          <a:lstStyle/>
          <a:p>
            <a:r>
              <a:rPr lang="es-ES" dirty="0"/>
              <a:t>Mantenga siempre una actitud crítica. </a:t>
            </a:r>
          </a:p>
          <a:p>
            <a:r>
              <a:rPr lang="es-ES" dirty="0"/>
              <a:t>Todos los medicamentos y productos sanitarios deben estar avalados por estudios científicos rigurosos. </a:t>
            </a:r>
          </a:p>
          <a:p>
            <a:r>
              <a:rPr lang="es-ES" dirty="0"/>
              <a:t>Consulte páginas referentes y de calidad que revisen los estudios </a:t>
            </a:r>
            <a:r>
              <a:rPr lang="es-ES" dirty="0" smtClean="0"/>
              <a:t>existentes.</a:t>
            </a:r>
            <a:endParaRPr lang="es-ES" dirty="0"/>
          </a:p>
        </p:txBody>
      </p:sp>
    </p:spTree>
    <p:extLst>
      <p:ext uri="{BB962C8B-B14F-4D97-AF65-F5344CB8AC3E}">
        <p14:creationId xmlns:p14="http://schemas.microsoft.com/office/powerpoint/2010/main" val="387232262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352</Words>
  <Application>Microsoft Office PowerPoint</Application>
  <PresentationFormat>Presentación en pantalla (4:3)</PresentationFormat>
  <Paragraphs>37</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Presentación de PowerPoint</vt:lpstr>
      <vt:lpstr>Presentación de PowerPoint</vt:lpstr>
      <vt:lpstr>No está recomendado su uso</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16</cp:revision>
  <dcterms:created xsi:type="dcterms:W3CDTF">2016-05-03T15:33:32Z</dcterms:created>
  <dcterms:modified xsi:type="dcterms:W3CDTF">2017-01-16T17:45:40Z</dcterms:modified>
</cp:coreProperties>
</file>