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7" r:id="rId2"/>
    <p:sldId id="258" r:id="rId3"/>
    <p:sldId id="266" r:id="rId4"/>
    <p:sldId id="267" r:id="rId5"/>
    <p:sldId id="268" r:id="rId6"/>
    <p:sldId id="269"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pPr/>
              <a:t>16/01/2017</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pPr/>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smtClean="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1/16/2017 6:33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smtClean="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smtClean="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smtClean="0">
                <a:solidFill>
                  <a:srgbClr val="000000"/>
                </a:solidFill>
              </a:rPr>
            </a:br>
            <a:r>
              <a:rPr lang="en-US" sz="500" smtClean="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smtClean="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smtClean="0"/>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smtClean="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smtClean="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cstate="print"/>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smtClean="0"/>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cstate="print"/>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cstate="print"/>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574765" y="1252759"/>
            <a:ext cx="8144232" cy="2092881"/>
          </a:xfrm>
          <a:prstGeom prst="rect">
            <a:avLst/>
          </a:prstGeom>
          <a:noFill/>
          <a:ln w="12700">
            <a:solidFill>
              <a:schemeClr val="tx1"/>
            </a:solidFill>
            <a:miter lim="800000"/>
            <a:headEnd/>
            <a:tailEnd/>
          </a:ln>
        </p:spPr>
        <p:txBody>
          <a:bodyPr wrap="square">
            <a:spAutoFit/>
          </a:bodyPr>
          <a:lstStyle/>
          <a:p>
            <a:pPr algn="ctr" fontAlgn="base">
              <a:spcBef>
                <a:spcPct val="50000"/>
              </a:spcBef>
              <a:spcAft>
                <a:spcPct val="0"/>
              </a:spcAft>
            </a:pPr>
            <a:r>
              <a:rPr lang="es-ES" sz="4000" b="1" dirty="0" smtClean="0">
                <a:solidFill>
                  <a:srgbClr val="000000"/>
                </a:solidFill>
                <a:latin typeface="Arial" charset="0"/>
              </a:rPr>
              <a:t>Mi hijo tiene muchas infecciones</a:t>
            </a:r>
          </a:p>
          <a:p>
            <a:pPr algn="ctr" fontAlgn="base">
              <a:spcBef>
                <a:spcPct val="50000"/>
              </a:spcBef>
              <a:spcAft>
                <a:spcPct val="0"/>
              </a:spcAft>
            </a:pPr>
            <a:r>
              <a:rPr lang="es-ES" sz="3600" b="1" dirty="0" smtClean="0">
                <a:solidFill>
                  <a:srgbClr val="000000"/>
                </a:solidFill>
                <a:latin typeface="Arial" charset="0"/>
              </a:rPr>
              <a:t>¿Puede tener un problema en las defensas?</a:t>
            </a:r>
            <a:endParaRPr lang="es-ES" sz="3600" dirty="0">
              <a:solidFill>
                <a:srgbClr val="000000"/>
              </a:solidFill>
              <a:latin typeface="Arial" charset="0"/>
            </a:endParaRPr>
          </a:p>
        </p:txBody>
      </p:sp>
      <p:sp>
        <p:nvSpPr>
          <p:cNvPr id="2" name="CuadroTexto 11"/>
          <p:cNvSpPr txBox="1"/>
          <p:nvPr/>
        </p:nvSpPr>
        <p:spPr>
          <a:xfrm>
            <a:off x="1827804" y="3779941"/>
            <a:ext cx="4637314" cy="1508105"/>
          </a:xfrm>
          <a:prstGeom prst="rect">
            <a:avLst/>
          </a:prstGeom>
          <a:noFill/>
        </p:spPr>
        <p:txBody>
          <a:bodyPr wrap="square">
            <a:spAutoFit/>
          </a:bodyPr>
          <a:lstStyle/>
          <a:p>
            <a:pPr fontAlgn="base">
              <a:spcBef>
                <a:spcPct val="0"/>
              </a:spcBef>
              <a:spcAft>
                <a:spcPct val="0"/>
              </a:spcAft>
              <a:defRPr/>
            </a:pPr>
            <a:r>
              <a:rPr lang="es-ES" sz="2400" dirty="0" smtClean="0">
                <a:solidFill>
                  <a:srgbClr val="000000"/>
                </a:solidFill>
                <a:effectLst>
                  <a:outerShdw blurRad="38100" dist="38100" dir="2700000" algn="tl">
                    <a:srgbClr val="C0C0C0"/>
                  </a:outerShdw>
                </a:effectLst>
                <a:latin typeface="Arial" charset="0"/>
                <a:cs typeface="Arial" charset="0"/>
              </a:rPr>
              <a:t>Rafael Jiménez </a:t>
            </a:r>
            <a:r>
              <a:rPr lang="es-ES" sz="2400" dirty="0" err="1" smtClean="0">
                <a:solidFill>
                  <a:srgbClr val="000000"/>
                </a:solidFill>
                <a:effectLst>
                  <a:outerShdw blurRad="38100" dist="38100" dir="2700000" algn="tl">
                    <a:srgbClr val="C0C0C0"/>
                  </a:outerShdw>
                </a:effectLst>
                <a:latin typeface="Arial" charset="0"/>
                <a:cs typeface="Arial" charset="0"/>
              </a:rPr>
              <a:t>Alés</a:t>
            </a:r>
            <a:r>
              <a:rPr lang="es-ES" sz="2400" dirty="0" smtClean="0">
                <a:solidFill>
                  <a:srgbClr val="000000"/>
                </a:solidFill>
                <a:effectLst>
                  <a:outerShdw blurRad="38100" dist="38100" dir="2700000" algn="tl">
                    <a:srgbClr val="C0C0C0"/>
                  </a:outerShdw>
                </a:effectLst>
                <a:latin typeface="Arial" charset="0"/>
                <a:cs typeface="Arial" charset="0"/>
              </a:rPr>
              <a:t>. </a:t>
            </a:r>
            <a:r>
              <a:rPr lang="es-ES" sz="2000" dirty="0" smtClean="0">
                <a:solidFill>
                  <a:srgbClr val="000000"/>
                </a:solidFill>
                <a:effectLst>
                  <a:outerShdw blurRad="38100" dist="38100" dir="2700000" algn="tl">
                    <a:srgbClr val="C0C0C0"/>
                  </a:outerShdw>
                </a:effectLst>
                <a:latin typeface="Arial" charset="0"/>
                <a:cs typeface="Arial" charset="0"/>
              </a:rPr>
              <a:t>Pediatra</a:t>
            </a:r>
            <a:endParaRPr lang="es-ES" sz="2400" dirty="0">
              <a:solidFill>
                <a:srgbClr val="000000"/>
              </a:solidFill>
              <a:effectLst>
                <a:outerShdw blurRad="38100" dist="38100" dir="2700000" algn="tl">
                  <a:srgbClr val="C0C0C0"/>
                </a:outerShdw>
              </a:effectLst>
              <a:latin typeface="Arial" charset="0"/>
              <a:cs typeface="Arial" charset="0"/>
            </a:endParaRPr>
          </a:p>
          <a:p>
            <a:pPr fontAlgn="base">
              <a:spcBef>
                <a:spcPct val="0"/>
              </a:spcBef>
              <a:spcAft>
                <a:spcPct val="0"/>
              </a:spcAft>
              <a:defRPr/>
            </a:pPr>
            <a:r>
              <a:rPr lang="es-ES" sz="2400" dirty="0" smtClean="0">
                <a:solidFill>
                  <a:srgbClr val="000000"/>
                </a:solidFill>
                <a:effectLst>
                  <a:outerShdw blurRad="38100" dist="38100" dir="2700000" algn="tl">
                    <a:srgbClr val="C0C0C0"/>
                  </a:outerShdw>
                </a:effectLst>
                <a:latin typeface="Arial" charset="0"/>
                <a:cs typeface="Arial" charset="0"/>
              </a:rPr>
              <a:t>Yolanda Martín Peinador.</a:t>
            </a:r>
            <a:r>
              <a:rPr lang="es-ES" sz="2000" dirty="0" smtClean="0">
                <a:solidFill>
                  <a:srgbClr val="000000"/>
                </a:solidFill>
                <a:effectLst>
                  <a:outerShdw blurRad="38100" dist="38100" dir="2700000" algn="tl">
                    <a:srgbClr val="C0C0C0"/>
                  </a:outerShdw>
                </a:effectLst>
                <a:latin typeface="Arial" charset="0"/>
                <a:cs typeface="Arial" charset="0"/>
              </a:rPr>
              <a:t> Pediatra</a:t>
            </a:r>
          </a:p>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Alicia </a:t>
            </a:r>
            <a:r>
              <a:rPr lang="es-ES" sz="2400" dirty="0" err="1">
                <a:solidFill>
                  <a:srgbClr val="000000"/>
                </a:solidFill>
                <a:effectLst>
                  <a:outerShdw blurRad="38100" dist="38100" dir="2700000" algn="tl">
                    <a:srgbClr val="C0C0C0"/>
                  </a:outerShdw>
                </a:effectLst>
                <a:latin typeface="Arial" charset="0"/>
                <a:cs typeface="Arial" charset="0"/>
              </a:rPr>
              <a:t>Berghezan</a:t>
            </a:r>
            <a:r>
              <a:rPr lang="es-ES" sz="2400" dirty="0">
                <a:solidFill>
                  <a:srgbClr val="000000"/>
                </a:solidFill>
                <a:effectLst>
                  <a:outerShdw blurRad="38100" dist="38100" dir="2700000" algn="tl">
                    <a:srgbClr val="C0C0C0"/>
                  </a:outerShdw>
                </a:effectLst>
                <a:latin typeface="Arial" charset="0"/>
                <a:cs typeface="Arial" charset="0"/>
              </a:rPr>
              <a:t> </a:t>
            </a:r>
            <a:r>
              <a:rPr lang="es-ES" sz="2400" dirty="0" smtClean="0">
                <a:solidFill>
                  <a:srgbClr val="000000"/>
                </a:solidFill>
                <a:effectLst>
                  <a:outerShdw blurRad="38100" dist="38100" dir="2700000" algn="tl">
                    <a:srgbClr val="C0C0C0"/>
                  </a:outerShdw>
                </a:effectLst>
                <a:latin typeface="Arial" charset="0"/>
                <a:cs typeface="Arial" charset="0"/>
              </a:rPr>
              <a:t>Suárez</a:t>
            </a:r>
            <a:r>
              <a:rPr lang="es-ES" sz="2000" dirty="0" smtClean="0">
                <a:solidFill>
                  <a:srgbClr val="000000"/>
                </a:solidFill>
                <a:effectLst>
                  <a:outerShdw blurRad="38100" dist="38100" dir="2700000" algn="tl">
                    <a:srgbClr val="C0C0C0"/>
                  </a:outerShdw>
                </a:effectLst>
                <a:latin typeface="Arial" charset="0"/>
                <a:cs typeface="Arial" charset="0"/>
              </a:rPr>
              <a:t>. Pediatra</a:t>
            </a:r>
          </a:p>
          <a:p>
            <a:pPr fontAlgn="base">
              <a:spcBef>
                <a:spcPct val="0"/>
              </a:spcBef>
              <a:spcAft>
                <a:spcPct val="0"/>
              </a:spcAft>
              <a:defRPr/>
            </a:pPr>
            <a:r>
              <a:rPr lang="es-ES" sz="2000" i="1" dirty="0" smtClean="0">
                <a:solidFill>
                  <a:srgbClr val="000000"/>
                </a:solidFill>
                <a:effectLst>
                  <a:outerShdw blurRad="38100" dist="38100" dir="2700000" algn="tl">
                    <a:srgbClr val="C0C0C0"/>
                  </a:outerShdw>
                </a:effectLst>
                <a:latin typeface="Arial" charset="0"/>
                <a:cs typeface="Arial" charset="0"/>
              </a:rPr>
              <a:t>Grupo Patología Infecciosa - </a:t>
            </a:r>
            <a:r>
              <a:rPr lang="es-ES" sz="2000" i="1" dirty="0" err="1" smtClean="0">
                <a:solidFill>
                  <a:srgbClr val="000000"/>
                </a:solidFill>
                <a:effectLst>
                  <a:outerShdw blurRad="38100" dist="38100" dir="2700000" algn="tl">
                    <a:srgbClr val="C0C0C0"/>
                  </a:outerShdw>
                </a:effectLst>
                <a:latin typeface="Arial" charset="0"/>
                <a:cs typeface="Arial" charset="0"/>
              </a:rPr>
              <a:t>AEPap</a:t>
            </a:r>
            <a:endParaRPr lang="es-ES" sz="2400" i="1" dirty="0">
              <a:solidFill>
                <a:srgbClr val="000000"/>
              </a:solidFill>
              <a:effectLst>
                <a:outerShdw blurRad="38100" dist="38100" dir="2700000" algn="tl">
                  <a:srgbClr val="C0C0C0"/>
                </a:outerShdw>
              </a:effectLst>
              <a:latin typeface="Arial" charset="0"/>
              <a:cs typeface="Arial" charset="0"/>
            </a:endParaRPr>
          </a:p>
        </p:txBody>
      </p:sp>
      <p:pic>
        <p:nvPicPr>
          <p:cNvPr id="6" name="Imagen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07315" y="4639840"/>
            <a:ext cx="1892223" cy="1260000"/>
          </a:xfrm>
          <a:prstGeom prst="rect">
            <a:avLst/>
          </a:prstGeom>
        </p:spPr>
      </p:pic>
    </p:spTree>
    <p:extLst>
      <p:ext uri="{BB962C8B-B14F-4D97-AF65-F5344CB8AC3E}">
        <p14:creationId xmlns:p14="http://schemas.microsoft.com/office/powerpoint/2010/main" val="89818671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01606" y="1509785"/>
            <a:ext cx="6204853" cy="553998"/>
          </a:xfrm>
        </p:spPr>
        <p:txBody>
          <a:bodyPr numCol="1" anchorCtr="0" compatLnSpc="1">
            <a:prstTxWarp prst="textNoShape">
              <a:avLst/>
            </a:prstTxWarp>
          </a:bodyPr>
          <a:lstStyle/>
          <a:p>
            <a:pPr eaLnBrk="1" hangingPunct="1">
              <a:defRPr/>
            </a:pPr>
            <a:r>
              <a:rPr lang="es-ES" sz="4000" dirty="0" smtClean="0">
                <a:ln>
                  <a:noFill/>
                </a:ln>
                <a:solidFill>
                  <a:schemeClr val="tx1"/>
                </a:solidFill>
                <a:effectLst>
                  <a:outerShdw blurRad="38100" dist="38100" dir="2700000" algn="tl">
                    <a:srgbClr val="000000">
                      <a:alpha val="43137"/>
                    </a:srgbClr>
                  </a:outerShdw>
                </a:effectLst>
              </a:rPr>
              <a:t>Pues lo más probable es que no.</a:t>
            </a:r>
          </a:p>
        </p:txBody>
      </p:sp>
      <p:pic>
        <p:nvPicPr>
          <p:cNvPr id="19460" name="Imagen 3"/>
          <p:cNvPicPr>
            <a:picLocks noChangeAspect="1"/>
          </p:cNvPicPr>
          <p:nvPr/>
        </p:nvPicPr>
        <p:blipFill>
          <a:blip r:embed="rId2" cstate="print"/>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cstate="print"/>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Imagen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07315" y="4639840"/>
            <a:ext cx="1892223" cy="1260000"/>
          </a:xfrm>
          <a:prstGeom prst="rect">
            <a:avLst/>
          </a:prstGeom>
        </p:spPr>
      </p:pic>
      <p:sp>
        <p:nvSpPr>
          <p:cNvPr id="15" name="Rectangle 2"/>
          <p:cNvSpPr txBox="1">
            <a:spLocks/>
          </p:cNvSpPr>
          <p:nvPr/>
        </p:nvSpPr>
        <p:spPr bwMode="auto">
          <a:xfrm>
            <a:off x="317432" y="334392"/>
            <a:ext cx="7388263" cy="498598"/>
          </a:xfrm>
          <a:prstGeom prst="rect">
            <a:avLst/>
          </a:prstGeom>
        </p:spPr>
        <p:txBody>
          <a:bodyPr vert="horz" wrap="square" lIns="0" tIns="0" rIns="0" bIns="0" numCol="1" rtlCol="0" anchor="t" anchorCtr="0" compatLnSpc="1">
            <a:prstTxWarp prst="textNoShape">
              <a:avLst/>
            </a:prstTxWarp>
            <a:spAutoFit/>
          </a:bodyPr>
          <a:lst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a:lstStyle>
          <a:p>
            <a:pPr eaLnBrk="1" hangingPunct="1">
              <a:defRPr/>
            </a:pPr>
            <a:r>
              <a:rPr lang="es-ES" sz="3600" dirty="0">
                <a:ln>
                  <a:noFill/>
                </a:ln>
                <a:solidFill>
                  <a:schemeClr val="tx1"/>
                </a:solidFill>
                <a:effectLst>
                  <a:outerShdw blurRad="38100" dist="38100" dir="2700000" algn="tl">
                    <a:srgbClr val="000000">
                      <a:alpha val="43137"/>
                    </a:srgbClr>
                  </a:outerShdw>
                </a:effectLst>
              </a:rPr>
              <a:t>¿Puede tener un problema en las defensas?</a:t>
            </a:r>
          </a:p>
        </p:txBody>
      </p:sp>
      <p:sp>
        <p:nvSpPr>
          <p:cNvPr id="4" name="Marcador de contenido 3"/>
          <p:cNvSpPr>
            <a:spLocks noGrp="1"/>
          </p:cNvSpPr>
          <p:nvPr>
            <p:ph idx="1"/>
          </p:nvPr>
        </p:nvSpPr>
        <p:spPr>
          <a:xfrm>
            <a:off x="317432" y="2213892"/>
            <a:ext cx="8382000" cy="2757678"/>
          </a:xfrm>
        </p:spPr>
        <p:txBody>
          <a:bodyPr/>
          <a:lstStyle/>
          <a:p>
            <a:r>
              <a:rPr lang="es-ES" dirty="0"/>
              <a:t>Lo que suele ocurrir es que se trata de niños pequeños, que están más expuestos a infecciones por acudir a guardería o porque sus hermanos lo hacen. </a:t>
            </a:r>
          </a:p>
          <a:p>
            <a:r>
              <a:rPr lang="es-ES" dirty="0"/>
              <a:t>Además, estas infecciones suelen presentarse más seguidas en los meses fríos. </a:t>
            </a:r>
          </a:p>
        </p:txBody>
      </p:sp>
    </p:spTree>
    <p:extLst>
      <p:ext uri="{BB962C8B-B14F-4D97-AF65-F5344CB8AC3E}">
        <p14:creationId xmlns:p14="http://schemas.microsoft.com/office/powerpoint/2010/main" val="1328939826"/>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01606" y="1509785"/>
            <a:ext cx="6204853" cy="553998"/>
          </a:xfrm>
        </p:spPr>
        <p:txBody>
          <a:bodyPr numCol="1" anchorCtr="0" compatLnSpc="1">
            <a:prstTxWarp prst="textNoShape">
              <a:avLst/>
            </a:prstTxWarp>
          </a:bodyPr>
          <a:lstStyle/>
          <a:p>
            <a:pPr eaLnBrk="1" hangingPunct="1">
              <a:defRPr/>
            </a:pPr>
            <a:r>
              <a:rPr lang="es-ES" sz="4000" dirty="0" smtClean="0">
                <a:ln>
                  <a:noFill/>
                </a:ln>
                <a:solidFill>
                  <a:schemeClr val="tx1"/>
                </a:solidFill>
                <a:effectLst>
                  <a:outerShdw blurRad="38100" dist="38100" dir="2700000" algn="tl">
                    <a:srgbClr val="000000">
                      <a:alpha val="43137"/>
                    </a:srgbClr>
                  </a:outerShdw>
                </a:effectLst>
              </a:rPr>
              <a:t>Pues lo más probable es que no.</a:t>
            </a:r>
          </a:p>
        </p:txBody>
      </p:sp>
      <p:pic>
        <p:nvPicPr>
          <p:cNvPr id="19460" name="Imagen 3"/>
          <p:cNvPicPr>
            <a:picLocks noChangeAspect="1"/>
          </p:cNvPicPr>
          <p:nvPr/>
        </p:nvPicPr>
        <p:blipFill>
          <a:blip r:embed="rId2" cstate="print"/>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cstate="print"/>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Imagen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07315" y="4639840"/>
            <a:ext cx="1892223" cy="1260000"/>
          </a:xfrm>
          <a:prstGeom prst="rect">
            <a:avLst/>
          </a:prstGeom>
        </p:spPr>
      </p:pic>
      <p:sp>
        <p:nvSpPr>
          <p:cNvPr id="15" name="Rectangle 2"/>
          <p:cNvSpPr txBox="1">
            <a:spLocks/>
          </p:cNvSpPr>
          <p:nvPr/>
        </p:nvSpPr>
        <p:spPr bwMode="auto">
          <a:xfrm>
            <a:off x="317432" y="334392"/>
            <a:ext cx="7388263" cy="498598"/>
          </a:xfrm>
          <a:prstGeom prst="rect">
            <a:avLst/>
          </a:prstGeom>
        </p:spPr>
        <p:txBody>
          <a:bodyPr vert="horz" wrap="square" lIns="0" tIns="0" rIns="0" bIns="0" numCol="1" rtlCol="0" anchor="t" anchorCtr="0" compatLnSpc="1">
            <a:prstTxWarp prst="textNoShape">
              <a:avLst/>
            </a:prstTxWarp>
            <a:spAutoFit/>
          </a:bodyPr>
          <a:lst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a:lstStyle>
          <a:p>
            <a:pPr eaLnBrk="1" hangingPunct="1">
              <a:defRPr/>
            </a:pPr>
            <a:r>
              <a:rPr lang="es-ES" sz="3600" dirty="0">
                <a:ln>
                  <a:noFill/>
                </a:ln>
                <a:solidFill>
                  <a:schemeClr val="tx1"/>
                </a:solidFill>
                <a:effectLst>
                  <a:outerShdw blurRad="38100" dist="38100" dir="2700000" algn="tl">
                    <a:srgbClr val="000000">
                      <a:alpha val="43137"/>
                    </a:srgbClr>
                  </a:outerShdw>
                </a:effectLst>
              </a:rPr>
              <a:t>¿Puede tener un problema en las defensas?</a:t>
            </a:r>
          </a:p>
        </p:txBody>
      </p:sp>
      <p:sp>
        <p:nvSpPr>
          <p:cNvPr id="9" name="Marcador de contenido 3"/>
          <p:cNvSpPr txBox="1">
            <a:spLocks/>
          </p:cNvSpPr>
          <p:nvPr/>
        </p:nvSpPr>
        <p:spPr bwMode="auto">
          <a:xfrm>
            <a:off x="317432" y="2213892"/>
            <a:ext cx="8530354" cy="2322431"/>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396875" indent="-396875" algn="l" defTabSz="912813" rtl="0" eaLnBrk="0" fontAlgn="base" hangingPunct="0">
              <a:lnSpc>
                <a:spcPct val="90000"/>
              </a:lnSpc>
              <a:spcBef>
                <a:spcPct val="20000"/>
              </a:spcBef>
              <a:spcAft>
                <a:spcPct val="0"/>
              </a:spcAft>
              <a:buBlip>
                <a:blip r:embed="rId5"/>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6"/>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6"/>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6"/>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14000"/>
              </a:lnSpc>
              <a:spcBef>
                <a:spcPts val="600"/>
              </a:spcBef>
            </a:pPr>
            <a:r>
              <a:rPr lang="es-ES" dirty="0"/>
              <a:t>El tipo de infecciones que presentan suelen ser respiratorias de vías altas, otitis y </a:t>
            </a:r>
            <a:r>
              <a:rPr lang="es-ES" dirty="0" smtClean="0"/>
              <a:t>gastroenteritis.</a:t>
            </a:r>
            <a:endParaRPr lang="es-ES" dirty="0"/>
          </a:p>
          <a:p>
            <a:pPr>
              <a:lnSpc>
                <a:spcPct val="114000"/>
              </a:lnSpc>
              <a:spcBef>
                <a:spcPts val="600"/>
              </a:spcBef>
            </a:pPr>
            <a:r>
              <a:rPr lang="es-ES" dirty="0"/>
              <a:t>La mayoría de ellas son de causa viral y no responden al tratamiento con antibióticos. </a:t>
            </a:r>
          </a:p>
        </p:txBody>
      </p:sp>
    </p:spTree>
    <p:extLst>
      <p:ext uri="{BB962C8B-B14F-4D97-AF65-F5344CB8AC3E}">
        <p14:creationId xmlns:p14="http://schemas.microsoft.com/office/powerpoint/2010/main" val="586898732"/>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0" name="Imagen 3"/>
          <p:cNvPicPr>
            <a:picLocks noChangeAspect="1"/>
          </p:cNvPicPr>
          <p:nvPr/>
        </p:nvPicPr>
        <p:blipFill>
          <a:blip r:embed="rId2" cstate="print"/>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cstate="print"/>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Imagen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07315" y="4639840"/>
            <a:ext cx="1892223" cy="1260000"/>
          </a:xfrm>
          <a:prstGeom prst="rect">
            <a:avLst/>
          </a:prstGeom>
        </p:spPr>
      </p:pic>
      <p:sp>
        <p:nvSpPr>
          <p:cNvPr id="15" name="Rectangle 2"/>
          <p:cNvSpPr txBox="1">
            <a:spLocks/>
          </p:cNvSpPr>
          <p:nvPr/>
        </p:nvSpPr>
        <p:spPr bwMode="auto">
          <a:xfrm>
            <a:off x="420463" y="333482"/>
            <a:ext cx="7388263" cy="498598"/>
          </a:xfrm>
          <a:prstGeom prst="rect">
            <a:avLst/>
          </a:prstGeom>
        </p:spPr>
        <p:txBody>
          <a:bodyPr vert="horz" wrap="square" lIns="0" tIns="0" rIns="0" bIns="0" numCol="1" rtlCol="0" anchor="t" anchorCtr="0" compatLnSpc="1">
            <a:prstTxWarp prst="textNoShape">
              <a:avLst/>
            </a:prstTxWarp>
            <a:spAutoFit/>
          </a:bodyPr>
          <a:lst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a:lstStyle>
          <a:p>
            <a:pPr eaLnBrk="1" hangingPunct="1">
              <a:defRPr/>
            </a:pPr>
            <a:r>
              <a:rPr lang="es-ES" sz="3600" dirty="0">
                <a:ln>
                  <a:noFill/>
                </a:ln>
                <a:solidFill>
                  <a:schemeClr val="tx1"/>
                </a:solidFill>
                <a:effectLst>
                  <a:outerShdw blurRad="38100" dist="38100" dir="2700000" algn="tl">
                    <a:srgbClr val="000000">
                      <a:alpha val="43137"/>
                    </a:srgbClr>
                  </a:outerShdw>
                </a:effectLst>
              </a:rPr>
              <a:t>¿Y si tuviera un problema en las defensas?</a:t>
            </a:r>
          </a:p>
        </p:txBody>
      </p:sp>
      <p:sp>
        <p:nvSpPr>
          <p:cNvPr id="9" name="Marcador de contenido 3"/>
          <p:cNvSpPr txBox="1">
            <a:spLocks/>
          </p:cNvSpPr>
          <p:nvPr/>
        </p:nvSpPr>
        <p:spPr bwMode="auto">
          <a:xfrm>
            <a:off x="613646" y="1296934"/>
            <a:ext cx="8053836" cy="434304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396875" indent="-396875" algn="l" defTabSz="912813" rtl="0" eaLnBrk="0" fontAlgn="base" hangingPunct="0">
              <a:lnSpc>
                <a:spcPct val="90000"/>
              </a:lnSpc>
              <a:spcBef>
                <a:spcPct val="20000"/>
              </a:spcBef>
              <a:spcAft>
                <a:spcPct val="0"/>
              </a:spcAft>
              <a:buBlip>
                <a:blip r:embed="rId5"/>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6"/>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6"/>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6"/>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14000"/>
              </a:lnSpc>
              <a:spcBef>
                <a:spcPts val="600"/>
              </a:spcBef>
            </a:pPr>
            <a:r>
              <a:rPr lang="es-ES" dirty="0"/>
              <a:t>Se trataría de una Inmunodeficiencia. </a:t>
            </a:r>
          </a:p>
          <a:p>
            <a:pPr>
              <a:lnSpc>
                <a:spcPct val="114000"/>
              </a:lnSpc>
              <a:spcBef>
                <a:spcPts val="600"/>
              </a:spcBef>
            </a:pPr>
            <a:r>
              <a:rPr lang="es-ES" dirty="0"/>
              <a:t>Son enfermedades en las que las defensas del cuerpo frente a las infecciones funcionan mal.</a:t>
            </a:r>
          </a:p>
          <a:p>
            <a:pPr lvl="1">
              <a:lnSpc>
                <a:spcPct val="114000"/>
              </a:lnSpc>
              <a:spcBef>
                <a:spcPts val="600"/>
              </a:spcBef>
            </a:pPr>
            <a:r>
              <a:rPr lang="es-ES" dirty="0" smtClean="0"/>
              <a:t>Inmunodeficiencias </a:t>
            </a:r>
            <a:r>
              <a:rPr lang="es-ES" dirty="0"/>
              <a:t>primarias: se nace ya con el defecto en las defensas. </a:t>
            </a:r>
          </a:p>
          <a:p>
            <a:pPr lvl="1">
              <a:lnSpc>
                <a:spcPct val="114000"/>
              </a:lnSpc>
              <a:spcBef>
                <a:spcPts val="600"/>
              </a:spcBef>
            </a:pPr>
            <a:r>
              <a:rPr lang="es-ES" dirty="0" smtClean="0"/>
              <a:t>Inmunodeficiencias </a:t>
            </a:r>
            <a:r>
              <a:rPr lang="es-ES" dirty="0"/>
              <a:t>secundarias: el problema que afecta las defensas se presenta </a:t>
            </a:r>
            <a:r>
              <a:rPr lang="es-ES" dirty="0" smtClean="0"/>
              <a:t>          después </a:t>
            </a:r>
            <a:r>
              <a:rPr lang="es-ES" dirty="0"/>
              <a:t>del nacimiento.</a:t>
            </a:r>
          </a:p>
        </p:txBody>
      </p:sp>
    </p:spTree>
    <p:extLst>
      <p:ext uri="{BB962C8B-B14F-4D97-AF65-F5344CB8AC3E}">
        <p14:creationId xmlns:p14="http://schemas.microsoft.com/office/powerpoint/2010/main" val="1329600923"/>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0" name="Imagen 3"/>
          <p:cNvPicPr>
            <a:picLocks noChangeAspect="1"/>
          </p:cNvPicPr>
          <p:nvPr/>
        </p:nvPicPr>
        <p:blipFill>
          <a:blip r:embed="rId2" cstate="print"/>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cstate="print"/>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Imagen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07315" y="4639840"/>
            <a:ext cx="1892223" cy="1260000"/>
          </a:xfrm>
          <a:prstGeom prst="rect">
            <a:avLst/>
          </a:prstGeom>
        </p:spPr>
      </p:pic>
      <p:sp>
        <p:nvSpPr>
          <p:cNvPr id="9" name="Marcador de contenido 3"/>
          <p:cNvSpPr txBox="1">
            <a:spLocks/>
          </p:cNvSpPr>
          <p:nvPr/>
        </p:nvSpPr>
        <p:spPr bwMode="auto">
          <a:xfrm>
            <a:off x="613646" y="1529914"/>
            <a:ext cx="8247019" cy="3974614"/>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396875" indent="-396875" algn="l" defTabSz="912813" rtl="0" eaLnBrk="0" fontAlgn="base" hangingPunct="0">
              <a:lnSpc>
                <a:spcPct val="90000"/>
              </a:lnSpc>
              <a:spcBef>
                <a:spcPct val="20000"/>
              </a:spcBef>
              <a:spcAft>
                <a:spcPct val="0"/>
              </a:spcAft>
              <a:buBlip>
                <a:blip r:embed="rId5"/>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6"/>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6"/>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6"/>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14000"/>
              </a:lnSpc>
              <a:spcBef>
                <a:spcPts val="600"/>
              </a:spcBef>
            </a:pPr>
            <a:r>
              <a:rPr lang="es-ES" dirty="0"/>
              <a:t>En ese </a:t>
            </a:r>
            <a:r>
              <a:rPr lang="es-ES" dirty="0" smtClean="0"/>
              <a:t>caso, </a:t>
            </a:r>
            <a:r>
              <a:rPr lang="es-ES" dirty="0"/>
              <a:t>y ante la </a:t>
            </a:r>
            <a:r>
              <a:rPr lang="es-ES" dirty="0" smtClean="0"/>
              <a:t>sospecha, </a:t>
            </a:r>
            <a:r>
              <a:rPr lang="es-ES" dirty="0"/>
              <a:t>su pediatra de atención primaria es el profesional que ha de valorar la situación inicialmente.</a:t>
            </a:r>
          </a:p>
          <a:p>
            <a:pPr>
              <a:lnSpc>
                <a:spcPct val="114000"/>
              </a:lnSpc>
              <a:spcBef>
                <a:spcPts val="600"/>
              </a:spcBef>
            </a:pPr>
            <a:r>
              <a:rPr lang="es-ES" dirty="0"/>
              <a:t>Revisará la historia clínica de su hijo y solicitará, si lo cree indicado, las pruebas o estudios pertinentes, actuando de acuerdo a </a:t>
            </a:r>
            <a:r>
              <a:rPr lang="es-ES" dirty="0" smtClean="0"/>
              <a:t>                los </a:t>
            </a:r>
            <a:r>
              <a:rPr lang="es-ES" dirty="0"/>
              <a:t>resultados obtenidos. </a:t>
            </a:r>
          </a:p>
        </p:txBody>
      </p:sp>
      <p:sp>
        <p:nvSpPr>
          <p:cNvPr id="11" name="Rectangle 2"/>
          <p:cNvSpPr txBox="1">
            <a:spLocks/>
          </p:cNvSpPr>
          <p:nvPr/>
        </p:nvSpPr>
        <p:spPr bwMode="auto">
          <a:xfrm>
            <a:off x="420463" y="333482"/>
            <a:ext cx="7388263" cy="498598"/>
          </a:xfrm>
          <a:prstGeom prst="rect">
            <a:avLst/>
          </a:prstGeom>
        </p:spPr>
        <p:txBody>
          <a:bodyPr vert="horz" wrap="square" lIns="0" tIns="0" rIns="0" bIns="0" numCol="1" rtlCol="0" anchor="t" anchorCtr="0" compatLnSpc="1">
            <a:prstTxWarp prst="textNoShape">
              <a:avLst/>
            </a:prstTxWarp>
            <a:spAutoFit/>
          </a:bodyPr>
          <a:lst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a:lstStyle>
          <a:p>
            <a:pPr eaLnBrk="1" hangingPunct="1">
              <a:defRPr/>
            </a:pPr>
            <a:r>
              <a:rPr lang="es-ES" sz="3600" dirty="0">
                <a:ln>
                  <a:noFill/>
                </a:ln>
                <a:solidFill>
                  <a:schemeClr val="tx1"/>
                </a:solidFill>
                <a:effectLst>
                  <a:outerShdw blurRad="38100" dist="38100" dir="2700000" algn="tl">
                    <a:srgbClr val="000000">
                      <a:alpha val="43137"/>
                    </a:srgbClr>
                  </a:outerShdw>
                </a:effectLst>
              </a:rPr>
              <a:t>¿Y si tuviera un problema en las defensas?</a:t>
            </a:r>
          </a:p>
        </p:txBody>
      </p:sp>
    </p:spTree>
    <p:extLst>
      <p:ext uri="{BB962C8B-B14F-4D97-AF65-F5344CB8AC3E}">
        <p14:creationId xmlns:p14="http://schemas.microsoft.com/office/powerpoint/2010/main" val="2961579586"/>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0" name="Imagen 3"/>
          <p:cNvPicPr>
            <a:picLocks noChangeAspect="1"/>
          </p:cNvPicPr>
          <p:nvPr/>
        </p:nvPicPr>
        <p:blipFill>
          <a:blip r:embed="rId2" cstate="print"/>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cstate="print"/>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Imagen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07315" y="4639840"/>
            <a:ext cx="1892223" cy="1260000"/>
          </a:xfrm>
          <a:prstGeom prst="rect">
            <a:avLst/>
          </a:prstGeom>
        </p:spPr>
      </p:pic>
      <p:sp>
        <p:nvSpPr>
          <p:cNvPr id="9" name="Marcador de contenido 3"/>
          <p:cNvSpPr txBox="1">
            <a:spLocks/>
          </p:cNvSpPr>
          <p:nvPr/>
        </p:nvSpPr>
        <p:spPr bwMode="auto">
          <a:xfrm>
            <a:off x="613646" y="1529914"/>
            <a:ext cx="8247019" cy="4128502"/>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396875" indent="-396875" algn="l" defTabSz="912813" rtl="0" eaLnBrk="0" fontAlgn="base" hangingPunct="0">
              <a:lnSpc>
                <a:spcPct val="90000"/>
              </a:lnSpc>
              <a:spcBef>
                <a:spcPct val="20000"/>
              </a:spcBef>
              <a:spcAft>
                <a:spcPct val="0"/>
              </a:spcAft>
              <a:buBlip>
                <a:blip r:embed="rId5"/>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6"/>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6"/>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6"/>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14000"/>
              </a:lnSpc>
              <a:spcBef>
                <a:spcPts val="600"/>
              </a:spcBef>
            </a:pPr>
            <a:r>
              <a:rPr lang="es-ES" dirty="0"/>
              <a:t>Cree que su hijo tiene más infecciones que los niños de su edad, son más graves de lo habitual o no se recupera totalmente después.  </a:t>
            </a:r>
          </a:p>
          <a:p>
            <a:pPr>
              <a:lnSpc>
                <a:spcPct val="114000"/>
              </a:lnSpc>
              <a:spcBef>
                <a:spcPts val="600"/>
              </a:spcBef>
            </a:pPr>
            <a:r>
              <a:rPr lang="es-ES" dirty="0"/>
              <a:t>Le afecta el crecimiento. </a:t>
            </a:r>
          </a:p>
          <a:p>
            <a:pPr>
              <a:lnSpc>
                <a:spcPct val="114000"/>
              </a:lnSpc>
              <a:spcBef>
                <a:spcPts val="600"/>
              </a:spcBef>
            </a:pPr>
            <a:r>
              <a:rPr lang="es-ES" dirty="0"/>
              <a:t>Enferma tras administrarle una vacuna. </a:t>
            </a:r>
          </a:p>
          <a:p>
            <a:pPr>
              <a:lnSpc>
                <a:spcPct val="114000"/>
              </a:lnSpc>
              <a:spcBef>
                <a:spcPts val="600"/>
              </a:spcBef>
            </a:pPr>
            <a:r>
              <a:rPr lang="es-ES" dirty="0"/>
              <a:t>Existen antecedentes en la familia de enfermedades en las defensas. </a:t>
            </a:r>
          </a:p>
        </p:txBody>
      </p:sp>
      <p:sp>
        <p:nvSpPr>
          <p:cNvPr id="11" name="Rectangle 2"/>
          <p:cNvSpPr txBox="1">
            <a:spLocks/>
          </p:cNvSpPr>
          <p:nvPr/>
        </p:nvSpPr>
        <p:spPr bwMode="auto">
          <a:xfrm>
            <a:off x="420463" y="333482"/>
            <a:ext cx="7388263" cy="553998"/>
          </a:xfrm>
          <a:prstGeom prst="rect">
            <a:avLst/>
          </a:prstGeom>
        </p:spPr>
        <p:txBody>
          <a:bodyPr vert="horz" wrap="square" lIns="0" tIns="0" rIns="0" bIns="0" numCol="1" rtlCol="0" anchor="t" anchorCtr="0" compatLnSpc="1">
            <a:prstTxWarp prst="textNoShape">
              <a:avLst/>
            </a:prstTxWarp>
            <a:spAutoFit/>
          </a:bodyPr>
          <a:lst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a:lstStyle>
          <a:p>
            <a:pPr eaLnBrk="1" hangingPunct="1">
              <a:defRPr/>
            </a:pPr>
            <a:r>
              <a:rPr lang="es-ES" sz="4000" dirty="0">
                <a:ln>
                  <a:noFill/>
                </a:ln>
                <a:solidFill>
                  <a:schemeClr val="tx1"/>
                </a:solidFill>
                <a:effectLst>
                  <a:outerShdw blurRad="38100" dist="38100" dir="2700000" algn="tl">
                    <a:srgbClr val="000000">
                      <a:alpha val="43137"/>
                    </a:srgbClr>
                  </a:outerShdw>
                </a:effectLst>
              </a:rPr>
              <a:t>Por tanto consulte con su pediatra si…</a:t>
            </a:r>
          </a:p>
        </p:txBody>
      </p:sp>
    </p:spTree>
    <p:extLst>
      <p:ext uri="{BB962C8B-B14F-4D97-AF65-F5344CB8AC3E}">
        <p14:creationId xmlns:p14="http://schemas.microsoft.com/office/powerpoint/2010/main" val="543335139"/>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134</TotalTime>
  <Words>427</Words>
  <Application>Microsoft Office PowerPoint</Application>
  <PresentationFormat>Presentación en pantalla (4:3)</PresentationFormat>
  <Paragraphs>37</Paragraphs>
  <Slides>6</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vt:i4>
      </vt:variant>
    </vt:vector>
  </HeadingPairs>
  <TitlesOfParts>
    <vt:vector size="10" baseType="lpstr">
      <vt:lpstr>Arial</vt:lpstr>
      <vt:lpstr>Calibri</vt:lpstr>
      <vt:lpstr>Wingdings</vt:lpstr>
      <vt:lpstr>1_White with Blue Bar Segoe Template_TP10286789</vt:lpstr>
      <vt:lpstr>Presentación de PowerPoint</vt:lpstr>
      <vt:lpstr>Pues lo más probable es que no.</vt:lpstr>
      <vt:lpstr>Pues lo más probable es que no.</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Juan José Morell Bernabé</cp:lastModifiedBy>
  <cp:revision>22</cp:revision>
  <dcterms:created xsi:type="dcterms:W3CDTF">2016-05-03T15:33:32Z</dcterms:created>
  <dcterms:modified xsi:type="dcterms:W3CDTF">2017-01-16T17:33:54Z</dcterms:modified>
</cp:coreProperties>
</file>