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5" r:id="rId2"/>
  </p:sldMasterIdLst>
  <p:notesMasterIdLst>
    <p:notesMasterId r:id="rId8"/>
  </p:notesMasterIdLst>
  <p:sldIdLst>
    <p:sldId id="264" r:id="rId3"/>
    <p:sldId id="265" r:id="rId4"/>
    <p:sldId id="266" r:id="rId5"/>
    <p:sldId id="267" r:id="rId6"/>
    <p:sldId id="268" r:id="rId7"/>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lga cortes rico" initials="ocr"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70C0"/>
    <a:srgbClr val="FF006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88"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3F2A7075-DE64-4404-B8B7-D5E7F85ABFC8}" type="datetimeFigureOut">
              <a:rPr lang="es-ES"/>
              <a:pPr>
                <a:defRPr/>
              </a:pPr>
              <a:t>23/03/2017</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AC3F43ED-FC8A-416C-8C2A-BCDC3BDB7B3D}" type="slidenum">
              <a:rPr lang="es-ES" altLang="es-ES"/>
              <a:pPr/>
              <a:t>‹Nº›</a:t>
            </a:fld>
            <a:endParaRPr lang="es-ES" altLang="es-ES"/>
          </a:p>
        </p:txBody>
      </p:sp>
    </p:spTree>
    <p:extLst>
      <p:ext uri="{BB962C8B-B14F-4D97-AF65-F5344CB8AC3E}">
        <p14:creationId xmlns:p14="http://schemas.microsoft.com/office/powerpoint/2010/main" val="391176287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smtClean="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3/23/2017 7:03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smtClean="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smtClean="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smtClean="0">
                <a:solidFill>
                  <a:srgbClr val="000000"/>
                </a:solidFill>
              </a:rPr>
            </a:br>
            <a:r>
              <a:rPr lang="en-US" sz="500" smtClean="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smtClean="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1495768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Tree>
    <p:extLst>
      <p:ext uri="{BB962C8B-B14F-4D97-AF65-F5344CB8AC3E}">
        <p14:creationId xmlns:p14="http://schemas.microsoft.com/office/powerpoint/2010/main" val="3134716432"/>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879871111"/>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smtClean="0"/>
              <a:t>Haga clic para modificar el estilo de texto del patrón</a:t>
            </a:r>
          </a:p>
        </p:txBody>
      </p:sp>
    </p:spTree>
    <p:extLst>
      <p:ext uri="{BB962C8B-B14F-4D97-AF65-F5344CB8AC3E}">
        <p14:creationId xmlns:p14="http://schemas.microsoft.com/office/powerpoint/2010/main" val="2829416377"/>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073592461"/>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Tree>
    <p:extLst>
      <p:ext uri="{BB962C8B-B14F-4D97-AF65-F5344CB8AC3E}">
        <p14:creationId xmlns:p14="http://schemas.microsoft.com/office/powerpoint/2010/main" val="2363197441"/>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smtClean="0"/>
              <a:t>Haga clic para modificar el estilo de texto del patrón</a:t>
            </a:r>
          </a:p>
        </p:txBody>
      </p:sp>
    </p:spTree>
    <p:extLst>
      <p:ext uri="{BB962C8B-B14F-4D97-AF65-F5344CB8AC3E}">
        <p14:creationId xmlns:p14="http://schemas.microsoft.com/office/powerpoint/2010/main" val="3363186641"/>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227823206"/>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925131019"/>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3478696650"/>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509394701"/>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extLst>
      <p:ext uri="{BB962C8B-B14F-4D97-AF65-F5344CB8AC3E}">
        <p14:creationId xmlns:p14="http://schemas.microsoft.com/office/powerpoint/2010/main" val="285342018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4109974681"/>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6359493"/>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7056420"/>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446053388"/>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smtClean="0"/>
              <a:t>Haga clic para modificar el estilo de texto del patrón</a:t>
            </a:r>
          </a:p>
        </p:txBody>
      </p:sp>
    </p:spTree>
    <p:extLst>
      <p:ext uri="{BB962C8B-B14F-4D97-AF65-F5344CB8AC3E}">
        <p14:creationId xmlns:p14="http://schemas.microsoft.com/office/powerpoint/2010/main" val="2810944277"/>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smtClean="0"/>
              <a:t>Haga clic para modificar el estilo de texto del patrón</a:t>
            </a:r>
          </a:p>
        </p:txBody>
      </p:sp>
    </p:spTree>
    <p:extLst>
      <p:ext uri="{BB962C8B-B14F-4D97-AF65-F5344CB8AC3E}">
        <p14:creationId xmlns:p14="http://schemas.microsoft.com/office/powerpoint/2010/main" val="3943254998"/>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1788010826"/>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220537287"/>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41513664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357786971"/>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extLst>
      <p:ext uri="{BB962C8B-B14F-4D97-AF65-F5344CB8AC3E}">
        <p14:creationId xmlns:p14="http://schemas.microsoft.com/office/powerpoint/2010/main" val="1890196865"/>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3543988"/>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0296630"/>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image" Target="../media/image4.png"/><Relationship Id="rId2" Type="http://schemas.openxmlformats.org/officeDocument/2006/relationships/slideLayout" Target="../slideLayouts/slideLayout14.xml"/><Relationship Id="rId16" Type="http://schemas.openxmlformats.org/officeDocument/2006/relationships/image" Target="../media/image3.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5875" y="6007100"/>
            <a:ext cx="9159875"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smtClean="0"/>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s-ES" altLang="es-ES" smtClean="0"/>
              <a:t>Haga clic para modificar el estilo de texto del patrón</a:t>
            </a:r>
          </a:p>
          <a:p>
            <a:pPr lvl="1"/>
            <a:r>
              <a:rPr lang="es-ES" altLang="es-ES" smtClean="0"/>
              <a:t>Segundo nivel</a:t>
            </a:r>
          </a:p>
          <a:p>
            <a:pPr lvl="2"/>
            <a:r>
              <a:rPr lang="es-ES" altLang="es-ES" smtClean="0"/>
              <a:t>Tercer nivel</a:t>
            </a:r>
          </a:p>
          <a:p>
            <a:pPr lvl="3"/>
            <a:r>
              <a:rPr lang="es-ES" altLang="es-ES" smtClean="0"/>
              <a:t>Cuarto nivel</a:t>
            </a:r>
          </a:p>
          <a:p>
            <a:pPr lvl="4"/>
            <a:r>
              <a:rPr lang="es-ES" altLang="es-ES" smtClean="0"/>
              <a:t>Quinto nivel</a:t>
            </a:r>
            <a:endParaRPr lang="en-US" altLang="es-ES" smtClean="0"/>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22" r:id="rId10"/>
    <p:sldLayoutId id="2147483723" r:id="rId11"/>
    <p:sldLayoutId id="2147483711"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2050" name="Picture 25" descr="7-00029_BAK_v03TOP"/>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5875" y="6007100"/>
            <a:ext cx="9159875"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smtClean="0"/>
              <a:t>Haga clic para modificar el estilo de título del patrón</a:t>
            </a:r>
            <a:endParaRPr lang="en-US" dirty="0"/>
          </a:p>
        </p:txBody>
      </p:sp>
      <p:sp>
        <p:nvSpPr>
          <p:cNvPr id="2052" name="Text Placeholder 2"/>
          <p:cNvSpPr>
            <a:spLocks noGrp="1"/>
          </p:cNvSpPr>
          <p:nvPr>
            <p:ph type="body" idx="1"/>
          </p:nvPr>
        </p:nvSpPr>
        <p:spPr bwMode="auto">
          <a:xfrm>
            <a:off x="381000" y="1412875"/>
            <a:ext cx="8382000"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s-ES" altLang="es-ES" smtClean="0"/>
              <a:t>Haga clic para modificar el estilo de texto del patrón</a:t>
            </a:r>
          </a:p>
          <a:p>
            <a:pPr lvl="1"/>
            <a:r>
              <a:rPr lang="es-ES" altLang="es-ES" smtClean="0"/>
              <a:t>Segundo nivel</a:t>
            </a:r>
          </a:p>
          <a:p>
            <a:pPr lvl="2"/>
            <a:r>
              <a:rPr lang="es-ES" altLang="es-ES" smtClean="0"/>
              <a:t>Tercer nivel</a:t>
            </a:r>
          </a:p>
          <a:p>
            <a:pPr lvl="3"/>
            <a:r>
              <a:rPr lang="es-ES" altLang="es-ES" smtClean="0"/>
              <a:t>Cuarto nivel</a:t>
            </a:r>
          </a:p>
          <a:p>
            <a:pPr lvl="4"/>
            <a:r>
              <a:rPr lang="es-ES" altLang="es-ES" smtClean="0"/>
              <a:t>Quinto nivel</a:t>
            </a:r>
            <a:endParaRPr lang="en-US" altLang="es-ES" smtClean="0"/>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4" r:id="rId10"/>
    <p:sldLayoutId id="2147483725" r:id="rId11"/>
    <p:sldLayoutId id="2147483721" r:id="rId12"/>
  </p:sldLayoutIdLst>
  <p:transition>
    <p:fade/>
  </p:transition>
  <p:txStyles>
    <p:titleStyle>
      <a:lvl1pPr algn="l" defTabSz="912813" rtl="0" fontAlgn="base">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fontAlgn="base">
        <a:lnSpc>
          <a:spcPct val="90000"/>
        </a:lnSpc>
        <a:spcBef>
          <a:spcPct val="0"/>
        </a:spcBef>
        <a:spcAft>
          <a:spcPct val="0"/>
        </a:spcAft>
        <a:defRPr sz="4800">
          <a:solidFill>
            <a:schemeClr val="tx1"/>
          </a:solidFill>
          <a:latin typeface="Calibri" panose="020F0502020204030204" pitchFamily="34" charset="0"/>
          <a:cs typeface="Arial" panose="020B0604020202020204" pitchFamily="34" charset="0"/>
        </a:defRPr>
      </a:lvl2pPr>
      <a:lvl3pPr algn="l" defTabSz="912813" rtl="0" fontAlgn="base">
        <a:lnSpc>
          <a:spcPct val="90000"/>
        </a:lnSpc>
        <a:spcBef>
          <a:spcPct val="0"/>
        </a:spcBef>
        <a:spcAft>
          <a:spcPct val="0"/>
        </a:spcAft>
        <a:defRPr sz="4800">
          <a:solidFill>
            <a:schemeClr val="tx1"/>
          </a:solidFill>
          <a:latin typeface="Calibri" panose="020F0502020204030204" pitchFamily="34" charset="0"/>
          <a:cs typeface="Arial" panose="020B0604020202020204" pitchFamily="34" charset="0"/>
        </a:defRPr>
      </a:lvl3pPr>
      <a:lvl4pPr algn="l" defTabSz="912813" rtl="0" fontAlgn="base">
        <a:lnSpc>
          <a:spcPct val="90000"/>
        </a:lnSpc>
        <a:spcBef>
          <a:spcPct val="0"/>
        </a:spcBef>
        <a:spcAft>
          <a:spcPct val="0"/>
        </a:spcAft>
        <a:defRPr sz="4800">
          <a:solidFill>
            <a:schemeClr val="tx1"/>
          </a:solidFill>
          <a:latin typeface="Calibri" panose="020F0502020204030204" pitchFamily="34" charset="0"/>
          <a:cs typeface="Arial" panose="020B0604020202020204" pitchFamily="34" charset="0"/>
        </a:defRPr>
      </a:lvl4pPr>
      <a:lvl5pPr algn="l" defTabSz="912813" rtl="0" fontAlgn="base">
        <a:lnSpc>
          <a:spcPct val="90000"/>
        </a:lnSpc>
        <a:spcBef>
          <a:spcPct val="0"/>
        </a:spcBef>
        <a:spcAft>
          <a:spcPct val="0"/>
        </a:spcAft>
        <a:defRPr sz="4800">
          <a:solidFill>
            <a:schemeClr val="tx1"/>
          </a:solidFill>
          <a:latin typeface="Calibri" panose="020F0502020204030204" pitchFamily="34" charset="0"/>
          <a:cs typeface="Arial" panose="020B0604020202020204" pitchFamily="34" charset="0"/>
        </a:defRPr>
      </a:lvl5pPr>
      <a:lvl6pPr marL="457200" algn="l" defTabSz="912813" rtl="0" fontAlgn="base">
        <a:lnSpc>
          <a:spcPct val="90000"/>
        </a:lnSpc>
        <a:spcBef>
          <a:spcPct val="0"/>
        </a:spcBef>
        <a:spcAft>
          <a:spcPct val="0"/>
        </a:spcAft>
        <a:defRPr sz="4800">
          <a:solidFill>
            <a:schemeClr val="tx1"/>
          </a:solidFill>
          <a:latin typeface="Calibri" panose="020F0502020204030204" pitchFamily="34" charset="0"/>
          <a:cs typeface="Arial" panose="020B0604020202020204" pitchFamily="34" charset="0"/>
        </a:defRPr>
      </a:lvl6pPr>
      <a:lvl7pPr marL="914400" algn="l" defTabSz="912813" rtl="0" fontAlgn="base">
        <a:lnSpc>
          <a:spcPct val="90000"/>
        </a:lnSpc>
        <a:spcBef>
          <a:spcPct val="0"/>
        </a:spcBef>
        <a:spcAft>
          <a:spcPct val="0"/>
        </a:spcAft>
        <a:defRPr sz="4800">
          <a:solidFill>
            <a:schemeClr val="tx1"/>
          </a:solidFill>
          <a:latin typeface="Calibri" panose="020F0502020204030204" pitchFamily="34" charset="0"/>
          <a:cs typeface="Arial" panose="020B0604020202020204" pitchFamily="34" charset="0"/>
        </a:defRPr>
      </a:lvl7pPr>
      <a:lvl8pPr marL="1371600" algn="l" defTabSz="912813" rtl="0" fontAlgn="base">
        <a:lnSpc>
          <a:spcPct val="90000"/>
        </a:lnSpc>
        <a:spcBef>
          <a:spcPct val="0"/>
        </a:spcBef>
        <a:spcAft>
          <a:spcPct val="0"/>
        </a:spcAft>
        <a:defRPr sz="4800">
          <a:solidFill>
            <a:schemeClr val="tx1"/>
          </a:solidFill>
          <a:latin typeface="Calibri" panose="020F0502020204030204" pitchFamily="34" charset="0"/>
          <a:cs typeface="Arial" panose="020B0604020202020204" pitchFamily="34" charset="0"/>
        </a:defRPr>
      </a:lvl8pPr>
      <a:lvl9pPr marL="1828800" algn="l" defTabSz="912813" rtl="0" fontAlgn="base">
        <a:lnSpc>
          <a:spcPct val="90000"/>
        </a:lnSpc>
        <a:spcBef>
          <a:spcPct val="0"/>
        </a:spcBef>
        <a:spcAft>
          <a:spcPct val="0"/>
        </a:spcAft>
        <a:defRPr sz="4800">
          <a:solidFill>
            <a:schemeClr val="tx1"/>
          </a:solidFill>
          <a:latin typeface="Calibri" panose="020F0502020204030204" pitchFamily="34" charset="0"/>
          <a:cs typeface="Arial" panose="020B0604020202020204" pitchFamily="34" charset="0"/>
        </a:defRPr>
      </a:lvl9pPr>
    </p:titleStyle>
    <p:bodyStyle>
      <a:lvl1pPr marL="396875" indent="-396875" algn="l" defTabSz="912813" rtl="0" fontAlgn="base">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fontAlgn="base">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fontAlgn="base">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fontAlgn="base">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fontAlgn="base">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1.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6.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6.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6.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6.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fontAlgn="auto">
              <a:spcBef>
                <a:spcPts val="0"/>
              </a:spcBef>
              <a:spcAft>
                <a:spcPts val="0"/>
              </a:spcAft>
              <a:defRPr/>
            </a:pPr>
            <a:r>
              <a:rPr lang="es-ES" sz="3200" b="1" dirty="0">
                <a:solidFill>
                  <a:srgbClr val="3497AE">
                    <a:lumMod val="20000"/>
                    <a:lumOff val="80000"/>
                  </a:srgbClr>
                </a:solidFill>
                <a:effectLst>
                  <a:outerShdw blurRad="38100" dist="38100" dir="2700000" algn="tl">
                    <a:srgbClr val="000000">
                      <a:alpha val="43137"/>
                    </a:srgbClr>
                  </a:outerShdw>
                </a:effectLst>
              </a:rPr>
              <a:t>www.familiaysalud.es</a:t>
            </a:r>
          </a:p>
        </p:txBody>
      </p:sp>
      <p:sp>
        <p:nvSpPr>
          <p:cNvPr id="15364" name="Text Box 5"/>
          <p:cNvSpPr txBox="1">
            <a:spLocks noChangeArrowheads="1"/>
          </p:cNvSpPr>
          <p:nvPr/>
        </p:nvSpPr>
        <p:spPr bwMode="auto">
          <a:xfrm>
            <a:off x="256662" y="1640064"/>
            <a:ext cx="8641724" cy="1200329"/>
          </a:xfrm>
          <a:prstGeom prst="rect">
            <a:avLst/>
          </a:prstGeom>
          <a:noFill/>
          <a:ln w="12700">
            <a:solidFill>
              <a:schemeClr val="tx1"/>
            </a:solidFill>
            <a:miter lim="800000"/>
            <a:headEnd/>
            <a:tailEnd/>
          </a:ln>
        </p:spPr>
        <p:txBody>
          <a:bodyPr wrap="square">
            <a:spAutoFit/>
          </a:bodyPr>
          <a:lstStyle/>
          <a:p>
            <a:pPr algn="ctr">
              <a:spcBef>
                <a:spcPct val="50000"/>
              </a:spcBef>
            </a:pPr>
            <a:r>
              <a:rPr lang="es-ES" sz="3600" b="1" dirty="0">
                <a:solidFill>
                  <a:srgbClr val="000000"/>
                </a:solidFill>
                <a:latin typeface="Arial" charset="0"/>
                <a:cs typeface="+mn-cs"/>
              </a:rPr>
              <a:t>¿Cómo hay  que actuar en el domicilio en una crisis grave de asma?</a:t>
            </a:r>
          </a:p>
        </p:txBody>
      </p:sp>
      <p:sp>
        <p:nvSpPr>
          <p:cNvPr id="2" name="CuadroTexto 11"/>
          <p:cNvSpPr txBox="1"/>
          <p:nvPr/>
        </p:nvSpPr>
        <p:spPr>
          <a:xfrm>
            <a:off x="827584" y="3649464"/>
            <a:ext cx="7056784" cy="1200329"/>
          </a:xfrm>
          <a:prstGeom prst="rect">
            <a:avLst/>
          </a:prstGeom>
          <a:noFill/>
        </p:spPr>
        <p:txBody>
          <a:bodyPr wrap="square">
            <a:spAutoFit/>
          </a:bodyPr>
          <a:lstStyle/>
          <a:p>
            <a:pPr>
              <a:defRPr/>
            </a:pPr>
            <a:r>
              <a:rPr lang="es-ES" sz="2400" dirty="0">
                <a:solidFill>
                  <a:srgbClr val="000000"/>
                </a:solidFill>
                <a:effectLst>
                  <a:outerShdw blurRad="38100" dist="38100" dir="2700000" algn="tl">
                    <a:srgbClr val="C0C0C0"/>
                  </a:outerShdw>
                </a:effectLst>
                <a:latin typeface="Arial" charset="0"/>
                <a:cs typeface="Arial" charset="0"/>
              </a:rPr>
              <a:t>Olga Cortés Rico. </a:t>
            </a:r>
            <a:r>
              <a:rPr lang="es-ES" sz="2000" dirty="0">
                <a:solidFill>
                  <a:srgbClr val="000000"/>
                </a:solidFill>
                <a:effectLst>
                  <a:outerShdw blurRad="38100" dist="38100" dir="2700000" algn="tl">
                    <a:srgbClr val="C0C0C0"/>
                  </a:outerShdw>
                </a:effectLst>
                <a:latin typeface="Arial" charset="0"/>
                <a:cs typeface="Arial" charset="0"/>
              </a:rPr>
              <a:t>Pediatra</a:t>
            </a:r>
            <a:endParaRPr lang="es-ES" sz="2400" dirty="0">
              <a:solidFill>
                <a:srgbClr val="000000"/>
              </a:solidFill>
              <a:effectLst>
                <a:outerShdw blurRad="38100" dist="38100" dir="2700000" algn="tl">
                  <a:srgbClr val="C0C0C0"/>
                </a:outerShdw>
              </a:effectLst>
              <a:latin typeface="Arial" charset="0"/>
              <a:cs typeface="Arial" charset="0"/>
            </a:endParaRPr>
          </a:p>
          <a:p>
            <a:pPr>
              <a:defRPr/>
            </a:pPr>
            <a:r>
              <a:rPr lang="es-ES" sz="2400" dirty="0" smtClean="0">
                <a:solidFill>
                  <a:srgbClr val="000000"/>
                </a:solidFill>
                <a:effectLst>
                  <a:outerShdw blurRad="38100" dist="38100" dir="2700000" algn="tl">
                    <a:srgbClr val="C0C0C0"/>
                  </a:outerShdw>
                </a:effectLst>
                <a:latin typeface="Arial" charset="0"/>
                <a:cs typeface="Arial" charset="0"/>
              </a:rPr>
              <a:t>Carmen </a:t>
            </a:r>
            <a:r>
              <a:rPr lang="es-ES" sz="2400" dirty="0">
                <a:solidFill>
                  <a:srgbClr val="000000"/>
                </a:solidFill>
                <a:effectLst>
                  <a:outerShdw blurRad="38100" dist="38100" dir="2700000" algn="tl">
                    <a:srgbClr val="C0C0C0"/>
                  </a:outerShdw>
                </a:effectLst>
                <a:latin typeface="Arial" charset="0"/>
                <a:cs typeface="Arial" charset="0"/>
              </a:rPr>
              <a:t>Rosa Rodríguez </a:t>
            </a:r>
            <a:r>
              <a:rPr lang="es-ES" sz="2400" dirty="0" smtClean="0">
                <a:solidFill>
                  <a:srgbClr val="000000"/>
                </a:solidFill>
                <a:effectLst>
                  <a:outerShdw blurRad="38100" dist="38100" dir="2700000" algn="tl">
                    <a:srgbClr val="C0C0C0"/>
                  </a:outerShdw>
                </a:effectLst>
                <a:latin typeface="Arial" charset="0"/>
                <a:cs typeface="Arial" charset="0"/>
              </a:rPr>
              <a:t>Fernández-Oliva. </a:t>
            </a:r>
            <a:r>
              <a:rPr lang="es-ES" sz="2000" dirty="0" smtClean="0">
                <a:solidFill>
                  <a:srgbClr val="000000"/>
                </a:solidFill>
                <a:effectLst>
                  <a:outerShdw blurRad="38100" dist="38100" dir="2700000" algn="tl">
                    <a:srgbClr val="C0C0C0"/>
                  </a:outerShdw>
                </a:effectLst>
                <a:latin typeface="Arial" charset="0"/>
                <a:cs typeface="Arial" charset="0"/>
              </a:rPr>
              <a:t>Pediatra</a:t>
            </a:r>
          </a:p>
          <a:p>
            <a:pPr>
              <a:defRPr/>
            </a:pPr>
            <a:r>
              <a:rPr lang="es-ES" sz="2400" i="1" dirty="0" smtClean="0">
                <a:solidFill>
                  <a:srgbClr val="000000"/>
                </a:solidFill>
                <a:effectLst>
                  <a:outerShdw blurRad="38100" dist="38100" dir="2700000" algn="tl">
                    <a:srgbClr val="C0C0C0"/>
                  </a:outerShdw>
                </a:effectLst>
                <a:latin typeface="Arial" charset="0"/>
                <a:cs typeface="Arial" charset="0"/>
              </a:rPr>
              <a:t>Grupo </a:t>
            </a:r>
            <a:r>
              <a:rPr lang="es-ES" sz="2400" i="1" dirty="0" smtClean="0">
                <a:solidFill>
                  <a:srgbClr val="000000"/>
                </a:solidFill>
                <a:effectLst>
                  <a:outerShdw blurRad="38100" dist="38100" dir="2700000" algn="tl">
                    <a:srgbClr val="C0C0C0"/>
                  </a:outerShdw>
                </a:effectLst>
                <a:latin typeface="Arial" charset="0"/>
                <a:cs typeface="Arial" charset="0"/>
              </a:rPr>
              <a:t>de Vías Respiratorias de </a:t>
            </a:r>
            <a:r>
              <a:rPr lang="es-ES" sz="2400" i="1" dirty="0" err="1" smtClean="0">
                <a:solidFill>
                  <a:srgbClr val="000000"/>
                </a:solidFill>
                <a:effectLst>
                  <a:outerShdw blurRad="38100" dist="38100" dir="2700000" algn="tl">
                    <a:srgbClr val="C0C0C0"/>
                  </a:outerShdw>
                </a:effectLst>
                <a:latin typeface="Arial" charset="0"/>
                <a:cs typeface="Arial" charset="0"/>
              </a:rPr>
              <a:t>AEPap</a:t>
            </a:r>
            <a:endParaRPr lang="es-ES" sz="2400" i="1" dirty="0">
              <a:solidFill>
                <a:srgbClr val="000000"/>
              </a:solidFill>
              <a:latin typeface="Arial" charset="0"/>
              <a:cs typeface="Arial" charset="0"/>
            </a:endParaRPr>
          </a:p>
        </p:txBody>
      </p:sp>
      <p:pic>
        <p:nvPicPr>
          <p:cNvPr id="3" name="Imagen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91236" y="4608157"/>
            <a:ext cx="1681314" cy="1260000"/>
          </a:xfrm>
          <a:prstGeom prst="rect">
            <a:avLst/>
          </a:prstGeom>
        </p:spPr>
      </p:pic>
    </p:spTree>
    <p:extLst>
      <p:ext uri="{BB962C8B-B14F-4D97-AF65-F5344CB8AC3E}">
        <p14:creationId xmlns:p14="http://schemas.microsoft.com/office/powerpoint/2010/main" val="19134255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553792" y="346868"/>
            <a:ext cx="7147774" cy="997196"/>
          </a:xfrm>
        </p:spPr>
        <p:txBody>
          <a:bodyPr numCol="1" anchorCtr="0" compatLnSpc="1">
            <a:prstTxWarp prst="textNoShape">
              <a:avLst/>
            </a:prstTxWarp>
          </a:bodyPr>
          <a:lstStyle/>
          <a:p>
            <a:pPr eaLnBrk="1" hangingPunct="1">
              <a:defRPr/>
            </a:pPr>
            <a:r>
              <a:rPr lang="es-ES" sz="3600" dirty="0">
                <a:ln>
                  <a:noFill/>
                </a:ln>
                <a:solidFill>
                  <a:schemeClr val="tx1"/>
                </a:solidFill>
                <a:effectLst>
                  <a:outerShdw blurRad="38100" dist="38100" dir="2700000" algn="tl">
                    <a:srgbClr val="000000">
                      <a:alpha val="43137"/>
                    </a:srgbClr>
                  </a:outerShdw>
                </a:effectLst>
              </a:rPr>
              <a:t>¿Cómo se reconoce una CRISIS DE ASMA? ¿Qué síntomas da? </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Marcador de contenido 1"/>
          <p:cNvSpPr>
            <a:spLocks noGrp="1"/>
          </p:cNvSpPr>
          <p:nvPr>
            <p:ph idx="1"/>
          </p:nvPr>
        </p:nvSpPr>
        <p:spPr>
          <a:xfrm>
            <a:off x="553792" y="1694466"/>
            <a:ext cx="7933385" cy="3496342"/>
          </a:xfrm>
        </p:spPr>
        <p:txBody>
          <a:bodyPr/>
          <a:lstStyle/>
          <a:p>
            <a:pPr marL="0" indent="0">
              <a:buNone/>
            </a:pPr>
            <a:r>
              <a:rPr lang="es-ES" sz="3000" dirty="0"/>
              <a:t>La crisis de asma es un empeoramiento repentino o progresivo de los síntomas:</a:t>
            </a:r>
          </a:p>
          <a:p>
            <a:r>
              <a:rPr lang="es-ES" dirty="0" smtClean="0"/>
              <a:t>Aumento </a:t>
            </a:r>
            <a:r>
              <a:rPr lang="es-ES" dirty="0"/>
              <a:t>de </a:t>
            </a:r>
            <a:r>
              <a:rPr lang="es-ES" b="1" dirty="0"/>
              <a:t>tos</a:t>
            </a:r>
            <a:r>
              <a:rPr lang="es-ES" dirty="0"/>
              <a:t> (continua, nocturna o con el ejercicio)</a:t>
            </a:r>
          </a:p>
          <a:p>
            <a:r>
              <a:rPr lang="es-ES" b="1" dirty="0"/>
              <a:t>Pitos</a:t>
            </a:r>
            <a:r>
              <a:rPr lang="es-ES" dirty="0"/>
              <a:t> o ruidos en el pecho</a:t>
            </a:r>
          </a:p>
          <a:p>
            <a:r>
              <a:rPr lang="es-ES" b="1" dirty="0"/>
              <a:t>Dificultad</a:t>
            </a:r>
            <a:r>
              <a:rPr lang="es-ES" dirty="0"/>
              <a:t> para respirar</a:t>
            </a:r>
          </a:p>
          <a:p>
            <a:r>
              <a:rPr lang="es-ES" dirty="0"/>
              <a:t>Sensación de </a:t>
            </a:r>
            <a:r>
              <a:rPr lang="es-ES" b="1" dirty="0"/>
              <a:t>opresión</a:t>
            </a:r>
            <a:r>
              <a:rPr lang="es-ES" dirty="0"/>
              <a:t> en el </a:t>
            </a:r>
            <a:r>
              <a:rPr lang="es-ES" dirty="0" smtClean="0"/>
              <a:t>pecho</a:t>
            </a:r>
            <a:endParaRPr lang="es-ES" dirty="0"/>
          </a:p>
        </p:txBody>
      </p:sp>
      <p:pic>
        <p:nvPicPr>
          <p:cNvPr id="9" name="Imagen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91236" y="4608157"/>
            <a:ext cx="1681314" cy="1260000"/>
          </a:xfrm>
          <a:prstGeom prst="rect">
            <a:avLst/>
          </a:prstGeom>
        </p:spPr>
      </p:pic>
    </p:spTree>
    <p:extLst>
      <p:ext uri="{BB962C8B-B14F-4D97-AF65-F5344CB8AC3E}">
        <p14:creationId xmlns:p14="http://schemas.microsoft.com/office/powerpoint/2010/main" val="947724223"/>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553792" y="346868"/>
            <a:ext cx="7147774" cy="997196"/>
          </a:xfrm>
        </p:spPr>
        <p:txBody>
          <a:bodyPr numCol="1" anchorCtr="0" compatLnSpc="1">
            <a:prstTxWarp prst="textNoShape">
              <a:avLst/>
            </a:prstTxWarp>
          </a:bodyPr>
          <a:lstStyle/>
          <a:p>
            <a:pPr eaLnBrk="1" hangingPunct="1">
              <a:defRPr/>
            </a:pPr>
            <a:r>
              <a:rPr lang="es-ES" sz="3600" dirty="0">
                <a:ln>
                  <a:noFill/>
                </a:ln>
                <a:solidFill>
                  <a:schemeClr val="tx1"/>
                </a:solidFill>
                <a:effectLst>
                  <a:outerShdw blurRad="38100" dist="38100" dir="2700000" algn="tl">
                    <a:srgbClr val="000000">
                      <a:alpha val="43137"/>
                    </a:srgbClr>
                  </a:outerShdw>
                </a:effectLst>
              </a:rPr>
              <a:t>¿Qué hay que hacer en el domicilio ante una crisis de asma? </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9" name="Imagen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91236" y="4608157"/>
            <a:ext cx="1681314" cy="1260000"/>
          </a:xfrm>
          <a:prstGeom prst="rect">
            <a:avLst/>
          </a:prstGeom>
        </p:spPr>
      </p:pic>
      <p:sp>
        <p:nvSpPr>
          <p:cNvPr id="3" name="Marcador de contenido 2"/>
          <p:cNvSpPr>
            <a:spLocks noGrp="1"/>
          </p:cNvSpPr>
          <p:nvPr>
            <p:ph idx="1"/>
          </p:nvPr>
        </p:nvSpPr>
        <p:spPr>
          <a:xfrm>
            <a:off x="576061" y="1577348"/>
            <a:ext cx="8068077" cy="4370427"/>
          </a:xfrm>
        </p:spPr>
        <p:txBody>
          <a:bodyPr/>
          <a:lstStyle/>
          <a:p>
            <a:pPr>
              <a:lnSpc>
                <a:spcPct val="100000"/>
              </a:lnSpc>
              <a:spcBef>
                <a:spcPts val="600"/>
              </a:spcBef>
            </a:pPr>
            <a:r>
              <a:rPr lang="es-ES" sz="2200" dirty="0"/>
              <a:t>Administrar el medicamento de alivio rápido: salbutamol con cámara, 2-4 pulsaciones, separadas por 30-60 segundos. Se puede repetir esta dosis cada  20 minutos, hasta un máximo de 3 veces.</a:t>
            </a:r>
          </a:p>
          <a:p>
            <a:pPr>
              <a:lnSpc>
                <a:spcPct val="100000"/>
              </a:lnSpc>
              <a:spcBef>
                <a:spcPts val="600"/>
              </a:spcBef>
            </a:pPr>
            <a:r>
              <a:rPr lang="es-ES" sz="2200" dirty="0"/>
              <a:t>Si los síntomas no mejoran en 1 h, empezar a tomar corticoides orales (1 mg/Kg/día, máximo 40 mg/día), durante 3-5 días</a:t>
            </a:r>
            <a:r>
              <a:rPr lang="es-ES" sz="2200" dirty="0" smtClean="0"/>
              <a:t>.</a:t>
            </a:r>
          </a:p>
          <a:p>
            <a:pPr marL="0" indent="0">
              <a:lnSpc>
                <a:spcPct val="100000"/>
              </a:lnSpc>
              <a:spcBef>
                <a:spcPts val="600"/>
              </a:spcBef>
              <a:buNone/>
            </a:pPr>
            <a:r>
              <a:rPr lang="es-ES" sz="2200" dirty="0"/>
              <a:t>Tras dar la medicación, observar durante 1 h y VALORAR LA RESPUESTA   al tratamiento:</a:t>
            </a:r>
          </a:p>
          <a:p>
            <a:pPr>
              <a:lnSpc>
                <a:spcPct val="100000"/>
              </a:lnSpc>
              <a:spcBef>
                <a:spcPts val="600"/>
              </a:spcBef>
            </a:pPr>
            <a:r>
              <a:rPr lang="es-ES" sz="2200" dirty="0"/>
              <a:t>Si hay mejoría en 1 h y se mantiene 4 h, continuar con salbutamol: 2-4 pulsaciones cada 4-6h (según síntomas), y acudir a tu pediatra en 24-48h.</a:t>
            </a:r>
          </a:p>
          <a:p>
            <a:pPr>
              <a:lnSpc>
                <a:spcPct val="100000"/>
              </a:lnSpc>
              <a:spcBef>
                <a:spcPts val="600"/>
              </a:spcBef>
            </a:pPr>
            <a:r>
              <a:rPr lang="es-ES" sz="2200" dirty="0"/>
              <a:t>Si no mejoras o la mejoría no se mantiene: es una crisis </a:t>
            </a:r>
            <a:r>
              <a:rPr lang="es-ES" sz="2200" dirty="0" smtClean="0"/>
              <a:t>            grave </a:t>
            </a:r>
            <a:r>
              <a:rPr lang="es-ES" sz="2200" dirty="0"/>
              <a:t>de asma. </a:t>
            </a:r>
            <a:r>
              <a:rPr lang="es-ES" sz="2200" dirty="0" smtClean="0"/>
              <a:t>Debes acudir a URGENCIAS</a:t>
            </a:r>
            <a:endParaRPr lang="es-ES" sz="2200" dirty="0"/>
          </a:p>
        </p:txBody>
      </p:sp>
    </p:spTree>
    <p:extLst>
      <p:ext uri="{BB962C8B-B14F-4D97-AF65-F5344CB8AC3E}">
        <p14:creationId xmlns:p14="http://schemas.microsoft.com/office/powerpoint/2010/main" val="105724618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553792" y="346868"/>
            <a:ext cx="7147774" cy="997196"/>
          </a:xfrm>
        </p:spPr>
        <p:txBody>
          <a:bodyPr numCol="1" anchorCtr="0" compatLnSpc="1">
            <a:prstTxWarp prst="textNoShape">
              <a:avLst/>
            </a:prstTxWarp>
          </a:bodyPr>
          <a:lstStyle/>
          <a:p>
            <a:pPr eaLnBrk="1" hangingPunct="1">
              <a:defRPr/>
            </a:pPr>
            <a:r>
              <a:rPr lang="es-ES" sz="3600" dirty="0">
                <a:ln>
                  <a:noFill/>
                </a:ln>
                <a:solidFill>
                  <a:schemeClr val="tx1"/>
                </a:solidFill>
                <a:effectLst>
                  <a:outerShdw blurRad="38100" dist="38100" dir="2700000" algn="tl">
                    <a:srgbClr val="000000">
                      <a:alpha val="43137"/>
                    </a:srgbClr>
                  </a:outerShdw>
                </a:effectLst>
              </a:rPr>
              <a:t>¿Cómo se reconoce una CRISIS GRAVE DE ASMA? </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9" name="Imagen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91236" y="4608157"/>
            <a:ext cx="1681314" cy="1260000"/>
          </a:xfrm>
          <a:prstGeom prst="rect">
            <a:avLst/>
          </a:prstGeom>
        </p:spPr>
      </p:pic>
      <p:sp>
        <p:nvSpPr>
          <p:cNvPr id="3" name="Marcador de contenido 2"/>
          <p:cNvSpPr>
            <a:spLocks noGrp="1"/>
          </p:cNvSpPr>
          <p:nvPr>
            <p:ph idx="1"/>
          </p:nvPr>
        </p:nvSpPr>
        <p:spPr>
          <a:xfrm>
            <a:off x="381000" y="1412875"/>
            <a:ext cx="8382000" cy="4401205"/>
          </a:xfrm>
        </p:spPr>
        <p:txBody>
          <a:bodyPr/>
          <a:lstStyle/>
          <a:p>
            <a:pPr marL="0" indent="0">
              <a:lnSpc>
                <a:spcPct val="100000"/>
              </a:lnSpc>
              <a:spcBef>
                <a:spcPts val="600"/>
              </a:spcBef>
              <a:buNone/>
            </a:pPr>
            <a:r>
              <a:rPr lang="es-ES" dirty="0"/>
              <a:t>Hay síntomas que nos avisan de que una crisis puede ser grave (</a:t>
            </a:r>
            <a:r>
              <a:rPr lang="es-ES" dirty="0">
                <a:effectLst>
                  <a:outerShdw blurRad="38100" dist="38100" dir="2700000" algn="tl">
                    <a:srgbClr val="000000">
                      <a:alpha val="43137"/>
                    </a:srgbClr>
                  </a:outerShdw>
                </a:effectLst>
              </a:rPr>
              <a:t>señales de peligro</a:t>
            </a:r>
            <a:r>
              <a:rPr lang="es-ES" dirty="0"/>
              <a:t>)</a:t>
            </a:r>
          </a:p>
          <a:p>
            <a:pPr>
              <a:lnSpc>
                <a:spcPct val="100000"/>
              </a:lnSpc>
              <a:spcBef>
                <a:spcPts val="600"/>
              </a:spcBef>
            </a:pPr>
            <a:r>
              <a:rPr lang="es-ES" dirty="0" smtClean="0"/>
              <a:t>Empeoran </a:t>
            </a:r>
            <a:r>
              <a:rPr lang="es-ES" dirty="0"/>
              <a:t>los síntomas anteriores</a:t>
            </a:r>
          </a:p>
          <a:p>
            <a:pPr>
              <a:lnSpc>
                <a:spcPct val="100000"/>
              </a:lnSpc>
              <a:spcBef>
                <a:spcPts val="600"/>
              </a:spcBef>
            </a:pPr>
            <a:r>
              <a:rPr lang="es-ES" dirty="0"/>
              <a:t>Color azulado de los labios o las uñas</a:t>
            </a:r>
          </a:p>
          <a:p>
            <a:pPr>
              <a:lnSpc>
                <a:spcPct val="100000"/>
              </a:lnSpc>
              <a:spcBef>
                <a:spcPts val="600"/>
              </a:spcBef>
            </a:pPr>
            <a:r>
              <a:rPr lang="es-ES" dirty="0"/>
              <a:t>Se hunden las costillas al respirar</a:t>
            </a:r>
          </a:p>
          <a:p>
            <a:pPr>
              <a:lnSpc>
                <a:spcPct val="100000"/>
              </a:lnSpc>
              <a:spcBef>
                <a:spcPts val="600"/>
              </a:spcBef>
            </a:pPr>
            <a:r>
              <a:rPr lang="es-ES" dirty="0"/>
              <a:t>Dificultad para hablar o caminar</a:t>
            </a:r>
          </a:p>
          <a:p>
            <a:pPr>
              <a:lnSpc>
                <a:spcPct val="100000"/>
              </a:lnSpc>
              <a:spcBef>
                <a:spcPts val="600"/>
              </a:spcBef>
            </a:pPr>
            <a:r>
              <a:rPr lang="es-ES" dirty="0"/>
              <a:t>Los orificios nasales se mueven al respirar</a:t>
            </a:r>
          </a:p>
          <a:p>
            <a:pPr>
              <a:lnSpc>
                <a:spcPct val="100000"/>
              </a:lnSpc>
              <a:spcBef>
                <a:spcPts val="600"/>
              </a:spcBef>
            </a:pPr>
            <a:r>
              <a:rPr lang="es-ES" dirty="0"/>
              <a:t>Adormecimiento o agitación </a:t>
            </a:r>
            <a:r>
              <a:rPr lang="es-ES" dirty="0" smtClean="0"/>
              <a:t>intensa</a:t>
            </a:r>
            <a:endParaRPr lang="es-ES" dirty="0"/>
          </a:p>
        </p:txBody>
      </p:sp>
    </p:spTree>
    <p:extLst>
      <p:ext uri="{BB962C8B-B14F-4D97-AF65-F5344CB8AC3E}">
        <p14:creationId xmlns:p14="http://schemas.microsoft.com/office/powerpoint/2010/main" val="381911705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411901" y="323442"/>
            <a:ext cx="7147774" cy="941796"/>
          </a:xfrm>
        </p:spPr>
        <p:txBody>
          <a:bodyPr numCol="1" anchorCtr="0" compatLnSpc="1">
            <a:prstTxWarp prst="textNoShape">
              <a:avLst/>
            </a:prstTxWarp>
          </a:bodyPr>
          <a:lstStyle/>
          <a:p>
            <a:pPr eaLnBrk="1" hangingPunct="1">
              <a:defRPr/>
            </a:pPr>
            <a:r>
              <a:rPr lang="es-ES" sz="3400" dirty="0" smtClean="0">
                <a:ln>
                  <a:noFill/>
                </a:ln>
                <a:solidFill>
                  <a:schemeClr val="tx1"/>
                </a:solidFill>
                <a:effectLst>
                  <a:outerShdw blurRad="38100" dist="38100" dir="2700000" algn="tl">
                    <a:srgbClr val="000000">
                      <a:alpha val="43137"/>
                    </a:srgbClr>
                  </a:outerShdw>
                </a:effectLst>
              </a:rPr>
              <a:t>¿</a:t>
            </a:r>
            <a:r>
              <a:rPr lang="es-ES" sz="3400" dirty="0">
                <a:ln>
                  <a:noFill/>
                </a:ln>
                <a:solidFill>
                  <a:schemeClr val="tx1"/>
                </a:solidFill>
                <a:effectLst>
                  <a:outerShdw blurRad="38100" dist="38100" dir="2700000" algn="tl">
                    <a:srgbClr val="000000">
                      <a:alpha val="43137"/>
                    </a:srgbClr>
                  </a:outerShdw>
                </a:effectLst>
              </a:rPr>
              <a:t>La crisis grave de asma es una EMERGENCIA ASMÁTICA</a:t>
            </a:r>
            <a:r>
              <a:rPr lang="es-ES" sz="3400" dirty="0" smtClean="0">
                <a:ln>
                  <a:noFill/>
                </a:ln>
                <a:solidFill>
                  <a:schemeClr val="tx1"/>
                </a:solidFill>
                <a:effectLst>
                  <a:outerShdw blurRad="38100" dist="38100" dir="2700000" algn="tl">
                    <a:srgbClr val="000000">
                      <a:alpha val="43137"/>
                    </a:srgbClr>
                  </a:outerShdw>
                </a:effectLst>
              </a:rPr>
              <a:t>?</a:t>
            </a:r>
            <a:endParaRPr lang="es-ES" sz="3400" dirty="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9" name="Imagen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91236" y="4608157"/>
            <a:ext cx="1681314" cy="1260000"/>
          </a:xfrm>
          <a:prstGeom prst="rect">
            <a:avLst/>
          </a:prstGeom>
        </p:spPr>
      </p:pic>
      <p:sp>
        <p:nvSpPr>
          <p:cNvPr id="2" name="Marcador de contenido 1"/>
          <p:cNvSpPr>
            <a:spLocks noGrp="1"/>
          </p:cNvSpPr>
          <p:nvPr>
            <p:ph idx="1"/>
          </p:nvPr>
        </p:nvSpPr>
        <p:spPr>
          <a:xfrm>
            <a:off x="617538" y="1481147"/>
            <a:ext cx="8382000" cy="4031873"/>
          </a:xfrm>
        </p:spPr>
        <p:txBody>
          <a:bodyPr/>
          <a:lstStyle/>
          <a:p>
            <a:pPr marL="0" indent="0">
              <a:lnSpc>
                <a:spcPct val="100000"/>
              </a:lnSpc>
              <a:spcBef>
                <a:spcPts val="600"/>
              </a:spcBef>
              <a:buNone/>
            </a:pPr>
            <a:r>
              <a:rPr lang="es-ES" sz="2800" dirty="0"/>
              <a:t>Sí, la crisis grave de asma es una situación de emergencia. Las señales de peligro </a:t>
            </a:r>
            <a:r>
              <a:rPr lang="es-ES" sz="2800" dirty="0" smtClean="0"/>
              <a:t>indican </a:t>
            </a:r>
            <a:r>
              <a:rPr lang="es-ES" sz="2800" dirty="0"/>
              <a:t>que hay que solicitar asistencia médica INMEDIATAMENTE</a:t>
            </a:r>
            <a:r>
              <a:rPr lang="es-ES" sz="2800" dirty="0" smtClean="0"/>
              <a:t>!</a:t>
            </a:r>
            <a:endParaRPr lang="es-ES" sz="2800" dirty="0"/>
          </a:p>
          <a:p>
            <a:pPr marL="0" indent="0">
              <a:lnSpc>
                <a:spcPct val="100000"/>
              </a:lnSpc>
              <a:spcBef>
                <a:spcPts val="600"/>
              </a:spcBef>
              <a:buNone/>
            </a:pPr>
            <a:r>
              <a:rPr lang="es-ES" sz="2800" dirty="0"/>
              <a:t>Busca ayuda </a:t>
            </a:r>
            <a:r>
              <a:rPr lang="es-ES" sz="2800" dirty="0" smtClean="0"/>
              <a:t>médica. Llama </a:t>
            </a:r>
            <a:r>
              <a:rPr lang="es-ES" sz="2800" dirty="0"/>
              <a:t>a </a:t>
            </a:r>
            <a:r>
              <a:rPr lang="es-ES" sz="2800" b="1" dirty="0"/>
              <a:t>urgencias: 112 / 061 </a:t>
            </a:r>
            <a:r>
              <a:rPr lang="es-ES" sz="2800" dirty="0"/>
              <a:t>y comunica que se trata de una crisis de asma grave o acude a un Servicio de Urgencias</a:t>
            </a:r>
            <a:r>
              <a:rPr lang="es-ES" sz="2800" dirty="0" smtClean="0"/>
              <a:t>.</a:t>
            </a:r>
            <a:endParaRPr lang="es-ES" sz="2800" dirty="0"/>
          </a:p>
          <a:p>
            <a:pPr>
              <a:lnSpc>
                <a:spcPct val="100000"/>
              </a:lnSpc>
              <a:spcBef>
                <a:spcPts val="600"/>
              </a:spcBef>
            </a:pPr>
            <a:r>
              <a:rPr lang="es-ES" sz="2800" dirty="0"/>
              <a:t>Continúa tomando 4 pulsaciones de salbutamol cada 15 minutos hasta que llegues a urgencias </a:t>
            </a:r>
            <a:r>
              <a:rPr lang="es-ES" sz="2800" dirty="0" smtClean="0"/>
              <a:t>                      lo </a:t>
            </a:r>
            <a:r>
              <a:rPr lang="es-ES" sz="2800" dirty="0"/>
              <a:t>antes posible</a:t>
            </a:r>
            <a:r>
              <a:rPr lang="es-ES" sz="2800" dirty="0" smtClean="0"/>
              <a:t>.    </a:t>
            </a:r>
            <a:endParaRPr lang="es-ES" sz="2800" dirty="0"/>
          </a:p>
        </p:txBody>
      </p:sp>
    </p:spTree>
    <p:extLst>
      <p:ext uri="{BB962C8B-B14F-4D97-AF65-F5344CB8AC3E}">
        <p14:creationId xmlns:p14="http://schemas.microsoft.com/office/powerpoint/2010/main" val="108467079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2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TotalTime>
  <Words>479</Words>
  <Application>Microsoft Office PowerPoint</Application>
  <PresentationFormat>Presentación en pantalla (4:3)</PresentationFormat>
  <Paragraphs>37</Paragraphs>
  <Slides>5</Slides>
  <Notes>1</Notes>
  <HiddenSlides>0</HiddenSlides>
  <MMClips>0</MMClips>
  <ScaleCrop>false</ScaleCrop>
  <HeadingPairs>
    <vt:vector size="6" baseType="variant">
      <vt:variant>
        <vt:lpstr>Fuentes usadas</vt:lpstr>
      </vt:variant>
      <vt:variant>
        <vt:i4>3</vt:i4>
      </vt:variant>
      <vt:variant>
        <vt:lpstr>Tema</vt:lpstr>
      </vt:variant>
      <vt:variant>
        <vt:i4>2</vt:i4>
      </vt:variant>
      <vt:variant>
        <vt:lpstr>Títulos de diapositiva</vt:lpstr>
      </vt:variant>
      <vt:variant>
        <vt:i4>5</vt:i4>
      </vt:variant>
    </vt:vector>
  </HeadingPairs>
  <TitlesOfParts>
    <vt:vector size="10" baseType="lpstr">
      <vt:lpstr>Arial</vt:lpstr>
      <vt:lpstr>Calibri</vt:lpstr>
      <vt:lpstr>Wingdings</vt:lpstr>
      <vt:lpstr>1_White with Blue Bar Segoe Template_TP10286789</vt:lpstr>
      <vt:lpstr>2_White with Blue Bar Segoe Template_TP10286789</vt:lpstr>
      <vt:lpstr>Presentación de PowerPoint</vt:lpstr>
      <vt:lpstr>¿Cómo se reconoce una CRISIS DE ASMA? ¿Qué síntomas da? </vt:lpstr>
      <vt:lpstr>¿Qué hay que hacer en el domicilio ante una crisis de asma? </vt:lpstr>
      <vt:lpstr>¿Cómo se reconoce una CRISIS GRAVE DE ASMA? </vt:lpstr>
      <vt:lpstr>¿La crisis grave de asma es una EMERGENCIA ASMÁTICA?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13</cp:revision>
  <dcterms:created xsi:type="dcterms:W3CDTF">2016-05-03T15:33:32Z</dcterms:created>
  <dcterms:modified xsi:type="dcterms:W3CDTF">2017-03-23T18:17:39Z</dcterms:modified>
</cp:coreProperties>
</file>