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3" r:id="rId4"/>
    <p:sldId id="264" r:id="rId5"/>
    <p:sldId id="265" r:id="rId6"/>
    <p:sldId id="266"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19/04/2017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4/19/2017 8:38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Cuándo decir a los hijos que no son biológicos</a:t>
            </a:r>
            <a:endParaRPr lang="es-ES" sz="4400" dirty="0">
              <a:solidFill>
                <a:srgbClr val="000000"/>
              </a:solidFill>
              <a:latin typeface="Arial" charset="0"/>
            </a:endParaRPr>
          </a:p>
        </p:txBody>
      </p:sp>
      <p:sp>
        <p:nvSpPr>
          <p:cNvPr id="2" name="CuadroTexto 11"/>
          <p:cNvSpPr txBox="1"/>
          <p:nvPr/>
        </p:nvSpPr>
        <p:spPr>
          <a:xfrm>
            <a:off x="1504950" y="3412936"/>
            <a:ext cx="5282216"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Isabel Ramírez </a:t>
            </a:r>
            <a:r>
              <a:rPr lang="es-ES" sz="2400" dirty="0" err="1">
                <a:solidFill>
                  <a:srgbClr val="000000"/>
                </a:solidFill>
                <a:effectLst>
                  <a:outerShdw blurRad="38100" dist="38100" dir="2700000" algn="tl">
                    <a:srgbClr val="C0C0C0"/>
                  </a:outerShdw>
                </a:effectLst>
                <a:latin typeface="Arial" charset="0"/>
                <a:cs typeface="Arial" charset="0"/>
              </a:rPr>
              <a:t>Gomara</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57384" cy="1163395"/>
          </a:xfrm>
        </p:spPr>
        <p:txBody>
          <a:bodyPr numCol="1" anchorCtr="0" compatLnSpc="1">
            <a:prstTxWarp prst="textNoShape">
              <a:avLst/>
            </a:prstTxWarp>
          </a:bodyPr>
          <a:lstStyle/>
          <a:p>
            <a:pPr eaLnBrk="1" hangingPunct="1">
              <a:defRPr/>
            </a:pPr>
            <a:r>
              <a:rPr lang="es-ES" sz="4200" dirty="0">
                <a:ln>
                  <a:noFill/>
                </a:ln>
                <a:solidFill>
                  <a:schemeClr val="tx1"/>
                </a:solidFill>
                <a:effectLst>
                  <a:outerShdw blurRad="38100" dist="38100" dir="2700000" algn="tl">
                    <a:srgbClr val="000000">
                      <a:alpha val="43137"/>
                    </a:srgbClr>
                  </a:outerShdw>
                </a:effectLst>
              </a:rPr>
              <a:t>Cuándo decir a los hijos que no son biológicos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17538" y="1717451"/>
            <a:ext cx="7560547" cy="4083682"/>
          </a:xfrm>
        </p:spPr>
        <p:txBody>
          <a:bodyPr/>
          <a:lstStyle/>
          <a:p>
            <a:pPr>
              <a:lnSpc>
                <a:spcPct val="114000"/>
              </a:lnSpc>
              <a:spcBef>
                <a:spcPts val="600"/>
              </a:spcBef>
            </a:pPr>
            <a:r>
              <a:rPr lang="es-ES" sz="2800" dirty="0"/>
              <a:t>Actualmente por el avance de la tecnología, las separaciones de parejas y las adopciones hay muchas familias con hijos no biológicos.</a:t>
            </a:r>
          </a:p>
          <a:p>
            <a:pPr>
              <a:lnSpc>
                <a:spcPct val="114000"/>
              </a:lnSpc>
              <a:spcBef>
                <a:spcPts val="600"/>
              </a:spcBef>
            </a:pPr>
            <a:r>
              <a:rPr lang="es-ES" sz="2800" dirty="0"/>
              <a:t>Los niños deben saber la verdad desde el principio, no debemos engañarles por temor a hacerles daño.</a:t>
            </a:r>
          </a:p>
          <a:p>
            <a:pPr>
              <a:lnSpc>
                <a:spcPct val="114000"/>
              </a:lnSpc>
              <a:spcBef>
                <a:spcPts val="600"/>
              </a:spcBef>
            </a:pPr>
            <a:r>
              <a:rPr lang="es-ES" sz="2800" dirty="0"/>
              <a:t>La ley garantiza que los hijos sepan la </a:t>
            </a:r>
            <a:r>
              <a:rPr lang="es-ES" sz="2800" dirty="0" smtClean="0"/>
              <a:t>verdad       </a:t>
            </a:r>
            <a:r>
              <a:rPr lang="es-ES" sz="2800" dirty="0"/>
              <a:t>al cumplir los 18 años</a:t>
            </a:r>
            <a:r>
              <a:rPr lang="es-ES" sz="2800" dirty="0" smtClean="0"/>
              <a:t>.</a:t>
            </a:r>
            <a:endParaRPr lang="es-ES" sz="28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57384" cy="1163395"/>
          </a:xfrm>
        </p:spPr>
        <p:txBody>
          <a:bodyPr numCol="1" anchorCtr="0" compatLnSpc="1">
            <a:prstTxWarp prst="textNoShape">
              <a:avLst/>
            </a:prstTxWarp>
          </a:bodyPr>
          <a:lstStyle/>
          <a:p>
            <a:pPr eaLnBrk="1" hangingPunct="1">
              <a:defRPr/>
            </a:pPr>
            <a:r>
              <a:rPr lang="es-ES" sz="4200" dirty="0">
                <a:ln>
                  <a:noFill/>
                </a:ln>
                <a:solidFill>
                  <a:schemeClr val="tx1"/>
                </a:solidFill>
                <a:effectLst>
                  <a:outerShdw blurRad="38100" dist="38100" dir="2700000" algn="tl">
                    <a:srgbClr val="000000">
                      <a:alpha val="43137"/>
                    </a:srgbClr>
                  </a:outerShdw>
                </a:effectLst>
              </a:rPr>
              <a:t>Cuándo decir a los hijos que no son biológicos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17538" y="1691693"/>
            <a:ext cx="7985549" cy="4031873"/>
          </a:xfrm>
        </p:spPr>
        <p:txBody>
          <a:bodyPr/>
          <a:lstStyle/>
          <a:p>
            <a:pPr>
              <a:lnSpc>
                <a:spcPct val="114000"/>
              </a:lnSpc>
              <a:spcBef>
                <a:spcPts val="600"/>
              </a:spcBef>
            </a:pPr>
            <a:r>
              <a:rPr lang="es-ES" sz="2800" dirty="0" smtClean="0"/>
              <a:t>Decir </a:t>
            </a:r>
            <a:r>
              <a:rPr lang="es-ES" sz="2800" dirty="0"/>
              <a:t>la verdad cuanto </a:t>
            </a:r>
            <a:r>
              <a:rPr lang="es-ES" sz="2800" dirty="0" smtClean="0"/>
              <a:t>antes. Si </a:t>
            </a:r>
            <a:r>
              <a:rPr lang="es-ES" sz="2800" dirty="0"/>
              <a:t>es un niño adoptado no tenemos que temer a decir la palabra </a:t>
            </a:r>
            <a:r>
              <a:rPr lang="es-ES" sz="2800" dirty="0" smtClean="0"/>
              <a:t>‘Adopción’ </a:t>
            </a:r>
            <a:r>
              <a:rPr lang="es-ES" sz="2800" dirty="0"/>
              <a:t>delante del niño. </a:t>
            </a:r>
          </a:p>
          <a:p>
            <a:pPr>
              <a:lnSpc>
                <a:spcPct val="114000"/>
              </a:lnSpc>
              <a:spcBef>
                <a:spcPts val="600"/>
              </a:spcBef>
            </a:pPr>
            <a:r>
              <a:rPr lang="es-ES" sz="2800" dirty="0" smtClean="0"/>
              <a:t>Si </a:t>
            </a:r>
            <a:r>
              <a:rPr lang="es-ES" sz="2800" dirty="0"/>
              <a:t>son hijos fruto de otra relación, tampoco tenemos que </a:t>
            </a:r>
            <a:r>
              <a:rPr lang="es-ES" sz="2800" dirty="0" smtClean="0"/>
              <a:t>mentir. Cuanto </a:t>
            </a:r>
            <a:r>
              <a:rPr lang="es-ES" sz="2800" dirty="0"/>
              <a:t>antes sepa la </a:t>
            </a:r>
            <a:r>
              <a:rPr lang="es-ES" sz="2800" dirty="0" smtClean="0"/>
              <a:t>verdad, </a:t>
            </a:r>
            <a:r>
              <a:rPr lang="es-ES" sz="2800" dirty="0"/>
              <a:t>mejor.</a:t>
            </a:r>
          </a:p>
          <a:p>
            <a:pPr>
              <a:lnSpc>
                <a:spcPct val="114000"/>
              </a:lnSpc>
              <a:spcBef>
                <a:spcPts val="600"/>
              </a:spcBef>
            </a:pPr>
            <a:r>
              <a:rPr lang="es-ES" sz="2800" dirty="0"/>
              <a:t>La información la daremos de modo progresivo e iremos explicando los detalles según vaya madurando el niño</a:t>
            </a:r>
            <a:r>
              <a:rPr lang="es-ES" sz="2800" dirty="0" smtClean="0"/>
              <a:t>.</a:t>
            </a:r>
            <a:endParaRPr lang="es-ES" sz="28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Tree>
    <p:extLst>
      <p:ext uri="{BB962C8B-B14F-4D97-AF65-F5344CB8AC3E}">
        <p14:creationId xmlns:p14="http://schemas.microsoft.com/office/powerpoint/2010/main" val="8668531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57384"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Cómo se lo contamos</a:t>
            </a: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
        <p:nvSpPr>
          <p:cNvPr id="3" name="Marcador de contenido 2"/>
          <p:cNvSpPr>
            <a:spLocks noGrp="1"/>
          </p:cNvSpPr>
          <p:nvPr>
            <p:ph idx="1"/>
          </p:nvPr>
        </p:nvSpPr>
        <p:spPr>
          <a:xfrm>
            <a:off x="381000" y="1335601"/>
            <a:ext cx="8382000" cy="4644861"/>
          </a:xfrm>
        </p:spPr>
        <p:txBody>
          <a:bodyPr/>
          <a:lstStyle/>
          <a:p>
            <a:pPr>
              <a:lnSpc>
                <a:spcPct val="114000"/>
              </a:lnSpc>
              <a:spcBef>
                <a:spcPts val="600"/>
              </a:spcBef>
            </a:pPr>
            <a:r>
              <a:rPr lang="es-ES" dirty="0"/>
              <a:t>Lo más importante </a:t>
            </a:r>
            <a:r>
              <a:rPr lang="es-ES" dirty="0" smtClean="0"/>
              <a:t>es dejar </a:t>
            </a:r>
            <a:r>
              <a:rPr lang="es-ES" dirty="0"/>
              <a:t>claro que es un hijo fruto de un Amor incondicional de la familia en la que vive.</a:t>
            </a:r>
          </a:p>
          <a:p>
            <a:pPr>
              <a:lnSpc>
                <a:spcPct val="114000"/>
              </a:lnSpc>
              <a:spcBef>
                <a:spcPts val="600"/>
              </a:spcBef>
            </a:pPr>
            <a:r>
              <a:rPr lang="es-ES" dirty="0"/>
              <a:t>Debemos construir una historia de su llegada a ese </a:t>
            </a:r>
            <a:r>
              <a:rPr lang="es-ES" dirty="0" smtClean="0"/>
              <a:t>hogar, </a:t>
            </a:r>
            <a:r>
              <a:rPr lang="es-ES" dirty="0"/>
              <a:t>como cuando se espera a un bebé. Podemos hacer un </a:t>
            </a:r>
            <a:r>
              <a:rPr lang="es-ES" dirty="0" err="1"/>
              <a:t>albúm</a:t>
            </a:r>
            <a:r>
              <a:rPr lang="es-ES" dirty="0"/>
              <a:t> de fotos, un diario…</a:t>
            </a:r>
          </a:p>
          <a:p>
            <a:pPr>
              <a:lnSpc>
                <a:spcPct val="114000"/>
              </a:lnSpc>
              <a:spcBef>
                <a:spcPts val="600"/>
              </a:spcBef>
            </a:pPr>
            <a:r>
              <a:rPr lang="es-ES" dirty="0"/>
              <a:t>La manera de contarlo se adaptará a la </a:t>
            </a:r>
            <a:r>
              <a:rPr lang="es-ES" dirty="0" smtClean="0"/>
              <a:t>        edad </a:t>
            </a:r>
            <a:r>
              <a:rPr lang="es-ES" dirty="0"/>
              <a:t>del </a:t>
            </a:r>
            <a:r>
              <a:rPr lang="es-ES" dirty="0" smtClean="0"/>
              <a:t>niño.</a:t>
            </a:r>
            <a:endParaRPr lang="es-ES" dirty="0"/>
          </a:p>
        </p:txBody>
      </p:sp>
    </p:spTree>
    <p:extLst>
      <p:ext uri="{BB962C8B-B14F-4D97-AF65-F5344CB8AC3E}">
        <p14:creationId xmlns:p14="http://schemas.microsoft.com/office/powerpoint/2010/main" val="38908150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57384"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Cómo se lo contamos</a:t>
            </a: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
        <p:nvSpPr>
          <p:cNvPr id="3" name="Marcador de contenido 2"/>
          <p:cNvSpPr>
            <a:spLocks noGrp="1"/>
          </p:cNvSpPr>
          <p:nvPr>
            <p:ph idx="1"/>
          </p:nvPr>
        </p:nvSpPr>
        <p:spPr>
          <a:xfrm>
            <a:off x="381000" y="1335601"/>
            <a:ext cx="8382000" cy="4462760"/>
          </a:xfrm>
        </p:spPr>
        <p:txBody>
          <a:bodyPr/>
          <a:lstStyle/>
          <a:p>
            <a:pPr>
              <a:lnSpc>
                <a:spcPct val="100000"/>
              </a:lnSpc>
              <a:spcBef>
                <a:spcPts val="600"/>
              </a:spcBef>
            </a:pPr>
            <a:r>
              <a:rPr lang="es-ES" sz="2800" dirty="0"/>
              <a:t>Entre </a:t>
            </a:r>
            <a:r>
              <a:rPr lang="es-ES" sz="2800" dirty="0" smtClean="0"/>
              <a:t>los 2-5 </a:t>
            </a:r>
            <a:r>
              <a:rPr lang="es-ES" sz="2800" dirty="0"/>
              <a:t>años es difícil que puedan entender </a:t>
            </a:r>
            <a:r>
              <a:rPr lang="es-ES" sz="2800" dirty="0" smtClean="0"/>
              <a:t>bien, </a:t>
            </a:r>
            <a:r>
              <a:rPr lang="es-ES" sz="2800" dirty="0"/>
              <a:t>pero los niños </a:t>
            </a:r>
            <a:r>
              <a:rPr lang="es-ES" sz="2800" dirty="0" smtClean="0"/>
              <a:t>a </a:t>
            </a:r>
            <a:r>
              <a:rPr lang="es-ES" sz="2800" dirty="0"/>
              <a:t>esta edad son muy positivos y tienen una gran imaginación. Nos podemos ayudar de cuentos, historias…</a:t>
            </a:r>
          </a:p>
          <a:p>
            <a:pPr>
              <a:lnSpc>
                <a:spcPct val="100000"/>
              </a:lnSpc>
              <a:spcBef>
                <a:spcPts val="600"/>
              </a:spcBef>
            </a:pPr>
            <a:r>
              <a:rPr lang="es-ES" sz="2800" dirty="0"/>
              <a:t>Entre los 6-12  años se van a interesar mucho por la verdad y van a necesitar un vínculo especial con su familia de </a:t>
            </a:r>
            <a:r>
              <a:rPr lang="es-ES" sz="2800" dirty="0" smtClean="0"/>
              <a:t>cariño </a:t>
            </a:r>
            <a:r>
              <a:rPr lang="es-ES" sz="2800" dirty="0"/>
              <a:t>y apego</a:t>
            </a:r>
            <a:r>
              <a:rPr lang="es-ES" sz="2800" dirty="0" smtClean="0"/>
              <a:t>. Y seguridad.</a:t>
            </a:r>
            <a:endParaRPr lang="es-ES" sz="2800" dirty="0"/>
          </a:p>
          <a:p>
            <a:pPr>
              <a:lnSpc>
                <a:spcPct val="100000"/>
              </a:lnSpc>
              <a:spcBef>
                <a:spcPts val="600"/>
              </a:spcBef>
            </a:pPr>
            <a:r>
              <a:rPr lang="es-ES" sz="2800" dirty="0"/>
              <a:t>Los adolescentes pueden entender </a:t>
            </a:r>
            <a:r>
              <a:rPr lang="es-ES" sz="2800" dirty="0" smtClean="0"/>
              <a:t>las </a:t>
            </a:r>
            <a:r>
              <a:rPr lang="es-ES" sz="2800" dirty="0"/>
              <a:t>razones </a:t>
            </a:r>
            <a:r>
              <a:rPr lang="es-ES" sz="2800" dirty="0" smtClean="0"/>
              <a:t>           de </a:t>
            </a:r>
            <a:r>
              <a:rPr lang="es-ES" sz="2800" dirty="0"/>
              <a:t>por qué están en esa familia, y pueden </a:t>
            </a:r>
            <a:r>
              <a:rPr lang="es-ES" sz="2800" dirty="0" smtClean="0"/>
              <a:t>            buscar </a:t>
            </a:r>
            <a:r>
              <a:rPr lang="es-ES" sz="2800" dirty="0"/>
              <a:t>sus verdaderos orígenes.</a:t>
            </a:r>
            <a:endParaRPr lang="es-ES" sz="2800" dirty="0"/>
          </a:p>
        </p:txBody>
      </p:sp>
    </p:spTree>
    <p:extLst>
      <p:ext uri="{BB962C8B-B14F-4D97-AF65-F5344CB8AC3E}">
        <p14:creationId xmlns:p14="http://schemas.microsoft.com/office/powerpoint/2010/main" val="285245007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57384"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Cómo se lo contamos</a:t>
            </a: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56" y="4649274"/>
            <a:ext cx="1453182" cy="1260000"/>
          </a:xfrm>
          <a:prstGeom prst="rect">
            <a:avLst/>
          </a:prstGeom>
        </p:spPr>
      </p:pic>
      <p:sp>
        <p:nvSpPr>
          <p:cNvPr id="3" name="Marcador de contenido 2"/>
          <p:cNvSpPr>
            <a:spLocks noGrp="1"/>
          </p:cNvSpPr>
          <p:nvPr>
            <p:ph idx="1"/>
          </p:nvPr>
        </p:nvSpPr>
        <p:spPr>
          <a:xfrm>
            <a:off x="381000" y="1335601"/>
            <a:ext cx="8382000" cy="3974614"/>
          </a:xfrm>
        </p:spPr>
        <p:txBody>
          <a:bodyPr/>
          <a:lstStyle/>
          <a:p>
            <a:pPr>
              <a:lnSpc>
                <a:spcPct val="114000"/>
              </a:lnSpc>
              <a:spcBef>
                <a:spcPts val="600"/>
              </a:spcBef>
            </a:pPr>
            <a:r>
              <a:rPr lang="es-ES" dirty="0"/>
              <a:t>Si la historia de su llegada a la familia lo permite, no debemos hablar mal de su familia biológica, hacerle entender que buscaron una vida mejor para él.</a:t>
            </a:r>
          </a:p>
          <a:p>
            <a:pPr>
              <a:lnSpc>
                <a:spcPct val="114000"/>
              </a:lnSpc>
              <a:spcBef>
                <a:spcPts val="600"/>
              </a:spcBef>
            </a:pPr>
            <a:r>
              <a:rPr lang="es-ES" dirty="0"/>
              <a:t>Si procede de adopción internacional podemos familiarizarle con el idioma y costumbres de su lugar de procedencia</a:t>
            </a:r>
            <a:r>
              <a:rPr lang="es-ES" dirty="0" smtClean="0"/>
              <a:t>.</a:t>
            </a:r>
            <a:endParaRPr lang="es-ES" dirty="0"/>
          </a:p>
        </p:txBody>
      </p:sp>
    </p:spTree>
    <p:extLst>
      <p:ext uri="{BB962C8B-B14F-4D97-AF65-F5344CB8AC3E}">
        <p14:creationId xmlns:p14="http://schemas.microsoft.com/office/powerpoint/2010/main" val="361368062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468</Words>
  <Application>Microsoft Office PowerPoint</Application>
  <PresentationFormat>Presentación en pantalla (4:3)</PresentationFormat>
  <Paragraphs>31</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Cuándo decir a los hijos que no son biológicos</vt:lpstr>
      <vt:lpstr>Cuándo decir a los hijos que no son biológicos</vt:lpstr>
      <vt:lpstr>Cómo se lo contamos</vt:lpstr>
      <vt:lpstr>Cómo se lo contamos</vt:lpstr>
      <vt:lpstr>Cómo se lo contamos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11</cp:revision>
  <dcterms:created xsi:type="dcterms:W3CDTF">2016-05-03T15:33:32Z</dcterms:created>
  <dcterms:modified xsi:type="dcterms:W3CDTF">2017-04-19T18:55:08Z</dcterms:modified>
</cp:coreProperties>
</file>