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2" r:id="rId2"/>
    <p:sldId id="263" r:id="rId3"/>
    <p:sldId id="264" r:id="rId4"/>
    <p:sldId id="265" r:id="rId5"/>
    <p:sldId id="266" r:id="rId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ga cortes rico" initials="ocr"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09D9437-73A7-4428-8B58-90389E390F65}" type="datetimeFigureOut">
              <a:rPr lang="es-ES"/>
              <a:pPr>
                <a:defRPr/>
              </a:pPr>
              <a:t>14/10/2016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C6FD5A0-35B2-4675-804D-DE6DE1AC6E69}" type="slidenum">
              <a:rPr lang="es-ES" altLang="es-ES"/>
              <a:pPr/>
              <a:t>‹Nº›</a:t>
            </a:fld>
            <a:endParaRPr lang="es-ES" altLang="es-ES"/>
          </a:p>
        </p:txBody>
      </p:sp>
    </p:spTree>
    <p:extLst>
      <p:ext uri="{BB962C8B-B14F-4D97-AF65-F5344CB8AC3E}">
        <p14:creationId xmlns:p14="http://schemas.microsoft.com/office/powerpoint/2010/main" val="3085092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10/14/2016 8:06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4076752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317922699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93377770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424078932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56262250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296555755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81732706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70036475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66758069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8094349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642633745"/>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169620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32536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923931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fontAlgn="auto">
              <a:spcBef>
                <a:spcPts val="0"/>
              </a:spcBef>
              <a:spcAft>
                <a:spcPts val="0"/>
              </a:spcAft>
              <a:defRPr/>
            </a:pPr>
            <a:r>
              <a:rPr lang="es-ES" sz="3200" b="1" dirty="0">
                <a:solidFill>
                  <a:srgbClr val="3497AE">
                    <a:lumMod val="20000"/>
                    <a:lumOff val="80000"/>
                  </a:srgbClr>
                </a:solidFill>
                <a:effectLst>
                  <a:outerShdw blurRad="38100" dist="38100" dir="2700000" algn="tl">
                    <a:srgbClr val="000000">
                      <a:alpha val="43137"/>
                    </a:srgbClr>
                  </a:outerShdw>
                </a:effectLst>
              </a:rPr>
              <a:t>www.familiaysalud.es</a:t>
            </a:r>
          </a:p>
        </p:txBody>
      </p:sp>
      <p:sp>
        <p:nvSpPr>
          <p:cNvPr id="15364" name="Text Box 5"/>
          <p:cNvSpPr txBox="1">
            <a:spLocks noChangeArrowheads="1"/>
          </p:cNvSpPr>
          <p:nvPr/>
        </p:nvSpPr>
        <p:spPr bwMode="auto">
          <a:xfrm>
            <a:off x="683568" y="1644650"/>
            <a:ext cx="7499995" cy="1323439"/>
          </a:xfrm>
          <a:prstGeom prst="rect">
            <a:avLst/>
          </a:prstGeom>
          <a:noFill/>
          <a:ln w="12700">
            <a:solidFill>
              <a:schemeClr val="tx1"/>
            </a:solidFill>
            <a:miter lim="800000"/>
            <a:headEnd/>
            <a:tailEnd/>
          </a:ln>
        </p:spPr>
        <p:txBody>
          <a:bodyPr wrap="square">
            <a:spAutoFit/>
          </a:bodyPr>
          <a:lstStyle/>
          <a:p>
            <a:pPr algn="ctr">
              <a:spcBef>
                <a:spcPct val="50000"/>
              </a:spcBef>
            </a:pPr>
            <a:r>
              <a:rPr lang="es-ES" sz="4000" b="1" dirty="0">
                <a:solidFill>
                  <a:srgbClr val="000000"/>
                </a:solidFill>
                <a:latin typeface="Arial" charset="0"/>
                <a:cs typeface="+mn-cs"/>
              </a:rPr>
              <a:t>¿Podemos hacer autocontrol en el asma de nuestros hijos?</a:t>
            </a:r>
          </a:p>
        </p:txBody>
      </p:sp>
      <p:sp>
        <p:nvSpPr>
          <p:cNvPr id="2" name="CuadroTexto 11"/>
          <p:cNvSpPr txBox="1"/>
          <p:nvPr/>
        </p:nvSpPr>
        <p:spPr>
          <a:xfrm>
            <a:off x="827584" y="3649464"/>
            <a:ext cx="7056784" cy="1200329"/>
          </a:xfrm>
          <a:prstGeom prst="rect">
            <a:avLst/>
          </a:prstGeom>
          <a:noFill/>
        </p:spPr>
        <p:txBody>
          <a:bodyPr wrap="square">
            <a:spAutoFit/>
          </a:bodyPr>
          <a:lstStyle/>
          <a:p>
            <a:pPr>
              <a:defRPr/>
            </a:pPr>
            <a:r>
              <a:rPr lang="es-ES" sz="2400" dirty="0">
                <a:solidFill>
                  <a:srgbClr val="000000"/>
                </a:solidFill>
                <a:effectLst>
                  <a:outerShdw blurRad="38100" dist="38100" dir="2700000" algn="tl">
                    <a:srgbClr val="C0C0C0"/>
                  </a:outerShdw>
                </a:effectLst>
                <a:latin typeface="Arial" charset="0"/>
                <a:cs typeface="Arial" charset="0"/>
              </a:rPr>
              <a:t>Carmen Rosa Rodríguez </a:t>
            </a:r>
            <a:r>
              <a:rPr lang="es-ES" sz="2400" dirty="0" smtClean="0">
                <a:solidFill>
                  <a:srgbClr val="000000"/>
                </a:solidFill>
                <a:effectLst>
                  <a:outerShdw blurRad="38100" dist="38100" dir="2700000" algn="tl">
                    <a:srgbClr val="C0C0C0"/>
                  </a:outerShdw>
                </a:effectLst>
                <a:latin typeface="Arial" charset="0"/>
                <a:cs typeface="Arial" charset="0"/>
              </a:rPr>
              <a:t>Fernández-Oliva. </a:t>
            </a:r>
            <a:r>
              <a:rPr lang="es-ES" sz="2000" dirty="0" smtClean="0">
                <a:solidFill>
                  <a:srgbClr val="000000"/>
                </a:solidFill>
                <a:effectLst>
                  <a:outerShdw blurRad="38100" dist="38100" dir="2700000" algn="tl">
                    <a:srgbClr val="C0C0C0"/>
                  </a:outerShdw>
                </a:effectLst>
                <a:latin typeface="Arial" charset="0"/>
                <a:cs typeface="Arial" charset="0"/>
              </a:rPr>
              <a:t>Pediatra</a:t>
            </a:r>
          </a:p>
          <a:p>
            <a:pPr>
              <a:defRPr/>
            </a:pPr>
            <a:r>
              <a:rPr lang="es-ES" sz="2400" dirty="0" smtClean="0">
                <a:solidFill>
                  <a:srgbClr val="000000"/>
                </a:solidFill>
                <a:effectLst>
                  <a:outerShdw blurRad="38100" dist="38100" dir="2700000" algn="tl">
                    <a:srgbClr val="C0C0C0"/>
                  </a:outerShdw>
                </a:effectLst>
                <a:latin typeface="Arial" charset="0"/>
                <a:cs typeface="Arial" charset="0"/>
              </a:rPr>
              <a:t>Olga Cortés Rico.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400" dirty="0" smtClean="0">
              <a:solidFill>
                <a:srgbClr val="000000"/>
              </a:solidFill>
              <a:effectLst>
                <a:outerShdw blurRad="38100" dist="38100" dir="2700000" algn="tl">
                  <a:srgbClr val="C0C0C0"/>
                </a:outerShdw>
              </a:effectLst>
              <a:latin typeface="Arial" charset="0"/>
              <a:cs typeface="Arial" charset="0"/>
            </a:endParaRPr>
          </a:p>
          <a:p>
            <a:pPr>
              <a:defRPr/>
            </a:pPr>
            <a:r>
              <a:rPr lang="es-ES" sz="2400" i="1" dirty="0" smtClean="0">
                <a:solidFill>
                  <a:srgbClr val="000000"/>
                </a:solidFill>
                <a:effectLst>
                  <a:outerShdw blurRad="38100" dist="38100" dir="2700000" algn="tl">
                    <a:srgbClr val="C0C0C0"/>
                  </a:outerShdw>
                </a:effectLst>
                <a:latin typeface="Arial" charset="0"/>
                <a:cs typeface="Arial" charset="0"/>
              </a:rPr>
              <a:t>Grupo de Vías Respiratorias de </a:t>
            </a:r>
            <a:r>
              <a:rPr lang="es-ES" sz="2400" i="1" dirty="0" err="1" smtClean="0">
                <a:solidFill>
                  <a:srgbClr val="000000"/>
                </a:solidFill>
                <a:effectLst>
                  <a:outerShdw blurRad="38100" dist="38100" dir="2700000" algn="tl">
                    <a:srgbClr val="C0C0C0"/>
                  </a:outerShdw>
                </a:effectLst>
                <a:latin typeface="Arial" charset="0"/>
                <a:cs typeface="Arial" charset="0"/>
              </a:rPr>
              <a:t>AEPap</a:t>
            </a:r>
            <a:endParaRPr lang="es-ES" sz="2400" i="1" dirty="0">
              <a:solidFill>
                <a:srgbClr val="000000"/>
              </a:solidFill>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7290" y="4653136"/>
            <a:ext cx="1882248" cy="1260000"/>
          </a:xfrm>
          <a:prstGeom prst="rect">
            <a:avLst/>
          </a:prstGeom>
        </p:spPr>
      </p:pic>
    </p:spTree>
    <p:extLst>
      <p:ext uri="{BB962C8B-B14F-4D97-AF65-F5344CB8AC3E}">
        <p14:creationId xmlns:p14="http://schemas.microsoft.com/office/powerpoint/2010/main" val="17329116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87157" cy="553998"/>
          </a:xfrm>
        </p:spPr>
        <p:txBody>
          <a:bodyPr numCol="1" anchorCtr="0" compatLnSpc="1">
            <a:prstTxWarp prst="textNoShape">
              <a:avLst/>
            </a:prstTxWarp>
          </a:bodyPr>
          <a:lstStyle/>
          <a:p>
            <a:pPr eaLnBrk="1" hangingPunct="1">
              <a:defRPr/>
            </a:pPr>
            <a:r>
              <a:rPr lang="es-ES" sz="4000" dirty="0" smtClean="0">
                <a:ln>
                  <a:noFill/>
                </a:ln>
                <a:solidFill>
                  <a:schemeClr val="tx1"/>
                </a:solidFill>
                <a:effectLst>
                  <a:outerShdw blurRad="38100" dist="38100" dir="2700000" algn="tl">
                    <a:srgbClr val="000000">
                      <a:alpha val="43137"/>
                    </a:srgbClr>
                  </a:outerShdw>
                </a:effectLst>
              </a:rPr>
              <a:t>¿Qué se entiende por autocontrol?</a:t>
            </a:r>
          </a:p>
        </p:txBody>
      </p:sp>
      <p:sp>
        <p:nvSpPr>
          <p:cNvPr id="19458" name="Rectangle 3"/>
          <p:cNvSpPr>
            <a:spLocks noGrp="1"/>
          </p:cNvSpPr>
          <p:nvPr>
            <p:ph type="body" idx="1"/>
          </p:nvPr>
        </p:nvSpPr>
        <p:spPr>
          <a:xfrm>
            <a:off x="665163" y="1325159"/>
            <a:ext cx="8083301" cy="4573560"/>
          </a:xfrm>
        </p:spPr>
        <p:txBody>
          <a:bodyPr/>
          <a:lstStyle/>
          <a:p>
            <a:pPr marL="0" indent="0" algn="just">
              <a:lnSpc>
                <a:spcPct val="100000"/>
              </a:lnSpc>
              <a:buNone/>
            </a:pPr>
            <a:r>
              <a:rPr lang="es-ES" altLang="es-ES" sz="2800" dirty="0"/>
              <a:t>Es un conjunto de </a:t>
            </a:r>
            <a:r>
              <a:rPr lang="es-ES" altLang="es-ES" sz="2800" dirty="0">
                <a:latin typeface="Calibri" panose="020F0502020204030204" pitchFamily="34" charset="0"/>
              </a:rPr>
              <a:t>“</a:t>
            </a:r>
            <a:r>
              <a:rPr lang="es-ES" altLang="es-ES" sz="2800" dirty="0"/>
              <a:t>instrucciones</a:t>
            </a:r>
            <a:r>
              <a:rPr lang="es-ES" altLang="es-ES" sz="2800" dirty="0">
                <a:latin typeface="Calibri" panose="020F0502020204030204" pitchFamily="34" charset="0"/>
              </a:rPr>
              <a:t>”</a:t>
            </a:r>
            <a:r>
              <a:rPr lang="es-ES" altLang="es-ES" sz="2800" dirty="0"/>
              <a:t> de lo que </a:t>
            </a:r>
            <a:r>
              <a:rPr lang="es-ES" altLang="es-ES" sz="2800" dirty="0" smtClean="0"/>
              <a:t>hay </a:t>
            </a:r>
            <a:r>
              <a:rPr lang="es-ES" altLang="es-ES" sz="2800" dirty="0"/>
              <a:t>que hacer en caso de s</a:t>
            </a:r>
            <a:r>
              <a:rPr lang="es-ES" altLang="es-ES" sz="2800" dirty="0">
                <a:latin typeface="Calibri" panose="020F0502020204030204" pitchFamily="34" charset="0"/>
              </a:rPr>
              <a:t>í</a:t>
            </a:r>
            <a:r>
              <a:rPr lang="es-ES" altLang="es-ES" sz="2800" dirty="0"/>
              <a:t>ntomas o </a:t>
            </a:r>
            <a:r>
              <a:rPr lang="es-ES" altLang="es-ES" sz="2800" dirty="0" smtClean="0"/>
              <a:t>crisis de asma, </a:t>
            </a:r>
            <a:r>
              <a:rPr lang="es-ES" altLang="es-ES" sz="2800" dirty="0"/>
              <a:t>que el </a:t>
            </a:r>
            <a:r>
              <a:rPr lang="es-ES" altLang="es-ES" sz="2800" dirty="0" smtClean="0"/>
              <a:t>pediatra o neum</a:t>
            </a:r>
            <a:r>
              <a:rPr lang="es-ES" altLang="es-ES" sz="2800" dirty="0" smtClean="0">
                <a:latin typeface="Calibri" panose="020F0502020204030204" pitchFamily="34" charset="0"/>
              </a:rPr>
              <a:t>ó</a:t>
            </a:r>
            <a:r>
              <a:rPr lang="es-ES" altLang="es-ES" sz="2800" dirty="0" smtClean="0"/>
              <a:t>logo </a:t>
            </a:r>
            <a:r>
              <a:rPr lang="es-ES" altLang="es-ES" sz="2800" dirty="0"/>
              <a:t>explica y </a:t>
            </a:r>
            <a:r>
              <a:rPr lang="es-ES" altLang="es-ES" sz="2800" u="sng" dirty="0"/>
              <a:t>da por escrito</a:t>
            </a:r>
            <a:r>
              <a:rPr lang="es-ES" altLang="es-ES" sz="2800" dirty="0"/>
              <a:t>.</a:t>
            </a:r>
          </a:p>
          <a:p>
            <a:pPr algn="just">
              <a:lnSpc>
                <a:spcPct val="100000"/>
              </a:lnSpc>
              <a:spcBef>
                <a:spcPts val="1200"/>
              </a:spcBef>
            </a:pPr>
            <a:r>
              <a:rPr lang="es-ES" altLang="es-ES" sz="2800" dirty="0" smtClean="0"/>
              <a:t>El </a:t>
            </a:r>
            <a:r>
              <a:rPr lang="es-ES" altLang="es-ES" sz="2800" dirty="0"/>
              <a:t>protagonista del plan de acci</a:t>
            </a:r>
            <a:r>
              <a:rPr lang="es-ES" altLang="es-ES" sz="2800" dirty="0">
                <a:latin typeface="Calibri" panose="020F0502020204030204" pitchFamily="34" charset="0"/>
              </a:rPr>
              <a:t>ó</a:t>
            </a:r>
            <a:r>
              <a:rPr lang="es-ES" altLang="es-ES" sz="2800" dirty="0"/>
              <a:t>n escrito o de automanejo </a:t>
            </a:r>
            <a:r>
              <a:rPr lang="es-ES" altLang="es-ES" sz="2800" dirty="0" smtClean="0"/>
              <a:t>es </a:t>
            </a:r>
            <a:r>
              <a:rPr lang="es-ES" altLang="es-ES" sz="2800" dirty="0"/>
              <a:t>el paciente y </a:t>
            </a:r>
            <a:r>
              <a:rPr lang="es-ES" altLang="es-ES" sz="2800" dirty="0" smtClean="0"/>
              <a:t>su </a:t>
            </a:r>
            <a:r>
              <a:rPr lang="es-ES" altLang="es-ES" sz="2800" dirty="0"/>
              <a:t>familia. </a:t>
            </a:r>
          </a:p>
          <a:p>
            <a:pPr algn="just">
              <a:lnSpc>
                <a:spcPct val="100000"/>
              </a:lnSpc>
              <a:spcBef>
                <a:spcPts val="1200"/>
              </a:spcBef>
            </a:pPr>
            <a:r>
              <a:rPr lang="es-ES" altLang="es-ES" sz="2800" dirty="0" smtClean="0">
                <a:ea typeface="ArialMT"/>
                <a:cs typeface="Times New Roman" panose="02020603050405020304" pitchFamily="18" charset="0"/>
              </a:rPr>
              <a:t>Permite </a:t>
            </a:r>
            <a:r>
              <a:rPr lang="es-ES" altLang="es-ES" sz="2800" dirty="0"/>
              <a:t>actuar con autonomía del personal </a:t>
            </a:r>
            <a:r>
              <a:rPr lang="es-ES" altLang="es-ES" sz="2800" dirty="0" smtClean="0"/>
              <a:t>sanitario</a:t>
            </a:r>
            <a:endParaRPr lang="es-ES" altLang="es-ES" sz="2800" dirty="0"/>
          </a:p>
          <a:p>
            <a:pPr lvl="1"/>
            <a:r>
              <a:rPr lang="es-ES" altLang="es-ES" sz="2600" dirty="0" smtClean="0"/>
              <a:t>Actitud </a:t>
            </a:r>
            <a:r>
              <a:rPr lang="es-ES" altLang="es-ES" sz="2600" dirty="0"/>
              <a:t>d</a:t>
            </a:r>
            <a:r>
              <a:rPr lang="es-ES" altLang="es-ES" sz="2600" dirty="0">
                <a:latin typeface="Calibri" panose="020F0502020204030204" pitchFamily="34" charset="0"/>
              </a:rPr>
              <a:t>í</a:t>
            </a:r>
            <a:r>
              <a:rPr lang="es-ES" altLang="es-ES" sz="2600" dirty="0"/>
              <a:t>a a d</a:t>
            </a:r>
            <a:r>
              <a:rPr lang="es-ES" altLang="es-ES" sz="2600" dirty="0">
                <a:latin typeface="Calibri" panose="020F0502020204030204" pitchFamily="34" charset="0"/>
              </a:rPr>
              <a:t>í</a:t>
            </a:r>
            <a:r>
              <a:rPr lang="es-ES" altLang="es-ES" sz="2600" dirty="0"/>
              <a:t>a y en situaciones </a:t>
            </a:r>
            <a:r>
              <a:rPr lang="es-ES" altLang="es-ES" sz="2600" dirty="0" smtClean="0"/>
              <a:t>especiales</a:t>
            </a:r>
          </a:p>
          <a:p>
            <a:pPr lvl="1"/>
            <a:r>
              <a:rPr lang="es-ES" altLang="es-ES" sz="2600" dirty="0" smtClean="0"/>
              <a:t>Que tratamiento utilizar</a:t>
            </a:r>
          </a:p>
          <a:p>
            <a:pPr lvl="1"/>
            <a:r>
              <a:rPr lang="es-ES" altLang="es-ES" sz="2600" dirty="0" smtClean="0">
                <a:latin typeface="Calibri" panose="020F0502020204030204" pitchFamily="34" charset="0"/>
                <a:ea typeface="ArialMT"/>
                <a:cs typeface="ArialMT"/>
              </a:rPr>
              <a:t>Cuando </a:t>
            </a:r>
            <a:r>
              <a:rPr lang="es-ES" altLang="es-ES" sz="2600" dirty="0">
                <a:latin typeface="Calibri" panose="020F0502020204030204" pitchFamily="34" charset="0"/>
                <a:ea typeface="ArialMT"/>
                <a:cs typeface="ArialMT"/>
              </a:rPr>
              <a:t>consultar con su médico </a:t>
            </a:r>
            <a:r>
              <a:rPr lang="es-ES" altLang="es-ES" sz="2600" dirty="0" smtClean="0">
                <a:latin typeface="Calibri" panose="020F0502020204030204" pitchFamily="34" charset="0"/>
                <a:ea typeface="ArialMT"/>
                <a:cs typeface="ArialMT"/>
              </a:rPr>
              <a:t>o con          urgencias</a:t>
            </a:r>
            <a:endParaRPr lang="es-ES" sz="26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7290" y="4653136"/>
            <a:ext cx="1882248" cy="1260000"/>
          </a:xfrm>
          <a:prstGeom prst="rect">
            <a:avLst/>
          </a:prstGeom>
        </p:spPr>
      </p:pic>
    </p:spTree>
    <p:extLst>
      <p:ext uri="{BB962C8B-B14F-4D97-AF65-F5344CB8AC3E}">
        <p14:creationId xmlns:p14="http://schemas.microsoft.com/office/powerpoint/2010/main" val="141781707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7" cy="1661993"/>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¿Puedo ser capaz de  hacer automanejo en el asma de mi hijo?</a:t>
            </a:r>
            <a:br>
              <a:rPr lang="es-ES" sz="4000" dirty="0">
                <a:ln>
                  <a:noFill/>
                </a:ln>
                <a:solidFill>
                  <a:schemeClr val="tx1"/>
                </a:solidFill>
                <a:effectLst>
                  <a:outerShdw blurRad="38100" dist="38100" dir="2700000" algn="tl">
                    <a:srgbClr val="000000">
                      <a:alpha val="43137"/>
                    </a:srgbClr>
                  </a:outerShdw>
                </a:effectLst>
              </a:rPr>
            </a:br>
            <a:endParaRPr lang="es-ES" sz="4000" dirty="0" smtClean="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7" name="Rectángulo 6"/>
          <p:cNvSpPr/>
          <p:nvPr/>
        </p:nvSpPr>
        <p:spPr>
          <a:xfrm>
            <a:off x="535889" y="1717451"/>
            <a:ext cx="8148422" cy="3939540"/>
          </a:xfrm>
          <a:prstGeom prst="rect">
            <a:avLst/>
          </a:prstGeom>
        </p:spPr>
        <p:txBody>
          <a:bodyPr wrap="square">
            <a:spAutoFit/>
          </a:bodyPr>
          <a:lstStyle/>
          <a:p>
            <a:pPr marL="396875" indent="-396875" algn="just" defTabSz="912813" eaLnBrk="0" hangingPunct="0">
              <a:spcBef>
                <a:spcPts val="1200"/>
              </a:spcBef>
              <a:buBlip>
                <a:blip r:embed="rId4"/>
              </a:buBlip>
            </a:pPr>
            <a:r>
              <a:rPr lang="es-ES" altLang="es-ES" sz="2200" dirty="0">
                <a:solidFill>
                  <a:srgbClr val="000000"/>
                </a:solidFill>
                <a:latin typeface="+mn-lt"/>
                <a:cs typeface="+mn-cs"/>
              </a:rPr>
              <a:t>Claro que sí. </a:t>
            </a:r>
            <a:r>
              <a:rPr lang="es-ES" altLang="es-ES" sz="2200" dirty="0" smtClean="0">
                <a:solidFill>
                  <a:srgbClr val="000000"/>
                </a:solidFill>
                <a:latin typeface="+mn-lt"/>
                <a:cs typeface="+mn-cs"/>
              </a:rPr>
              <a:t>Es </a:t>
            </a:r>
            <a:r>
              <a:rPr lang="es-ES" altLang="es-ES" sz="2200" dirty="0">
                <a:solidFill>
                  <a:srgbClr val="000000"/>
                </a:solidFill>
                <a:latin typeface="+mn-lt"/>
                <a:cs typeface="+mn-cs"/>
              </a:rPr>
              <a:t>una meta a conseguir, para lograr el control de la enfermedad que permita una vida lo más normalizada posible. </a:t>
            </a:r>
            <a:endParaRPr lang="es-ES" altLang="es-ES" sz="2200" dirty="0" smtClean="0">
              <a:solidFill>
                <a:srgbClr val="000000"/>
              </a:solidFill>
              <a:latin typeface="+mn-lt"/>
              <a:cs typeface="+mn-cs"/>
            </a:endParaRPr>
          </a:p>
          <a:p>
            <a:pPr marL="396875" indent="-396875" algn="just" defTabSz="912813" eaLnBrk="0" hangingPunct="0">
              <a:spcBef>
                <a:spcPts val="1200"/>
              </a:spcBef>
              <a:buBlip>
                <a:blip r:embed="rId4"/>
              </a:buBlip>
            </a:pPr>
            <a:r>
              <a:rPr lang="es-ES" altLang="es-ES" sz="2200" dirty="0" smtClean="0">
                <a:solidFill>
                  <a:srgbClr val="000000"/>
                </a:solidFill>
                <a:latin typeface="+mn-lt"/>
              </a:rPr>
              <a:t>Lo </a:t>
            </a:r>
            <a:r>
              <a:rPr lang="es-ES" altLang="es-ES" sz="2200" dirty="0">
                <a:solidFill>
                  <a:srgbClr val="000000"/>
                </a:solidFill>
                <a:latin typeface="+mn-lt"/>
              </a:rPr>
              <a:t>ideal es que tras diagnosticar el asma y aconsejar un tratamiento, se expliquen una serie de pautas, que los padres y familias puedan seguir en </a:t>
            </a:r>
            <a:r>
              <a:rPr lang="es-ES" altLang="es-ES" sz="2200" dirty="0" smtClean="0">
                <a:solidFill>
                  <a:srgbClr val="000000"/>
                </a:solidFill>
                <a:latin typeface="+mn-lt"/>
              </a:rPr>
              <a:t>casa.</a:t>
            </a:r>
          </a:p>
          <a:p>
            <a:pPr marL="396875" indent="-396875" algn="just" defTabSz="912813" eaLnBrk="0" hangingPunct="0">
              <a:spcBef>
                <a:spcPts val="1200"/>
              </a:spcBef>
              <a:buBlip>
                <a:blip r:embed="rId4"/>
              </a:buBlip>
            </a:pPr>
            <a:r>
              <a:rPr lang="es-ES" altLang="es-ES" sz="2200" dirty="0" smtClean="0">
                <a:solidFill>
                  <a:srgbClr val="000000"/>
                </a:solidFill>
                <a:latin typeface="+mn-lt"/>
              </a:rPr>
              <a:t>Hay </a:t>
            </a:r>
            <a:r>
              <a:rPr lang="es-ES" altLang="es-ES" sz="2200" dirty="0">
                <a:solidFill>
                  <a:srgbClr val="000000"/>
                </a:solidFill>
                <a:latin typeface="+mn-lt"/>
              </a:rPr>
              <a:t>que individualizar cada </a:t>
            </a:r>
            <a:r>
              <a:rPr lang="es-ES" altLang="es-ES" sz="2200" dirty="0" smtClean="0">
                <a:solidFill>
                  <a:srgbClr val="000000"/>
                </a:solidFill>
                <a:latin typeface="+mn-lt"/>
              </a:rPr>
              <a:t>caso, pero </a:t>
            </a:r>
            <a:r>
              <a:rPr lang="es-ES" altLang="es-ES" sz="2200" dirty="0">
                <a:solidFill>
                  <a:srgbClr val="000000"/>
                </a:solidFill>
                <a:latin typeface="+mn-lt"/>
              </a:rPr>
              <a:t>hay </a:t>
            </a:r>
            <a:r>
              <a:rPr lang="es-ES" altLang="es-ES" sz="2200" dirty="0" smtClean="0">
                <a:solidFill>
                  <a:srgbClr val="000000"/>
                </a:solidFill>
                <a:latin typeface="+mn-lt"/>
              </a:rPr>
              <a:t>puntos </a:t>
            </a:r>
            <a:r>
              <a:rPr lang="es-ES" altLang="es-ES" sz="2200" dirty="0">
                <a:solidFill>
                  <a:srgbClr val="000000"/>
                </a:solidFill>
                <a:latin typeface="+mn-lt"/>
              </a:rPr>
              <a:t>clave que nos permiten hacer un correcto manejo de la </a:t>
            </a:r>
            <a:r>
              <a:rPr lang="es-ES" altLang="es-ES" sz="2200" dirty="0" smtClean="0">
                <a:solidFill>
                  <a:srgbClr val="000000"/>
                </a:solidFill>
                <a:latin typeface="+mn-lt"/>
              </a:rPr>
              <a:t>enfermedad.</a:t>
            </a:r>
          </a:p>
          <a:p>
            <a:pPr marL="396875" indent="-396875" defTabSz="912813" eaLnBrk="0" hangingPunct="0">
              <a:spcBef>
                <a:spcPts val="1200"/>
              </a:spcBef>
              <a:buBlip>
                <a:blip r:embed="rId4"/>
              </a:buBlip>
            </a:pPr>
            <a:r>
              <a:rPr lang="es-ES" altLang="es-ES" sz="2200" dirty="0" smtClean="0">
                <a:solidFill>
                  <a:srgbClr val="000000"/>
                </a:solidFill>
                <a:latin typeface="+mn-lt"/>
              </a:rPr>
              <a:t>Nuestros </a:t>
            </a:r>
            <a:r>
              <a:rPr lang="es-ES" altLang="es-ES" sz="2200" dirty="0">
                <a:solidFill>
                  <a:srgbClr val="000000"/>
                </a:solidFill>
                <a:latin typeface="+mn-lt"/>
              </a:rPr>
              <a:t>hijos a partir de los 7 </a:t>
            </a:r>
            <a:r>
              <a:rPr lang="es-ES" altLang="es-ES" sz="2200" dirty="0" smtClean="0">
                <a:solidFill>
                  <a:srgbClr val="000000"/>
                </a:solidFill>
                <a:latin typeface="+mn-lt"/>
              </a:rPr>
              <a:t>años pueden ser                entrenados </a:t>
            </a:r>
            <a:r>
              <a:rPr lang="es-ES" altLang="es-ES" sz="2200" dirty="0">
                <a:solidFill>
                  <a:srgbClr val="000000"/>
                </a:solidFill>
                <a:latin typeface="+mn-lt"/>
              </a:rPr>
              <a:t>para identificar sus síntomas y aprender </a:t>
            </a:r>
            <a:r>
              <a:rPr lang="es-ES" altLang="es-ES" sz="2200" dirty="0" smtClean="0">
                <a:solidFill>
                  <a:srgbClr val="000000"/>
                </a:solidFill>
                <a:latin typeface="+mn-lt"/>
              </a:rPr>
              <a:t>                     las pautas y conductas </a:t>
            </a:r>
            <a:r>
              <a:rPr lang="es-ES" altLang="es-ES" sz="2200" dirty="0">
                <a:solidFill>
                  <a:srgbClr val="000000"/>
                </a:solidFill>
                <a:latin typeface="+mn-lt"/>
              </a:rPr>
              <a:t>a </a:t>
            </a:r>
            <a:r>
              <a:rPr lang="es-ES" altLang="es-ES" sz="2200" dirty="0" smtClean="0">
                <a:solidFill>
                  <a:srgbClr val="000000"/>
                </a:solidFill>
                <a:latin typeface="+mn-lt"/>
              </a:rPr>
              <a:t>seguir.</a:t>
            </a:r>
            <a:endParaRPr lang="es-ES" altLang="es-ES" sz="2200" dirty="0">
              <a:solidFill>
                <a:srgbClr val="000000"/>
              </a:solidFill>
              <a:latin typeface="+mn-lt"/>
              <a:cs typeface="+mn-cs"/>
            </a:endParaRPr>
          </a:p>
        </p:txBody>
      </p:sp>
      <p:pic>
        <p:nvPicPr>
          <p:cNvPr id="18" name="Imagen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17290" y="4653136"/>
            <a:ext cx="1882248" cy="1260000"/>
          </a:xfrm>
          <a:prstGeom prst="rect">
            <a:avLst/>
          </a:prstGeom>
        </p:spPr>
      </p:pic>
    </p:spTree>
    <p:extLst>
      <p:ext uri="{BB962C8B-B14F-4D97-AF65-F5344CB8AC3E}">
        <p14:creationId xmlns:p14="http://schemas.microsoft.com/office/powerpoint/2010/main" val="36089356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715149" cy="13295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Autocontrol: pasos a seguir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 name="Rectangle 1"/>
          <p:cNvSpPr>
            <a:spLocks noChangeArrowheads="1"/>
          </p:cNvSpPr>
          <p:nvPr/>
        </p:nvSpPr>
        <p:spPr bwMode="auto">
          <a:xfrm>
            <a:off x="755576" y="1013805"/>
            <a:ext cx="6048672" cy="1061829"/>
          </a:xfrm>
          <a:prstGeom prst="rect">
            <a:avLst/>
          </a:prstGeom>
          <a:solidFill>
            <a:schemeClr val="accent1">
              <a:lumMod val="20000"/>
              <a:lumOff val="80000"/>
            </a:schemeClr>
          </a:solidFill>
          <a:ln w="9525">
            <a:solidFill>
              <a:schemeClr val="tx2"/>
            </a:solidFill>
            <a:miter lim="800000"/>
            <a:headEnd/>
            <a:tailEnd/>
          </a:ln>
          <a:effectLst>
            <a:outerShdw blurRad="63500" sx="102000" sy="102000" algn="ctr" rotWithShape="0">
              <a:prstClr val="black">
                <a:alpha val="40000"/>
              </a:prstClr>
            </a:outerShdw>
          </a:effectLst>
        </p:spPr>
        <p:txBody>
          <a:bodyPr wrap="square" anchor="ctr">
            <a:spAutoFit/>
          </a:bodyPr>
          <a:lstStyle/>
          <a:p>
            <a:pPr algn="just" eaLnBrk="0" hangingPunct="0">
              <a:defRPr/>
            </a:pPr>
            <a:r>
              <a:rPr lang="es-ES" sz="1600" b="1" dirty="0">
                <a:ea typeface="Calibri" pitchFamily="34" charset="0"/>
              </a:rPr>
              <a:t>Tu tratamiento </a:t>
            </a:r>
            <a:r>
              <a:rPr lang="es-ES" sz="1600" b="1" dirty="0" smtClean="0">
                <a:ea typeface="Calibri" pitchFamily="34" charset="0"/>
              </a:rPr>
              <a:t>diario</a:t>
            </a:r>
            <a:r>
              <a:rPr lang="es-ES" sz="1600" b="1" dirty="0">
                <a:ea typeface="Calibri" pitchFamily="34" charset="0"/>
              </a:rPr>
              <a:t>, a partir de hoy es: </a:t>
            </a:r>
            <a:r>
              <a:rPr lang="es-ES" sz="1400" b="1" dirty="0">
                <a:ea typeface="Calibri" pitchFamily="34" charset="0"/>
              </a:rPr>
              <a:t>	</a:t>
            </a:r>
            <a:endParaRPr lang="es-ES" sz="1100" dirty="0"/>
          </a:p>
          <a:p>
            <a:pPr algn="just" eaLnBrk="0" hangingPunct="0">
              <a:spcBef>
                <a:spcPts val="600"/>
              </a:spcBef>
              <a:defRPr/>
            </a:pPr>
            <a:r>
              <a:rPr lang="es-ES" sz="1400" b="1" dirty="0">
                <a:ea typeface="Calibri" pitchFamily="34" charset="0"/>
              </a:rPr>
              <a:t>Cada día tomo ___________________________________________</a:t>
            </a:r>
            <a:endParaRPr lang="es-ES" sz="3200" dirty="0"/>
          </a:p>
          <a:p>
            <a:pPr algn="just" eaLnBrk="0" hangingPunct="0">
              <a:defRPr/>
            </a:pPr>
            <a:r>
              <a:rPr lang="es-ES" sz="1400" b="1" dirty="0" smtClean="0">
                <a:ea typeface="Calibri" pitchFamily="34" charset="0"/>
              </a:rPr>
              <a:t>Si </a:t>
            </a:r>
            <a:r>
              <a:rPr lang="es-ES" sz="1400" b="1" dirty="0">
                <a:ea typeface="Calibri" pitchFamily="34" charset="0"/>
              </a:rPr>
              <a:t>tienes síntomas cuando haces ejercicio, </a:t>
            </a:r>
            <a:r>
              <a:rPr lang="es-ES" sz="1400" b="1" dirty="0" smtClean="0">
                <a:ea typeface="Calibri" pitchFamily="34" charset="0"/>
              </a:rPr>
              <a:t>tomarás:</a:t>
            </a:r>
          </a:p>
          <a:p>
            <a:pPr algn="just" eaLnBrk="0" hangingPunct="0">
              <a:defRPr/>
            </a:pPr>
            <a:r>
              <a:rPr lang="es-ES" sz="1400" b="1" dirty="0" smtClean="0">
                <a:ea typeface="Calibri" pitchFamily="34" charset="0"/>
              </a:rPr>
              <a:t>________________________________________________________</a:t>
            </a:r>
            <a:endParaRPr lang="es-ES" sz="3200" dirty="0"/>
          </a:p>
        </p:txBody>
      </p:sp>
      <p:sp>
        <p:nvSpPr>
          <p:cNvPr id="16" name="Rectangle 2"/>
          <p:cNvSpPr>
            <a:spLocks noChangeArrowheads="1"/>
          </p:cNvSpPr>
          <p:nvPr/>
        </p:nvSpPr>
        <p:spPr bwMode="auto">
          <a:xfrm>
            <a:off x="2124075" y="2366163"/>
            <a:ext cx="5299075" cy="1708160"/>
          </a:xfrm>
          <a:prstGeom prst="rect">
            <a:avLst/>
          </a:prstGeom>
          <a:solidFill>
            <a:schemeClr val="accent1">
              <a:lumMod val="20000"/>
              <a:lumOff val="80000"/>
            </a:schemeClr>
          </a:solidFill>
          <a:ln w="9525">
            <a:noFill/>
            <a:miter lim="800000"/>
            <a:headEnd/>
            <a:tailEnd/>
          </a:ln>
          <a:effectLst>
            <a:outerShdw blurRad="63500" sx="102000" sy="102000" algn="ctr" rotWithShape="0">
              <a:prstClr val="black">
                <a:alpha val="40000"/>
              </a:prstClr>
            </a:outerShdw>
          </a:effectLst>
        </p:spPr>
        <p:txBody>
          <a:bodyPr anchor="ctr">
            <a:spAutoFit/>
          </a:bodyPr>
          <a:lstStyle/>
          <a:p>
            <a:pPr algn="just" eaLnBrk="0" hangingPunct="0">
              <a:defRPr/>
            </a:pPr>
            <a:r>
              <a:rPr lang="es-ES" sz="1600" b="1" dirty="0">
                <a:solidFill>
                  <a:srgbClr val="000000"/>
                </a:solidFill>
                <a:ea typeface="Calibri" pitchFamily="34" charset="0"/>
              </a:rPr>
              <a:t>¿Cuándo debo aumentar el tratamiento?</a:t>
            </a:r>
          </a:p>
          <a:p>
            <a:pPr algn="just" eaLnBrk="0" hangingPunct="0">
              <a:spcBef>
                <a:spcPts val="600"/>
              </a:spcBef>
              <a:defRPr/>
            </a:pPr>
            <a:r>
              <a:rPr lang="es-ES" sz="1400" b="1" dirty="0" smtClean="0">
                <a:ea typeface="Calibri" pitchFamily="34" charset="0"/>
              </a:rPr>
              <a:t>En </a:t>
            </a:r>
            <a:r>
              <a:rPr lang="es-ES" sz="1400" b="1" dirty="0">
                <a:ea typeface="Calibri" pitchFamily="34" charset="0"/>
              </a:rPr>
              <a:t>la semana pasada has  tenido…</a:t>
            </a:r>
            <a:endParaRPr lang="es-ES" sz="1100" dirty="0"/>
          </a:p>
          <a:p>
            <a:pPr algn="just" eaLnBrk="0" hangingPunct="0">
              <a:defRPr/>
            </a:pPr>
            <a:r>
              <a:rPr lang="es-ES" sz="1400" dirty="0">
                <a:solidFill>
                  <a:srgbClr val="7030A0"/>
                </a:solidFill>
                <a:ea typeface="Calibri" pitchFamily="34" charset="0"/>
              </a:rPr>
              <a:t>¿Síntomas de asma más de dos veces a la semana?</a:t>
            </a:r>
            <a:r>
              <a:rPr lang="es-ES" sz="1400" b="1" dirty="0">
                <a:solidFill>
                  <a:srgbClr val="8064A2"/>
                </a:solidFill>
                <a:ea typeface="Calibri" pitchFamily="34" charset="0"/>
              </a:rPr>
              <a:t>	</a:t>
            </a:r>
            <a:r>
              <a:rPr lang="es-ES" sz="1400" dirty="0">
                <a:ea typeface="Calibri" pitchFamily="34" charset="0"/>
              </a:rPr>
              <a:t>No  Sí</a:t>
            </a:r>
            <a:endParaRPr lang="es-ES" sz="1100" dirty="0"/>
          </a:p>
          <a:p>
            <a:pPr algn="just" eaLnBrk="0" hangingPunct="0">
              <a:defRPr/>
            </a:pPr>
            <a:r>
              <a:rPr lang="es-ES" sz="1400" dirty="0">
                <a:solidFill>
                  <a:srgbClr val="7030A0"/>
                </a:solidFill>
                <a:ea typeface="Calibri" pitchFamily="34" charset="0"/>
              </a:rPr>
              <a:t>¿Actividad o ejercicio limitado por el asma?                      </a:t>
            </a:r>
            <a:r>
              <a:rPr lang="es-ES" sz="1400" dirty="0">
                <a:solidFill>
                  <a:srgbClr val="8064A2"/>
                </a:solidFill>
                <a:ea typeface="Calibri" pitchFamily="34" charset="0"/>
              </a:rPr>
              <a:t>	</a:t>
            </a:r>
            <a:r>
              <a:rPr lang="es-ES" sz="1400" dirty="0">
                <a:ea typeface="Calibri" pitchFamily="34" charset="0"/>
              </a:rPr>
              <a:t>No  Sí</a:t>
            </a:r>
            <a:endParaRPr lang="es-ES" sz="1100" dirty="0"/>
          </a:p>
          <a:p>
            <a:pPr algn="just" eaLnBrk="0" hangingPunct="0">
              <a:defRPr/>
            </a:pPr>
            <a:r>
              <a:rPr lang="es-ES" sz="1400" dirty="0">
                <a:solidFill>
                  <a:srgbClr val="7030A0"/>
                </a:solidFill>
                <a:ea typeface="Calibri" pitchFamily="34" charset="0"/>
              </a:rPr>
              <a:t>¿Despertares por la noche debido al asma?                     </a:t>
            </a:r>
            <a:r>
              <a:rPr lang="es-ES" sz="1400" dirty="0">
                <a:solidFill>
                  <a:srgbClr val="8064A2"/>
                </a:solidFill>
                <a:ea typeface="Calibri" pitchFamily="34" charset="0"/>
              </a:rPr>
              <a:t>	</a:t>
            </a:r>
            <a:r>
              <a:rPr lang="es-ES" sz="1400" dirty="0">
                <a:ea typeface="Calibri" pitchFamily="34" charset="0"/>
              </a:rPr>
              <a:t>No  Sí</a:t>
            </a:r>
            <a:endParaRPr lang="es-ES" sz="1100" dirty="0"/>
          </a:p>
          <a:p>
            <a:pPr algn="just" eaLnBrk="0" hangingPunct="0">
              <a:defRPr/>
            </a:pPr>
            <a:r>
              <a:rPr lang="es-ES" sz="1400" dirty="0">
                <a:solidFill>
                  <a:srgbClr val="7030A0"/>
                </a:solidFill>
                <a:ea typeface="Calibri" pitchFamily="34" charset="0"/>
              </a:rPr>
              <a:t>¿Necesidad medicación de alivio más de dos veces?       </a:t>
            </a:r>
            <a:r>
              <a:rPr lang="es-ES" sz="1400" dirty="0">
                <a:solidFill>
                  <a:srgbClr val="8064A2"/>
                </a:solidFill>
                <a:ea typeface="Calibri" pitchFamily="34" charset="0"/>
              </a:rPr>
              <a:t>	</a:t>
            </a:r>
            <a:r>
              <a:rPr lang="es-ES" sz="1400" dirty="0">
                <a:ea typeface="Calibri" pitchFamily="34" charset="0"/>
              </a:rPr>
              <a:t>No  Sí</a:t>
            </a:r>
            <a:endParaRPr lang="es-ES" sz="1100" dirty="0"/>
          </a:p>
          <a:p>
            <a:pPr algn="just" eaLnBrk="0" hangingPunct="0">
              <a:defRPr/>
            </a:pPr>
            <a:r>
              <a:rPr lang="es-ES" sz="1400" dirty="0">
                <a:solidFill>
                  <a:srgbClr val="7030A0"/>
                </a:solidFill>
                <a:ea typeface="Calibri" pitchFamily="34" charset="0"/>
              </a:rPr>
              <a:t>¿Si mides el (FEM), tu FEM es menor de ________?       </a:t>
            </a:r>
            <a:r>
              <a:rPr lang="es-ES" sz="1400" dirty="0">
                <a:solidFill>
                  <a:srgbClr val="8064A2"/>
                </a:solidFill>
                <a:ea typeface="Calibri" pitchFamily="34" charset="0"/>
              </a:rPr>
              <a:t>	</a:t>
            </a:r>
            <a:r>
              <a:rPr lang="es-ES" sz="1400" dirty="0">
                <a:ea typeface="Calibri" pitchFamily="34" charset="0"/>
              </a:rPr>
              <a:t>No  </a:t>
            </a:r>
            <a:r>
              <a:rPr lang="es-ES" sz="1400" dirty="0" smtClean="0">
                <a:ea typeface="Calibri" pitchFamily="34" charset="0"/>
              </a:rPr>
              <a:t>Sí</a:t>
            </a:r>
            <a:endParaRPr lang="es-ES" sz="1400" dirty="0">
              <a:ea typeface="Calibri" pitchFamily="34" charset="0"/>
            </a:endParaRPr>
          </a:p>
        </p:txBody>
      </p:sp>
      <p:sp>
        <p:nvSpPr>
          <p:cNvPr id="17" name="12 CuadroTexto"/>
          <p:cNvSpPr txBox="1">
            <a:spLocks noChangeArrowheads="1"/>
          </p:cNvSpPr>
          <p:nvPr/>
        </p:nvSpPr>
        <p:spPr bwMode="auto">
          <a:xfrm>
            <a:off x="323776" y="996239"/>
            <a:ext cx="431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 altLang="es-ES" sz="1600" dirty="0"/>
              <a:t>1.</a:t>
            </a:r>
          </a:p>
        </p:txBody>
      </p:sp>
      <p:sp>
        <p:nvSpPr>
          <p:cNvPr id="18" name="13 CuadroTexto"/>
          <p:cNvSpPr txBox="1">
            <a:spLocks noChangeArrowheads="1"/>
          </p:cNvSpPr>
          <p:nvPr/>
        </p:nvSpPr>
        <p:spPr bwMode="auto">
          <a:xfrm>
            <a:off x="1763713" y="2298358"/>
            <a:ext cx="3603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 altLang="es-ES" sz="1600" dirty="0"/>
              <a:t>2.</a:t>
            </a:r>
          </a:p>
        </p:txBody>
      </p:sp>
      <p:sp>
        <p:nvSpPr>
          <p:cNvPr id="19" name="Rectangle 3"/>
          <p:cNvSpPr>
            <a:spLocks noChangeArrowheads="1"/>
          </p:cNvSpPr>
          <p:nvPr/>
        </p:nvSpPr>
        <p:spPr bwMode="auto">
          <a:xfrm>
            <a:off x="394272" y="4284528"/>
            <a:ext cx="6569720" cy="1631216"/>
          </a:xfrm>
          <a:prstGeom prst="rect">
            <a:avLst/>
          </a:prstGeom>
          <a:solidFill>
            <a:schemeClr val="accent1">
              <a:lumMod val="20000"/>
              <a:lumOff val="80000"/>
            </a:schemeClr>
          </a:solidFill>
          <a:ln w="9525">
            <a:noFill/>
            <a:miter lim="800000"/>
            <a:headEnd/>
            <a:tailEnd/>
          </a:ln>
          <a:effectLst>
            <a:outerShdw blurRad="63500" sx="102000" sy="102000" algn="ctr" rotWithShape="0">
              <a:prstClr val="black">
                <a:alpha val="40000"/>
              </a:prstClr>
            </a:outerShdw>
          </a:effectLst>
        </p:spPr>
        <p:txBody>
          <a:bodyPr wrap="square" anchor="ctr">
            <a:spAutoFit/>
          </a:bodyPr>
          <a:lstStyle/>
          <a:p>
            <a:pPr algn="just" eaLnBrk="0" hangingPunct="0">
              <a:defRPr/>
            </a:pPr>
            <a:r>
              <a:rPr lang="es-ES" sz="1600" b="1" dirty="0">
                <a:solidFill>
                  <a:srgbClr val="7030A0"/>
                </a:solidFill>
                <a:ea typeface="Calibri" pitchFamily="34" charset="0"/>
              </a:rPr>
              <a:t>Si has contestado </a:t>
            </a:r>
            <a:r>
              <a:rPr lang="es-ES" sz="1600" b="1" u="sng" dirty="0">
                <a:solidFill>
                  <a:srgbClr val="7030A0"/>
                </a:solidFill>
                <a:ea typeface="Calibri" pitchFamily="34" charset="0"/>
              </a:rPr>
              <a:t>SÍ a 3 o más preguntas</a:t>
            </a:r>
            <a:r>
              <a:rPr lang="es-ES" sz="1600" b="1" dirty="0">
                <a:solidFill>
                  <a:srgbClr val="7030A0"/>
                </a:solidFill>
                <a:ea typeface="Calibri" pitchFamily="34" charset="0"/>
              </a:rPr>
              <a:t>, tu asma no está bien controlado y puede ser necesario subir un paso tu tratamiento</a:t>
            </a:r>
            <a:endParaRPr lang="es-ES" sz="1200" b="1" dirty="0">
              <a:solidFill>
                <a:srgbClr val="7030A0"/>
              </a:solidFill>
            </a:endParaRPr>
          </a:p>
          <a:p>
            <a:pPr algn="just" eaLnBrk="0" hangingPunct="0">
              <a:spcBef>
                <a:spcPts val="600"/>
              </a:spcBef>
              <a:defRPr/>
            </a:pPr>
            <a:r>
              <a:rPr lang="es-ES" sz="1600" b="1" dirty="0">
                <a:solidFill>
                  <a:srgbClr val="000000"/>
                </a:solidFill>
                <a:ea typeface="Calibri" pitchFamily="34" charset="0"/>
              </a:rPr>
              <a:t>Entonces debes aumentar el tratamiento:</a:t>
            </a:r>
            <a:endParaRPr lang="es-ES" sz="1200" dirty="0"/>
          </a:p>
          <a:p>
            <a:pPr algn="just" eaLnBrk="0" hangingPunct="0">
              <a:spcBef>
                <a:spcPts val="600"/>
              </a:spcBef>
              <a:defRPr/>
            </a:pPr>
            <a:r>
              <a:rPr lang="es-ES" sz="1400" dirty="0">
                <a:ea typeface="Calibri" pitchFamily="34" charset="0"/>
              </a:rPr>
              <a:t>Aumenta el tratamiento con </a:t>
            </a:r>
            <a:r>
              <a:rPr lang="es-ES" sz="1400" dirty="0" smtClean="0">
                <a:ea typeface="Calibri" pitchFamily="34" charset="0"/>
              </a:rPr>
              <a:t>______________________________________ y </a:t>
            </a:r>
            <a:r>
              <a:rPr lang="es-ES" sz="1400" dirty="0">
                <a:ea typeface="Calibri" pitchFamily="34" charset="0"/>
              </a:rPr>
              <a:t>valora la mejoría cada día. Si has mejorado, mantén este tratamiento ________días.</a:t>
            </a:r>
            <a:endParaRPr lang="es-ES" sz="1400" dirty="0"/>
          </a:p>
        </p:txBody>
      </p:sp>
      <p:sp>
        <p:nvSpPr>
          <p:cNvPr id="20" name="14 CuadroTexto"/>
          <p:cNvSpPr txBox="1">
            <a:spLocks noChangeArrowheads="1"/>
          </p:cNvSpPr>
          <p:nvPr/>
        </p:nvSpPr>
        <p:spPr bwMode="auto">
          <a:xfrm>
            <a:off x="35496" y="4279773"/>
            <a:ext cx="35877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s-ES" altLang="es-ES" sz="1600" dirty="0"/>
              <a:t>3</a:t>
            </a:r>
          </a:p>
        </p:txBody>
      </p:sp>
      <p:pic>
        <p:nvPicPr>
          <p:cNvPr id="21" name="Imagen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7290" y="4653136"/>
            <a:ext cx="1882248" cy="1260000"/>
          </a:xfrm>
          <a:prstGeom prst="rect">
            <a:avLst/>
          </a:prstGeom>
        </p:spPr>
      </p:pic>
    </p:spTree>
    <p:extLst>
      <p:ext uri="{BB962C8B-B14F-4D97-AF65-F5344CB8AC3E}">
        <p14:creationId xmlns:p14="http://schemas.microsoft.com/office/powerpoint/2010/main" val="28183077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9"/>
            <a:ext cx="6571133" cy="770732"/>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Autocontrol en el asma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 name="Rectangle 1"/>
          <p:cNvSpPr>
            <a:spLocks noChangeArrowheads="1"/>
          </p:cNvSpPr>
          <p:nvPr/>
        </p:nvSpPr>
        <p:spPr bwMode="auto">
          <a:xfrm>
            <a:off x="639171" y="1540130"/>
            <a:ext cx="775265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0" fontAlgn="auto" latinLnBrk="0" hangingPunct="0">
              <a:spcBef>
                <a:spcPts val="0"/>
              </a:spcBef>
              <a:spcAft>
                <a:spcPts val="0"/>
              </a:spcAft>
              <a:buClrTx/>
              <a:buSzTx/>
              <a:buFontTx/>
              <a:buNone/>
              <a:tabLst/>
              <a:defRPr/>
            </a:pPr>
            <a:r>
              <a:rPr kumimoji="0" lang="es-ES" altLang="es-ES" sz="3600" i="0" u="none" strike="noStrike" kern="0" cap="none" spc="0" normalizeH="0" baseline="0" noProof="0" dirty="0">
                <a:ln>
                  <a:noFill/>
                </a:ln>
                <a:solidFill>
                  <a:srgbClr val="000000"/>
                </a:solidFill>
                <a:effectLst/>
                <a:uLnTx/>
                <a:uFillTx/>
                <a:latin typeface="+mn-lt"/>
                <a:cs typeface="Arial" panose="020B0604020202020204" pitchFamily="34" charset="0"/>
              </a:rPr>
              <a:t>Es importante involucrar en el manejo de la enfermedad a toda la familia (padres, cuidadores, otros miembros), a la escuela y al entorno donde el </a:t>
            </a:r>
            <a:r>
              <a:rPr kumimoji="0" lang="es-ES" altLang="es-ES" sz="3600" i="0" u="none" strike="noStrike" kern="0" cap="none" spc="0" normalizeH="0" baseline="0" noProof="0" dirty="0" smtClean="0">
                <a:ln>
                  <a:noFill/>
                </a:ln>
                <a:solidFill>
                  <a:srgbClr val="000000"/>
                </a:solidFill>
                <a:effectLst/>
                <a:uLnTx/>
                <a:uFillTx/>
                <a:latin typeface="+mn-lt"/>
                <a:cs typeface="Arial" panose="020B0604020202020204" pitchFamily="34" charset="0"/>
              </a:rPr>
              <a:t>niño o adolescente desarrolla </a:t>
            </a:r>
            <a:r>
              <a:rPr kumimoji="0" lang="es-ES" altLang="es-ES" sz="3600" i="0" u="none" strike="noStrike" kern="0" cap="none" spc="0" normalizeH="0" baseline="0" noProof="0" dirty="0">
                <a:ln>
                  <a:noFill/>
                </a:ln>
                <a:solidFill>
                  <a:srgbClr val="000000"/>
                </a:solidFill>
                <a:effectLst/>
                <a:uLnTx/>
                <a:uFillTx/>
                <a:latin typeface="+mn-lt"/>
                <a:cs typeface="Arial" panose="020B0604020202020204" pitchFamily="34" charset="0"/>
              </a:rPr>
              <a:t>su actividad física y/o deporte.</a:t>
            </a:r>
            <a:endParaRPr kumimoji="0" lang="es-ES" altLang="es-ES" sz="6600" i="0" u="none" strike="noStrike" kern="0" cap="none" spc="0" normalizeH="0" baseline="0" noProof="0" dirty="0">
              <a:ln>
                <a:noFill/>
              </a:ln>
              <a:solidFill>
                <a:prstClr val="black"/>
              </a:solidFill>
              <a:effectLst/>
              <a:uLnTx/>
              <a:uFillTx/>
              <a:latin typeface="+mn-lt"/>
              <a:cs typeface="Arial" panose="020B0604020202020204" pitchFamily="34" charset="0"/>
            </a:endParaRPr>
          </a:p>
        </p:txBody>
      </p:sp>
      <p:pic>
        <p:nvPicPr>
          <p:cNvPr id="16" name="Imagen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17290" y="4653136"/>
            <a:ext cx="1882248" cy="1260000"/>
          </a:xfrm>
          <a:prstGeom prst="rect">
            <a:avLst/>
          </a:prstGeom>
        </p:spPr>
      </p:pic>
    </p:spTree>
    <p:extLst>
      <p:ext uri="{BB962C8B-B14F-4D97-AF65-F5344CB8AC3E}">
        <p14:creationId xmlns:p14="http://schemas.microsoft.com/office/powerpoint/2010/main" val="1272018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470</Words>
  <Application>Microsoft Office PowerPoint</Application>
  <PresentationFormat>Presentación en pantalla (4:3)</PresentationFormat>
  <Paragraphs>45</Paragraphs>
  <Slides>5</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ArialMT</vt:lpstr>
      <vt:lpstr>Calibri</vt:lpstr>
      <vt:lpstr>Times New Roman</vt:lpstr>
      <vt:lpstr>Wingdings</vt:lpstr>
      <vt:lpstr>1_White with Blue Bar Segoe Template_TP10286789</vt:lpstr>
      <vt:lpstr>Presentación de PowerPoint</vt:lpstr>
      <vt:lpstr>¿Qué se entiende por autocontrol?</vt:lpstr>
      <vt:lpstr>¿Puedo ser capaz de  hacer automanejo en el asma de mi hijo? </vt:lpstr>
      <vt:lpstr>Autocontrol: pasos a seguir</vt:lpstr>
      <vt:lpstr>Autocontrol en el asma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Parents</dc:creator>
  <cp:lastModifiedBy>Juan José Morell Bernabé</cp:lastModifiedBy>
  <cp:revision>16</cp:revision>
  <dcterms:created xsi:type="dcterms:W3CDTF">2016-07-23T10:59:06Z</dcterms:created>
  <dcterms:modified xsi:type="dcterms:W3CDTF">2016-10-14T18:07:11Z</dcterms:modified>
</cp:coreProperties>
</file>