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60" r:id="rId4"/>
    <p:sldId id="261" r:id="rId5"/>
    <p:sldId id="263"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16/09/2016</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9/16/2016 5:51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Urticaria</a:t>
            </a:r>
            <a:endParaRPr lang="es-ES" sz="4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Raúl Peiró Aranda.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69730" y="4813000"/>
            <a:ext cx="1627665" cy="108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1329595"/>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es?</a:t>
            </a:r>
            <a:br>
              <a:rPr lang="es-ES" dirty="0" smtClean="0">
                <a:ln>
                  <a:noFill/>
                </a:ln>
                <a:solidFill>
                  <a:schemeClr val="tx1"/>
                </a:solidFill>
                <a:effectLst>
                  <a:outerShdw blurRad="38100" dist="38100" dir="2700000" algn="tl">
                    <a:srgbClr val="000000">
                      <a:alpha val="43137"/>
                    </a:srgbClr>
                  </a:outerShdw>
                </a:effectLst>
              </a:rPr>
            </a:br>
            <a:endParaRPr lang="es-ES"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438491" y="1562700"/>
            <a:ext cx="8343218" cy="3662541"/>
          </a:xfrm>
        </p:spPr>
        <p:txBody>
          <a:bodyPr/>
          <a:lstStyle/>
          <a:p>
            <a:pPr marL="0" lvl="0" indent="0">
              <a:lnSpc>
                <a:spcPct val="150000"/>
              </a:lnSpc>
              <a:spcBef>
                <a:spcPts val="1200"/>
              </a:spcBef>
            </a:pPr>
            <a:r>
              <a:rPr lang="es-ES" sz="3200" dirty="0" smtClean="0"/>
              <a:t> Es una reacción en la piel en forma de habones.</a:t>
            </a:r>
          </a:p>
          <a:p>
            <a:pPr marL="0" lvl="0" indent="0">
              <a:lnSpc>
                <a:spcPct val="150000"/>
              </a:lnSpc>
              <a:spcBef>
                <a:spcPts val="1200"/>
              </a:spcBef>
            </a:pPr>
            <a:r>
              <a:rPr lang="es-ES" sz="3200" dirty="0" smtClean="0"/>
              <a:t> Produce </a:t>
            </a:r>
            <a:r>
              <a:rPr lang="es-ES" sz="3200" dirty="0" smtClean="0"/>
              <a:t>picor</a:t>
            </a:r>
            <a:r>
              <a:rPr lang="es-ES" sz="3200" dirty="0" smtClean="0"/>
              <a:t>.</a:t>
            </a:r>
          </a:p>
          <a:p>
            <a:pPr marL="0" lvl="0" indent="0">
              <a:lnSpc>
                <a:spcPct val="100000"/>
              </a:lnSpc>
              <a:spcBef>
                <a:spcPts val="1200"/>
              </a:spcBef>
            </a:pPr>
            <a:r>
              <a:rPr lang="es-ES" sz="3200" dirty="0" smtClean="0"/>
              <a:t> A </a:t>
            </a:r>
            <a:r>
              <a:rPr lang="es-ES" sz="3200" dirty="0" smtClean="0"/>
              <a:t>veces se acompaña de </a:t>
            </a:r>
            <a:r>
              <a:rPr lang="es-ES" sz="3200" dirty="0" err="1" smtClean="0"/>
              <a:t>angioedema</a:t>
            </a:r>
            <a:r>
              <a:rPr lang="es-ES" sz="3200" dirty="0" smtClean="0"/>
              <a:t> </a:t>
            </a:r>
            <a:r>
              <a:rPr lang="es-ES" sz="2800" dirty="0" smtClean="0"/>
              <a:t>(hinchazón de cara, extremidades, genitales</a:t>
            </a:r>
            <a:r>
              <a:rPr lang="es-ES" sz="2800" dirty="0" smtClean="0"/>
              <a:t>).</a:t>
            </a:r>
            <a:endParaRPr lang="es-ES" sz="2800" dirty="0" smtClean="0"/>
          </a:p>
          <a:p>
            <a:pPr marL="0" lvl="1" indent="0" eaLnBrk="1" hangingPunct="1">
              <a:lnSpc>
                <a:spcPct val="150000"/>
              </a:lnSpc>
              <a:spcBef>
                <a:spcPts val="1200"/>
              </a:spcBef>
            </a:pPr>
            <a:endParaRPr lang="es-ES" sz="3200"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9730" y="4813000"/>
            <a:ext cx="1627665" cy="108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1329595"/>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¿Cómo se trata?</a:t>
            </a:r>
            <a:br>
              <a:rPr lang="es-ES" dirty="0" smtClean="0">
                <a:ln>
                  <a:noFill/>
                </a:ln>
                <a:solidFill>
                  <a:schemeClr val="tx1"/>
                </a:solidFill>
                <a:effectLst>
                  <a:outerShdw blurRad="38100" dist="38100" dir="2700000" algn="tl">
                    <a:srgbClr val="000000">
                      <a:alpha val="43137"/>
                    </a:srgbClr>
                  </a:outerShdw>
                </a:effectLst>
              </a:rPr>
            </a:br>
            <a:endParaRPr lang="es-ES"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325159"/>
            <a:ext cx="7813675" cy="3487841"/>
          </a:xfrm>
        </p:spPr>
        <p:txBody>
          <a:bodyPr/>
          <a:lstStyle/>
          <a:p>
            <a:pPr marL="0" lvl="0" indent="0">
              <a:lnSpc>
                <a:spcPct val="150000"/>
              </a:lnSpc>
              <a:spcBef>
                <a:spcPts val="1200"/>
              </a:spcBef>
            </a:pPr>
            <a:r>
              <a:rPr lang="es-ES" sz="3200" dirty="0" smtClean="0"/>
              <a:t> Normalmente dura poco tiempo.</a:t>
            </a:r>
          </a:p>
          <a:p>
            <a:pPr marL="0" lvl="0" indent="0">
              <a:lnSpc>
                <a:spcPct val="150000"/>
              </a:lnSpc>
              <a:spcBef>
                <a:spcPts val="1200"/>
              </a:spcBef>
            </a:pPr>
            <a:r>
              <a:rPr lang="es-ES" sz="3200" dirty="0" smtClean="0"/>
              <a:t> Si </a:t>
            </a:r>
            <a:r>
              <a:rPr lang="es-ES" sz="3200" dirty="0" smtClean="0"/>
              <a:t>se sabe la causa, lo mejor es evitarla</a:t>
            </a:r>
            <a:r>
              <a:rPr lang="es-ES" sz="3200" dirty="0" smtClean="0"/>
              <a:t>.</a:t>
            </a:r>
          </a:p>
          <a:p>
            <a:pPr marL="0" lvl="0" indent="0">
              <a:lnSpc>
                <a:spcPct val="150000"/>
              </a:lnSpc>
              <a:spcBef>
                <a:spcPts val="1200"/>
              </a:spcBef>
            </a:pPr>
            <a:r>
              <a:rPr lang="es-ES" sz="3200" dirty="0" smtClean="0"/>
              <a:t> Se </a:t>
            </a:r>
            <a:r>
              <a:rPr lang="es-ES" sz="3200" dirty="0" smtClean="0"/>
              <a:t>utilizan antihistamínicos orales</a:t>
            </a:r>
            <a:r>
              <a:rPr lang="es-ES" sz="3200" dirty="0" smtClean="0"/>
              <a:t>.</a:t>
            </a:r>
          </a:p>
          <a:p>
            <a:pPr marL="0" lvl="0" indent="0">
              <a:lnSpc>
                <a:spcPct val="150000"/>
              </a:lnSpc>
              <a:spcBef>
                <a:spcPts val="1200"/>
              </a:spcBef>
            </a:pPr>
            <a:r>
              <a:rPr lang="es-ES" sz="3200" dirty="0" smtClean="0"/>
              <a:t> Pueden </a:t>
            </a:r>
            <a:r>
              <a:rPr lang="es-ES" sz="3200" dirty="0" smtClean="0"/>
              <a:t>llegar a usarse corticoides orales.</a:t>
            </a:r>
          </a:p>
          <a:p>
            <a:pPr marL="0" lvl="1" indent="0" eaLnBrk="1" hangingPunct="1">
              <a:lnSpc>
                <a:spcPct val="150000"/>
              </a:lnSpc>
              <a:spcBef>
                <a:spcPts val="1200"/>
              </a:spcBef>
            </a:pPr>
            <a:endParaRPr lang="es-ES" sz="3200"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9730" y="4813000"/>
            <a:ext cx="1627665" cy="1080000"/>
          </a:xfrm>
          <a:prstGeom prst="rect">
            <a:avLst/>
          </a:prstGeom>
        </p:spPr>
      </p:pic>
    </p:spTree>
    <p:extLst>
      <p:ext uri="{BB962C8B-B14F-4D97-AF65-F5344CB8AC3E}">
        <p14:creationId xmlns:p14="http://schemas.microsoft.com/office/powerpoint/2010/main" val="126904645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1329595"/>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la produce?</a:t>
            </a:r>
            <a:br>
              <a:rPr lang="es-ES" dirty="0" smtClean="0">
                <a:ln>
                  <a:noFill/>
                </a:ln>
                <a:solidFill>
                  <a:schemeClr val="tx1"/>
                </a:solidFill>
                <a:effectLst>
                  <a:outerShdw blurRad="38100" dist="38100" dir="2700000" algn="tl">
                    <a:srgbClr val="000000">
                      <a:alpha val="43137"/>
                    </a:srgbClr>
                  </a:outerShdw>
                </a:effectLst>
              </a:rPr>
            </a:br>
            <a:endParaRPr lang="es-ES"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325159"/>
            <a:ext cx="7925045" cy="3487841"/>
          </a:xfrm>
        </p:spPr>
        <p:txBody>
          <a:bodyPr/>
          <a:lstStyle/>
          <a:p>
            <a:pPr marL="0" lvl="0" indent="0">
              <a:lnSpc>
                <a:spcPct val="120000"/>
              </a:lnSpc>
              <a:spcBef>
                <a:spcPts val="1200"/>
              </a:spcBef>
            </a:pPr>
            <a:r>
              <a:rPr lang="es-ES" sz="3200" dirty="0" smtClean="0"/>
              <a:t> Muchas veces no se sabe la causa.</a:t>
            </a:r>
          </a:p>
          <a:p>
            <a:pPr marL="0" lvl="0" indent="0">
              <a:lnSpc>
                <a:spcPct val="120000"/>
              </a:lnSpc>
              <a:spcBef>
                <a:spcPts val="1200"/>
              </a:spcBef>
            </a:pPr>
            <a:r>
              <a:rPr lang="es-ES" sz="3200" dirty="0" smtClean="0"/>
              <a:t> En </a:t>
            </a:r>
            <a:r>
              <a:rPr lang="es-ES" sz="3200" dirty="0" smtClean="0"/>
              <a:t>niños, lo más frecuente son las infecciones por virus</a:t>
            </a:r>
            <a:r>
              <a:rPr lang="es-ES" sz="3200" dirty="0" smtClean="0"/>
              <a:t>.</a:t>
            </a:r>
          </a:p>
          <a:p>
            <a:pPr marL="0" lvl="0" indent="0">
              <a:lnSpc>
                <a:spcPct val="120000"/>
              </a:lnSpc>
              <a:spcBef>
                <a:spcPts val="1200"/>
              </a:spcBef>
            </a:pPr>
            <a:r>
              <a:rPr lang="es-ES" sz="3200" dirty="0" smtClean="0"/>
              <a:t> Otras </a:t>
            </a:r>
            <a:r>
              <a:rPr lang="es-ES" sz="3200" dirty="0" smtClean="0"/>
              <a:t>causas </a:t>
            </a:r>
            <a:r>
              <a:rPr lang="es-ES" sz="3200" dirty="0" smtClean="0"/>
              <a:t>son: </a:t>
            </a:r>
            <a:r>
              <a:rPr lang="es-ES" sz="3200" dirty="0" smtClean="0"/>
              <a:t>alimentos, medicamentos, picaduras, causas físicas como calor o frío.</a:t>
            </a:r>
          </a:p>
          <a:p>
            <a:pPr marL="0" lvl="1" indent="0" eaLnBrk="1" hangingPunct="1">
              <a:lnSpc>
                <a:spcPct val="120000"/>
              </a:lnSpc>
              <a:spcBef>
                <a:spcPts val="1200"/>
              </a:spcBef>
            </a:pPr>
            <a:endParaRPr lang="es-ES" sz="32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9730" y="4813000"/>
            <a:ext cx="1627665" cy="1080000"/>
          </a:xfrm>
          <a:prstGeom prst="rect">
            <a:avLst/>
          </a:prstGeom>
        </p:spPr>
      </p:pic>
    </p:spTree>
    <p:extLst>
      <p:ext uri="{BB962C8B-B14F-4D97-AF65-F5344CB8AC3E}">
        <p14:creationId xmlns:p14="http://schemas.microsoft.com/office/powerpoint/2010/main" val="317941604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1329595"/>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vigilar?</a:t>
            </a:r>
            <a:br>
              <a:rPr lang="es-ES" dirty="0" smtClean="0">
                <a:ln>
                  <a:noFill/>
                </a:ln>
                <a:solidFill>
                  <a:schemeClr val="tx1"/>
                </a:solidFill>
                <a:effectLst>
                  <a:outerShdw blurRad="38100" dist="38100" dir="2700000" algn="tl">
                    <a:srgbClr val="000000">
                      <a:alpha val="43137"/>
                    </a:srgbClr>
                  </a:outerShdw>
                </a:effectLst>
              </a:rPr>
            </a:br>
            <a:endParaRPr lang="es-ES"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325159"/>
            <a:ext cx="8028076" cy="4616648"/>
          </a:xfrm>
        </p:spPr>
        <p:txBody>
          <a:bodyPr/>
          <a:lstStyle/>
          <a:p>
            <a:pPr marL="0" lvl="0" indent="0">
              <a:lnSpc>
                <a:spcPct val="150000"/>
              </a:lnSpc>
              <a:spcBef>
                <a:spcPts val="1200"/>
              </a:spcBef>
            </a:pPr>
            <a:r>
              <a:rPr lang="es-ES" sz="3200" dirty="0" smtClean="0"/>
              <a:t> Que no se acompañe de una anafilaxia.</a:t>
            </a:r>
          </a:p>
          <a:p>
            <a:pPr marL="0" lvl="0" indent="0">
              <a:lnSpc>
                <a:spcPct val="120000"/>
              </a:lnSpc>
              <a:spcBef>
                <a:spcPts val="1200"/>
              </a:spcBef>
            </a:pPr>
            <a:r>
              <a:rPr lang="es-ES" sz="3200" dirty="0" smtClean="0"/>
              <a:t> La </a:t>
            </a:r>
            <a:r>
              <a:rPr lang="es-ES" sz="3200" dirty="0" smtClean="0"/>
              <a:t>anafilaxia produce alguno de los siguientes</a:t>
            </a:r>
            <a:r>
              <a:rPr lang="es-ES" sz="3200" dirty="0" smtClean="0"/>
              <a:t>:</a:t>
            </a:r>
          </a:p>
          <a:p>
            <a:pPr marL="336550" lvl="4" indent="0" eaLnBrk="1" hangingPunct="1">
              <a:lnSpc>
                <a:spcPct val="100000"/>
              </a:lnSpc>
              <a:spcBef>
                <a:spcPts val="1200"/>
              </a:spcBef>
            </a:pPr>
            <a:r>
              <a:rPr lang="es-ES" sz="2800" dirty="0"/>
              <a:t> </a:t>
            </a:r>
            <a:r>
              <a:rPr lang="es-ES" sz="2800" dirty="0" smtClean="0"/>
              <a:t>Náuseas </a:t>
            </a:r>
            <a:r>
              <a:rPr lang="es-ES" sz="2800" dirty="0"/>
              <a:t>y vómitos. Dolor abdominal.</a:t>
            </a:r>
          </a:p>
          <a:p>
            <a:pPr marL="336550" lvl="4" indent="0" eaLnBrk="1" hangingPunct="1">
              <a:lnSpc>
                <a:spcPct val="100000"/>
              </a:lnSpc>
              <a:spcBef>
                <a:spcPts val="1200"/>
              </a:spcBef>
            </a:pPr>
            <a:r>
              <a:rPr lang="es-ES" sz="2800" dirty="0"/>
              <a:t> Dolor en pecho, dificultad para respirar.</a:t>
            </a:r>
          </a:p>
          <a:p>
            <a:pPr marL="336550" lvl="4" indent="0" eaLnBrk="1" hangingPunct="1">
              <a:lnSpc>
                <a:spcPct val="100000"/>
              </a:lnSpc>
              <a:spcBef>
                <a:spcPts val="1200"/>
              </a:spcBef>
            </a:pPr>
            <a:r>
              <a:rPr lang="es-ES" sz="2800" dirty="0"/>
              <a:t> Cambio en la voz.</a:t>
            </a:r>
          </a:p>
          <a:p>
            <a:pPr marL="336550" lvl="4" indent="0" eaLnBrk="1" hangingPunct="1">
              <a:lnSpc>
                <a:spcPct val="100000"/>
              </a:lnSpc>
              <a:spcBef>
                <a:spcPts val="1200"/>
              </a:spcBef>
            </a:pPr>
            <a:r>
              <a:rPr lang="es-ES" sz="2800" dirty="0"/>
              <a:t> Alteración de conciencia.</a:t>
            </a:r>
          </a:p>
          <a:p>
            <a:pPr marL="0" lvl="0" indent="0">
              <a:lnSpc>
                <a:spcPct val="120000"/>
              </a:lnSpc>
              <a:spcBef>
                <a:spcPts val="1200"/>
              </a:spcBef>
            </a:pPr>
            <a:r>
              <a:rPr lang="es-ES" sz="3200" dirty="0" smtClean="0"/>
              <a:t> Si </a:t>
            </a:r>
            <a:r>
              <a:rPr lang="es-ES" sz="3200" dirty="0" smtClean="0"/>
              <a:t>aparece: acudir a urgencias.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9730" y="4813000"/>
            <a:ext cx="1627665" cy="1080000"/>
          </a:xfrm>
          <a:prstGeom prst="rect">
            <a:avLst/>
          </a:prstGeom>
        </p:spPr>
      </p:pic>
    </p:spTree>
    <p:extLst>
      <p:ext uri="{BB962C8B-B14F-4D97-AF65-F5344CB8AC3E}">
        <p14:creationId xmlns:p14="http://schemas.microsoft.com/office/powerpoint/2010/main" val="408907024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284</Words>
  <Application>Microsoft Office PowerPoint</Application>
  <PresentationFormat>Presentación en pantalla (4:3)</PresentationFormat>
  <Paragraphs>32</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¿Qué es? </vt:lpstr>
      <vt:lpstr>¿Cómo se trata? </vt:lpstr>
      <vt:lpstr>¿Qué la produce? </vt:lpstr>
      <vt:lpstr>¿Qué vigilar?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11</cp:revision>
  <dcterms:created xsi:type="dcterms:W3CDTF">2016-05-03T15:33:32Z</dcterms:created>
  <dcterms:modified xsi:type="dcterms:W3CDTF">2016-09-16T16:09:59Z</dcterms:modified>
</cp:coreProperties>
</file>