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3" r:id="rId1"/>
  </p:sldMasterIdLst>
  <p:notesMasterIdLst>
    <p:notesMasterId r:id="rId6"/>
  </p:notesMasterIdLst>
  <p:sldIdLst>
    <p:sldId id="260" r:id="rId2"/>
    <p:sldId id="261" r:id="rId3"/>
    <p:sldId id="262" r:id="rId4"/>
    <p:sldId id="263" r:id="rId5"/>
  </p:sldIdLst>
  <p:sldSz cx="9144000" cy="6858000" type="screen4x3"/>
  <p:notesSz cx="6858000" cy="9144000"/>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5pPr>
    <a:lvl6pPr marL="2286000" algn="l" defTabSz="914400" rtl="0" eaLnBrk="1" latinLnBrk="0" hangingPunct="1">
      <a:defRPr kern="1200">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6pPr>
    <a:lvl7pPr marL="2743200" algn="l" defTabSz="914400" rtl="0" eaLnBrk="1" latinLnBrk="0" hangingPunct="1">
      <a:defRPr kern="1200">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7pPr>
    <a:lvl8pPr marL="3200400" algn="l" defTabSz="914400" rtl="0" eaLnBrk="1" latinLnBrk="0" hangingPunct="1">
      <a:defRPr kern="1200">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8pPr>
    <a:lvl9pPr marL="3657600" algn="l" defTabSz="914400" rtl="0" eaLnBrk="1" latinLnBrk="0" hangingPunct="1">
      <a:defRPr kern="1200">
        <a:solidFill>
          <a:schemeClr val="tx1"/>
        </a:solidFill>
        <a:latin typeface="Arial" panose="020B0604020202020204" pitchFamily="34" charset="0"/>
        <a:ea typeface="Lucida Sans Unicode" panose="020B0602030504020204" pitchFamily="34" charset="0"/>
        <a:cs typeface="Lucida Sans Unicode" panose="020B0602030504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Rot="1" noChangeAspect="1" noChangeArrowheads="1"/>
          </p:cNvSpPr>
          <p:nvPr>
            <p:ph type="sldImg"/>
          </p:nvPr>
        </p:nvSpPr>
        <p:spPr bwMode="auto">
          <a:xfrm>
            <a:off x="1106488" y="812800"/>
            <a:ext cx="5343525"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4" name="Rectangle 2"/>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s-ES" altLang="es-ES" smtClean="0"/>
          </a:p>
        </p:txBody>
      </p:sp>
      <p:sp>
        <p:nvSpPr>
          <p:cNvPr id="3075" name="Rectangle 3"/>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449263" algn="l"/>
                <a:tab pos="898525" algn="l"/>
                <a:tab pos="1347788" algn="l"/>
                <a:tab pos="1797050" algn="l"/>
                <a:tab pos="2246313" algn="l"/>
                <a:tab pos="2695575" algn="l"/>
                <a:tab pos="3144838" algn="l"/>
              </a:tabLst>
              <a:defRPr sz="1400">
                <a:solidFill>
                  <a:srgbClr val="000000"/>
                </a:solidFill>
                <a:latin typeface="Times New Roman" panose="02020603050405020304" pitchFamily="18" charset="0"/>
              </a:defRPr>
            </a:lvl1pPr>
          </a:lstStyle>
          <a:p>
            <a:endParaRPr lang="es-ES" altLang="es-ES"/>
          </a:p>
        </p:txBody>
      </p:sp>
      <p:sp>
        <p:nvSpPr>
          <p:cNvPr id="3076" name="Rectangle 4"/>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449263" algn="l"/>
                <a:tab pos="898525" algn="l"/>
                <a:tab pos="1347788" algn="l"/>
                <a:tab pos="1797050" algn="l"/>
                <a:tab pos="2246313" algn="l"/>
                <a:tab pos="2695575" algn="l"/>
                <a:tab pos="3144838" algn="l"/>
              </a:tabLst>
              <a:defRPr sz="1400">
                <a:solidFill>
                  <a:srgbClr val="000000"/>
                </a:solidFill>
                <a:latin typeface="Times New Roman" panose="02020603050405020304" pitchFamily="18" charset="0"/>
              </a:defRPr>
            </a:lvl1pPr>
          </a:lstStyle>
          <a:p>
            <a:endParaRPr lang="es-ES" altLang="es-ES"/>
          </a:p>
        </p:txBody>
      </p:sp>
      <p:sp>
        <p:nvSpPr>
          <p:cNvPr id="3077" name="Rectangle 5"/>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449263" algn="l"/>
                <a:tab pos="898525" algn="l"/>
                <a:tab pos="1347788" algn="l"/>
                <a:tab pos="1797050" algn="l"/>
                <a:tab pos="2246313" algn="l"/>
                <a:tab pos="2695575" algn="l"/>
                <a:tab pos="3144838" algn="l"/>
              </a:tabLst>
              <a:defRPr sz="1400">
                <a:solidFill>
                  <a:srgbClr val="000000"/>
                </a:solidFill>
                <a:latin typeface="Times New Roman" panose="02020603050405020304" pitchFamily="18" charset="0"/>
              </a:defRPr>
            </a:lvl1pPr>
          </a:lstStyle>
          <a:p>
            <a:endParaRPr lang="es-ES" altLang="es-ES"/>
          </a:p>
        </p:txBody>
      </p:sp>
      <p:sp>
        <p:nvSpPr>
          <p:cNvPr id="3078" name="Rectangle 6"/>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449263" algn="l"/>
                <a:tab pos="898525" algn="l"/>
                <a:tab pos="1347788" algn="l"/>
                <a:tab pos="1797050" algn="l"/>
                <a:tab pos="2246313" algn="l"/>
                <a:tab pos="2695575" algn="l"/>
                <a:tab pos="3144838" algn="l"/>
              </a:tabLst>
              <a:defRPr sz="1400">
                <a:solidFill>
                  <a:srgbClr val="000000"/>
                </a:solidFill>
                <a:latin typeface="Times New Roman" panose="02020603050405020304" pitchFamily="18" charset="0"/>
              </a:defRPr>
            </a:lvl1pPr>
          </a:lstStyle>
          <a:p>
            <a:fld id="{96B9521D-DAC3-4A3E-BE35-58DE06ADFD00}" type="slidenum">
              <a:rPr lang="es-ES" altLang="es-ES"/>
              <a:pPr/>
              <a:t>‹Nº›</a:t>
            </a:fld>
            <a:endParaRPr lang="es-ES" altLang="es-ES"/>
          </a:p>
        </p:txBody>
      </p:sp>
    </p:spTree>
    <p:extLst>
      <p:ext uri="{BB962C8B-B14F-4D97-AF65-F5344CB8AC3E}">
        <p14:creationId xmlns:p14="http://schemas.microsoft.com/office/powerpoint/2010/main" val="2989420299"/>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smtClean="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1/23/2017 7:38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smtClean="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smtClean="0">
                <a:solidFill>
                  <a:srgbClr val="000000"/>
                </a:solidFill>
              </a:rPr>
            </a:br>
            <a:r>
              <a:rPr lang="en-US" sz="500" smtClean="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smtClean="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4086469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val="125326503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970670520"/>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extLst>
      <p:ext uri="{BB962C8B-B14F-4D97-AF65-F5344CB8AC3E}">
        <p14:creationId xmlns:p14="http://schemas.microsoft.com/office/powerpoint/2010/main" val="262808745"/>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283702527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91348968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6083239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32623488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41878893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712822654"/>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44171334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65311851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096889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Tree>
    <p:extLst>
      <p:ext uri="{BB962C8B-B14F-4D97-AF65-F5344CB8AC3E}">
        <p14:creationId xmlns:p14="http://schemas.microsoft.com/office/powerpoint/2010/main" val="324807858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defTabSz="914400" fontAlgn="auto" hangingPunct="1">
              <a:lnSpc>
                <a:spcPct val="100000"/>
              </a:lnSpc>
              <a:spcBef>
                <a:spcPts val="0"/>
              </a:spcBef>
              <a:spcAft>
                <a:spcPts val="0"/>
              </a:spcAft>
              <a:buClrTx/>
              <a:buSzTx/>
              <a:buFontTx/>
              <a:buNone/>
              <a:defRPr/>
            </a:pPr>
            <a:r>
              <a:rPr lang="es-ES" sz="3200" b="1" dirty="0">
                <a:solidFill>
                  <a:srgbClr val="3497AE">
                    <a:lumMod val="20000"/>
                    <a:lumOff val="80000"/>
                  </a:srgbClr>
                </a:solidFill>
                <a:effectLst>
                  <a:outerShdw blurRad="38100" dist="38100" dir="2700000" algn="tl">
                    <a:srgbClr val="000000">
                      <a:alpha val="43137"/>
                    </a:srgbClr>
                  </a:outerShdw>
                </a:effectLst>
                <a:ea typeface="+mn-ea"/>
                <a:cs typeface="Arial" panose="020B0604020202020204" pitchFamily="34" charset="0"/>
              </a:rPr>
              <a:t>www.familiaysalud.es</a:t>
            </a:r>
          </a:p>
        </p:txBody>
      </p:sp>
      <p:sp>
        <p:nvSpPr>
          <p:cNvPr id="15364" name="Text Box 5"/>
          <p:cNvSpPr txBox="1">
            <a:spLocks noChangeArrowheads="1"/>
          </p:cNvSpPr>
          <p:nvPr/>
        </p:nvSpPr>
        <p:spPr bwMode="auto">
          <a:xfrm>
            <a:off x="502276" y="1781493"/>
            <a:ext cx="8246187" cy="1261884"/>
          </a:xfrm>
          <a:prstGeom prst="rect">
            <a:avLst/>
          </a:prstGeom>
          <a:noFill/>
          <a:ln w="12700">
            <a:solidFill>
              <a:schemeClr val="tx1"/>
            </a:solidFill>
            <a:miter lim="800000"/>
            <a:headEnd/>
            <a:tailEnd/>
          </a:ln>
        </p:spPr>
        <p:txBody>
          <a:bodyPr wrap="square">
            <a:spAutoFit/>
          </a:bodyPr>
          <a:lstStyle/>
          <a:p>
            <a:pPr algn="ctr" defTabSz="914400" hangingPunct="1">
              <a:lnSpc>
                <a:spcPct val="100000"/>
              </a:lnSpc>
              <a:spcBef>
                <a:spcPct val="50000"/>
              </a:spcBef>
              <a:buClrTx/>
              <a:buSzTx/>
              <a:buFontTx/>
              <a:buNone/>
            </a:pPr>
            <a:r>
              <a:rPr lang="es-ES" sz="3800" b="1" dirty="0">
                <a:solidFill>
                  <a:srgbClr val="000000"/>
                </a:solidFill>
                <a:ea typeface="+mn-ea"/>
                <a:cs typeface="Arial" panose="020B0604020202020204" pitchFamily="34" charset="0"/>
              </a:rPr>
              <a:t>Alergia a proteína de leche de vaca en bebés con lactancia materna</a:t>
            </a:r>
            <a:endParaRPr lang="es-ES" sz="3800" dirty="0" smtClean="0">
              <a:solidFill>
                <a:srgbClr val="000000"/>
              </a:solidFill>
              <a:ea typeface="+mn-ea"/>
              <a:cs typeface="Arial" panose="020B0604020202020204" pitchFamily="34" charset="0"/>
            </a:endParaRPr>
          </a:p>
        </p:txBody>
      </p:sp>
      <p:sp>
        <p:nvSpPr>
          <p:cNvPr id="2" name="CuadroTexto 11"/>
          <p:cNvSpPr txBox="1"/>
          <p:nvPr/>
        </p:nvSpPr>
        <p:spPr>
          <a:xfrm>
            <a:off x="2230036" y="3545651"/>
            <a:ext cx="5080000" cy="830997"/>
          </a:xfrm>
          <a:prstGeom prst="rect">
            <a:avLst/>
          </a:prstGeom>
          <a:noFill/>
        </p:spPr>
        <p:txBody>
          <a:bodyPr>
            <a:spAutoFit/>
          </a:bodyPr>
          <a:lstStyle/>
          <a:p>
            <a:pPr defTabSz="914400" hangingPunct="1">
              <a:lnSpc>
                <a:spcPct val="100000"/>
              </a:lnSpc>
              <a:buClrTx/>
              <a:buSzTx/>
              <a:defRPr/>
            </a:pPr>
            <a:r>
              <a:rPr lang="es-ES" sz="2400" b="1" dirty="0">
                <a:solidFill>
                  <a:srgbClr val="000000"/>
                </a:solidFill>
                <a:ea typeface="+mn-ea"/>
                <a:cs typeface="Arial" panose="020B0604020202020204" pitchFamily="34" charset="0"/>
              </a:rPr>
              <a:t>Teresa Palencia </a:t>
            </a:r>
            <a:r>
              <a:rPr lang="es-ES" sz="2400" b="1" dirty="0" err="1">
                <a:solidFill>
                  <a:srgbClr val="000000"/>
                </a:solidFill>
                <a:ea typeface="+mn-ea"/>
                <a:cs typeface="Arial" panose="020B0604020202020204" pitchFamily="34" charset="0"/>
              </a:rPr>
              <a:t>Ercilla</a:t>
            </a:r>
            <a:r>
              <a:rPr lang="es-ES" sz="2400" dirty="0">
                <a:solidFill>
                  <a:srgbClr val="000000"/>
                </a:solidFill>
                <a:ea typeface="+mn-ea"/>
                <a:cs typeface="Arial" panose="020B0604020202020204" pitchFamily="34" charset="0"/>
              </a:rPr>
              <a:t>.</a:t>
            </a:r>
            <a:r>
              <a:rPr lang="es-ES" sz="2400" b="1" dirty="0">
                <a:solidFill>
                  <a:srgbClr val="000000"/>
                </a:solidFill>
                <a:ea typeface="+mn-ea"/>
                <a:cs typeface="Arial" panose="020B0604020202020204" pitchFamily="34" charset="0"/>
              </a:rPr>
              <a:t> </a:t>
            </a:r>
            <a:r>
              <a:rPr lang="es-ES" sz="2000" dirty="0">
                <a:solidFill>
                  <a:srgbClr val="000000"/>
                </a:solidFill>
                <a:effectLst>
                  <a:outerShdw blurRad="38100" dist="38100" dir="2700000" algn="tl">
                    <a:srgbClr val="C0C0C0"/>
                  </a:outerShdw>
                </a:effectLst>
                <a:ea typeface="+mn-ea"/>
                <a:cs typeface="Arial" panose="020B0604020202020204" pitchFamily="34" charset="0"/>
              </a:rPr>
              <a:t>Pediatra</a:t>
            </a:r>
            <a:endParaRPr lang="es-ES" sz="2400" dirty="0">
              <a:solidFill>
                <a:srgbClr val="000000"/>
              </a:solidFill>
              <a:ea typeface="+mn-ea"/>
              <a:cs typeface="Arial" panose="020B0604020202020204" pitchFamily="34" charset="0"/>
            </a:endParaRPr>
          </a:p>
          <a:p>
            <a:pPr defTabSz="914400" hangingPunct="1">
              <a:lnSpc>
                <a:spcPct val="100000"/>
              </a:lnSpc>
              <a:buClrTx/>
              <a:buSzTx/>
              <a:buFontTx/>
              <a:buNone/>
              <a:defRPr/>
            </a:pPr>
            <a:r>
              <a:rPr lang="es-ES" sz="2400" b="1" dirty="0" smtClean="0">
                <a:solidFill>
                  <a:srgbClr val="000000"/>
                </a:solidFill>
                <a:ea typeface="+mn-ea"/>
                <a:cs typeface="Arial" panose="020B0604020202020204" pitchFamily="34" charset="0"/>
              </a:rPr>
              <a:t>Beatriz </a:t>
            </a:r>
            <a:r>
              <a:rPr lang="es-ES" sz="2400" b="1" dirty="0" smtClean="0">
                <a:solidFill>
                  <a:srgbClr val="000000"/>
                </a:solidFill>
                <a:ea typeface="+mn-ea"/>
                <a:cs typeface="Arial" panose="020B0604020202020204" pitchFamily="34" charset="0"/>
              </a:rPr>
              <a:t>Bello Martínez</a:t>
            </a:r>
            <a:r>
              <a:rPr lang="es-ES" sz="2400" dirty="0" smtClean="0">
                <a:solidFill>
                  <a:srgbClr val="000000"/>
                </a:solidFill>
                <a:ea typeface="+mn-ea"/>
                <a:cs typeface="Arial" panose="020B0604020202020204" pitchFamily="34" charset="0"/>
              </a:rPr>
              <a:t>.</a:t>
            </a:r>
            <a:r>
              <a:rPr lang="es-ES" sz="2400" b="1" dirty="0" smtClean="0">
                <a:solidFill>
                  <a:srgbClr val="000000"/>
                </a:solidFill>
                <a:ea typeface="+mn-ea"/>
                <a:cs typeface="Arial" panose="020B0604020202020204" pitchFamily="34" charset="0"/>
              </a:rPr>
              <a:t> </a:t>
            </a:r>
            <a:r>
              <a:rPr lang="es-ES" sz="2000" dirty="0" smtClean="0">
                <a:solidFill>
                  <a:srgbClr val="000000"/>
                </a:solidFill>
                <a:effectLst>
                  <a:outerShdw blurRad="38100" dist="38100" dir="2700000" algn="tl">
                    <a:srgbClr val="C0C0C0"/>
                  </a:outerShdw>
                </a:effectLst>
                <a:ea typeface="+mn-ea"/>
                <a:cs typeface="Arial" panose="020B0604020202020204" pitchFamily="34" charset="0"/>
              </a:rPr>
              <a:t>Pediatra</a:t>
            </a:r>
            <a:endParaRPr lang="es-ES" sz="2000" dirty="0">
              <a:solidFill>
                <a:srgbClr val="000000"/>
              </a:solidFill>
              <a:effectLst>
                <a:outerShdw blurRad="38100" dist="38100" dir="2700000" algn="tl">
                  <a:srgbClr val="C0C0C0"/>
                </a:outerShdw>
              </a:effectLst>
              <a:ea typeface="+mn-ea"/>
              <a:cs typeface="Arial" panose="020B0604020202020204" pitchFamily="34" charset="0"/>
            </a:endParaRPr>
          </a:p>
        </p:txBody>
      </p:sp>
      <p:pic>
        <p:nvPicPr>
          <p:cNvPr id="3" name="Imagen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07315" y="4632136"/>
            <a:ext cx="1892223" cy="1260000"/>
          </a:xfrm>
          <a:prstGeom prst="rect">
            <a:avLst/>
          </a:prstGeom>
        </p:spPr>
      </p:pic>
    </p:spTree>
    <p:extLst>
      <p:ext uri="{BB962C8B-B14F-4D97-AF65-F5344CB8AC3E}">
        <p14:creationId xmlns:p14="http://schemas.microsoft.com/office/powerpoint/2010/main" val="32307838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5259119" cy="664797"/>
          </a:xfrm>
        </p:spPr>
        <p:txBody>
          <a:bodyPr numCol="1" anchorCtr="0" compatLnSpc="1">
            <a:prstTxWarp prst="textNoShape">
              <a:avLst/>
            </a:prstTxWarp>
          </a:bodyPr>
          <a:lstStyle/>
          <a:p>
            <a:r>
              <a:rPr lang="es-ES" b="1" dirty="0" smtClean="0"/>
              <a:t>¿Qué es </a:t>
            </a:r>
            <a:r>
              <a:rPr lang="es-ES" b="1" dirty="0" smtClean="0"/>
              <a:t>la APLV?</a:t>
            </a:r>
            <a:endParaRPr lang="es-ES" dirty="0"/>
          </a:p>
        </p:txBody>
      </p:sp>
      <p:sp>
        <p:nvSpPr>
          <p:cNvPr id="19458" name="Rectangle 3"/>
          <p:cNvSpPr>
            <a:spLocks noGrp="1"/>
          </p:cNvSpPr>
          <p:nvPr>
            <p:ph type="body" idx="1"/>
          </p:nvPr>
        </p:nvSpPr>
        <p:spPr>
          <a:xfrm>
            <a:off x="665164" y="1196752"/>
            <a:ext cx="7731862" cy="4524957"/>
          </a:xfrm>
        </p:spPr>
        <p:txBody>
          <a:bodyPr/>
          <a:lstStyle/>
          <a:p>
            <a:pPr>
              <a:lnSpc>
                <a:spcPct val="114000"/>
              </a:lnSpc>
              <a:spcBef>
                <a:spcPts val="600"/>
              </a:spcBef>
            </a:pPr>
            <a:r>
              <a:rPr lang="es-ES" dirty="0"/>
              <a:t>Es una reacción de nuestro cuerpo tras la toma de lácteos o derivados.</a:t>
            </a:r>
          </a:p>
          <a:p>
            <a:pPr>
              <a:lnSpc>
                <a:spcPct val="114000"/>
              </a:lnSpc>
              <a:spcBef>
                <a:spcPts val="600"/>
              </a:spcBef>
            </a:pPr>
            <a:r>
              <a:rPr lang="es-ES" dirty="0"/>
              <a:t>Puede manifestarse de distintas formas:   </a:t>
            </a:r>
          </a:p>
          <a:p>
            <a:pPr lvl="1">
              <a:lnSpc>
                <a:spcPct val="114000"/>
              </a:lnSpc>
              <a:spcBef>
                <a:spcPts val="600"/>
              </a:spcBef>
            </a:pPr>
            <a:r>
              <a:rPr lang="es-ES" dirty="0" smtClean="0"/>
              <a:t>Cutáneas </a:t>
            </a:r>
            <a:r>
              <a:rPr lang="es-ES" dirty="0"/>
              <a:t>(dermatitis, urticaria</a:t>
            </a:r>
            <a:r>
              <a:rPr lang="es-ES" dirty="0" smtClean="0"/>
              <a:t>...)</a:t>
            </a:r>
          </a:p>
          <a:p>
            <a:pPr lvl="1">
              <a:lnSpc>
                <a:spcPct val="114000"/>
              </a:lnSpc>
              <a:spcBef>
                <a:spcPts val="600"/>
              </a:spcBef>
            </a:pPr>
            <a:r>
              <a:rPr lang="es-ES" dirty="0" smtClean="0"/>
              <a:t>Digestivas </a:t>
            </a:r>
            <a:r>
              <a:rPr lang="es-ES" dirty="0"/>
              <a:t>(vómitos, diarrea</a:t>
            </a:r>
            <a:r>
              <a:rPr lang="es-ES" dirty="0" smtClean="0"/>
              <a:t>...)</a:t>
            </a:r>
          </a:p>
          <a:p>
            <a:pPr lvl="1">
              <a:lnSpc>
                <a:spcPct val="114000"/>
              </a:lnSpc>
              <a:spcBef>
                <a:spcPts val="600"/>
              </a:spcBef>
            </a:pPr>
            <a:r>
              <a:rPr lang="es-ES" dirty="0" smtClean="0"/>
              <a:t>Respiratorias </a:t>
            </a:r>
            <a:r>
              <a:rPr lang="es-ES" dirty="0"/>
              <a:t>(dificultad para respirar, fatiga</a:t>
            </a:r>
            <a:r>
              <a:rPr lang="es-ES" dirty="0" smtClean="0"/>
              <a:t>...)</a:t>
            </a:r>
          </a:p>
          <a:p>
            <a:pPr lvl="1">
              <a:lnSpc>
                <a:spcPct val="114000"/>
              </a:lnSpc>
              <a:spcBef>
                <a:spcPts val="600"/>
              </a:spcBef>
            </a:pPr>
            <a:r>
              <a:rPr lang="es-ES" dirty="0" smtClean="0"/>
              <a:t>Reacción </a:t>
            </a:r>
            <a:r>
              <a:rPr lang="es-ES" dirty="0"/>
              <a:t>anafiláctica: que es la forma </a:t>
            </a:r>
            <a:r>
              <a:rPr lang="es-ES" dirty="0" smtClean="0"/>
              <a:t>          más </a:t>
            </a:r>
            <a:r>
              <a:rPr lang="es-ES" dirty="0"/>
              <a:t>grave</a:t>
            </a:r>
            <a:r>
              <a:rPr lang="es-ES" dirty="0" smtClean="0"/>
              <a:t>.</a:t>
            </a:r>
            <a:endParaRPr lang="es-ES"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defTabSz="914400" fontAlgn="auto" hangingPunct="1">
              <a:lnSpc>
                <a:spcPct val="100000"/>
              </a:lnSpc>
              <a:spcBef>
                <a:spcPts val="0"/>
              </a:spcBef>
              <a:spcAft>
                <a:spcPts val="0"/>
              </a:spcAft>
              <a:buClrTx/>
              <a:buSzTx/>
              <a:buFontTx/>
              <a:buNone/>
              <a:defRPr/>
            </a:pPr>
            <a:r>
              <a:rPr lang="es-ES" sz="3200" b="1" dirty="0">
                <a:solidFill>
                  <a:srgbClr val="3497AE">
                    <a:lumMod val="20000"/>
                    <a:lumOff val="80000"/>
                  </a:srgbClr>
                </a:solidFill>
                <a:effectLst>
                  <a:outerShdw blurRad="38100" dist="38100" dir="2700000" algn="tl">
                    <a:srgbClr val="000000">
                      <a:alpha val="43137"/>
                    </a:srgbClr>
                  </a:outerShdw>
                </a:effectLst>
                <a:ea typeface="+mn-ea"/>
                <a:cs typeface="Arial" panose="020B0604020202020204" pitchFamily="34" charset="0"/>
              </a:rPr>
              <a:t>www.familiaysalud.es</a:t>
            </a:r>
          </a:p>
        </p:txBody>
      </p:sp>
      <p:pic>
        <p:nvPicPr>
          <p:cNvPr id="9" name="Imagen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32136"/>
            <a:ext cx="1892223" cy="1260000"/>
          </a:xfrm>
          <a:prstGeom prst="rect">
            <a:avLst/>
          </a:prstGeom>
        </p:spPr>
      </p:pic>
    </p:spTree>
    <p:extLst>
      <p:ext uri="{BB962C8B-B14F-4D97-AF65-F5344CB8AC3E}">
        <p14:creationId xmlns:p14="http://schemas.microsoft.com/office/powerpoint/2010/main" val="275844195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6859588" cy="633859"/>
          </a:xfrm>
        </p:spPr>
        <p:txBody>
          <a:bodyPr numCol="1" anchorCtr="0" compatLnSpc="1">
            <a:prstTxWarp prst="textNoShape">
              <a:avLst/>
            </a:prstTxWarp>
          </a:bodyPr>
          <a:lstStyle/>
          <a:p>
            <a:r>
              <a:rPr lang="es-ES" b="1" dirty="0" smtClean="0"/>
              <a:t>¿Cómo se diagnostica?</a:t>
            </a:r>
            <a:endParaRPr lang="es-ES" dirty="0"/>
          </a:p>
        </p:txBody>
      </p:sp>
      <p:sp>
        <p:nvSpPr>
          <p:cNvPr id="19458" name="Rectangle 3"/>
          <p:cNvSpPr>
            <a:spLocks noGrp="1"/>
          </p:cNvSpPr>
          <p:nvPr>
            <p:ph type="body" idx="1"/>
          </p:nvPr>
        </p:nvSpPr>
        <p:spPr>
          <a:xfrm>
            <a:off x="665164" y="1336524"/>
            <a:ext cx="7731862" cy="3388620"/>
          </a:xfrm>
        </p:spPr>
        <p:txBody>
          <a:bodyPr/>
          <a:lstStyle/>
          <a:p>
            <a:pPr>
              <a:lnSpc>
                <a:spcPct val="114000"/>
              </a:lnSpc>
              <a:spcBef>
                <a:spcPts val="600"/>
              </a:spcBef>
            </a:pPr>
            <a:r>
              <a:rPr lang="es-ES" dirty="0"/>
              <a:t>Fundamentalmente por la clínica.</a:t>
            </a:r>
          </a:p>
          <a:p>
            <a:pPr>
              <a:lnSpc>
                <a:spcPct val="114000"/>
              </a:lnSpc>
              <a:spcBef>
                <a:spcPts val="600"/>
              </a:spcBef>
            </a:pPr>
            <a:r>
              <a:rPr lang="es-ES" dirty="0" smtClean="0"/>
              <a:t>Si </a:t>
            </a:r>
            <a:r>
              <a:rPr lang="es-ES" dirty="0"/>
              <a:t>aparece clínica sugestiva, para confirmarlo se realizan pruebas de alergia</a:t>
            </a:r>
            <a:r>
              <a:rPr lang="es-ES" dirty="0" smtClean="0"/>
              <a:t>:</a:t>
            </a:r>
          </a:p>
          <a:p>
            <a:pPr lvl="1">
              <a:lnSpc>
                <a:spcPct val="114000"/>
              </a:lnSpc>
              <a:spcBef>
                <a:spcPts val="600"/>
              </a:spcBef>
            </a:pPr>
            <a:r>
              <a:rPr lang="es-ES" dirty="0" err="1" smtClean="0"/>
              <a:t>Prick</a:t>
            </a:r>
            <a:r>
              <a:rPr lang="es-ES" dirty="0" smtClean="0"/>
              <a:t> test</a:t>
            </a:r>
          </a:p>
          <a:p>
            <a:pPr lvl="1">
              <a:lnSpc>
                <a:spcPct val="114000"/>
              </a:lnSpc>
              <a:spcBef>
                <a:spcPts val="600"/>
              </a:spcBef>
            </a:pPr>
            <a:r>
              <a:rPr lang="es-ES" dirty="0" smtClean="0"/>
              <a:t>Determinación </a:t>
            </a:r>
            <a:r>
              <a:rPr lang="es-ES" dirty="0"/>
              <a:t>de </a:t>
            </a:r>
            <a:r>
              <a:rPr lang="es-ES" dirty="0" err="1"/>
              <a:t>Ig</a:t>
            </a:r>
            <a:r>
              <a:rPr lang="es-ES" dirty="0"/>
              <a:t> E especifica en sangre a proteína de leche de vaca.</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defTabSz="914400" fontAlgn="auto" hangingPunct="1">
              <a:lnSpc>
                <a:spcPct val="100000"/>
              </a:lnSpc>
              <a:spcBef>
                <a:spcPts val="0"/>
              </a:spcBef>
              <a:spcAft>
                <a:spcPts val="0"/>
              </a:spcAft>
              <a:buClrTx/>
              <a:buSzTx/>
              <a:buFontTx/>
              <a:buNone/>
              <a:defRPr/>
            </a:pPr>
            <a:r>
              <a:rPr lang="es-ES" sz="3200" b="1" dirty="0">
                <a:solidFill>
                  <a:srgbClr val="3497AE">
                    <a:lumMod val="20000"/>
                    <a:lumOff val="80000"/>
                  </a:srgbClr>
                </a:solidFill>
                <a:effectLst>
                  <a:outerShdw blurRad="38100" dist="38100" dir="2700000" algn="tl">
                    <a:srgbClr val="000000">
                      <a:alpha val="43137"/>
                    </a:srgbClr>
                  </a:outerShdw>
                </a:effectLst>
                <a:ea typeface="+mn-ea"/>
                <a:cs typeface="Arial" panose="020B0604020202020204" pitchFamily="34" charset="0"/>
              </a:rPr>
              <a:t>www.familiaysalud.es</a:t>
            </a:r>
          </a:p>
        </p:txBody>
      </p:sp>
      <p:pic>
        <p:nvPicPr>
          <p:cNvPr id="9" name="Imagen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32136"/>
            <a:ext cx="1892223" cy="1260000"/>
          </a:xfrm>
          <a:prstGeom prst="rect">
            <a:avLst/>
          </a:prstGeom>
        </p:spPr>
      </p:pic>
    </p:spTree>
    <p:extLst>
      <p:ext uri="{BB962C8B-B14F-4D97-AF65-F5344CB8AC3E}">
        <p14:creationId xmlns:p14="http://schemas.microsoft.com/office/powerpoint/2010/main" val="15352101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6859588" cy="997196"/>
          </a:xfrm>
        </p:spPr>
        <p:txBody>
          <a:bodyPr numCol="1" anchorCtr="0" compatLnSpc="1">
            <a:prstTxWarp prst="textNoShape">
              <a:avLst/>
            </a:prstTxWarp>
          </a:bodyPr>
          <a:lstStyle/>
          <a:p>
            <a:r>
              <a:rPr lang="es-ES" sz="3600" b="1" dirty="0"/>
              <a:t>¿Pueden tener APLV los niños que toman lactancia materna exclusiva?</a:t>
            </a:r>
            <a:endParaRPr lang="es-ES" sz="3600" dirty="0"/>
          </a:p>
        </p:txBody>
      </p:sp>
      <p:sp>
        <p:nvSpPr>
          <p:cNvPr id="19458" name="Rectangle 3"/>
          <p:cNvSpPr>
            <a:spLocks noGrp="1"/>
          </p:cNvSpPr>
          <p:nvPr>
            <p:ph type="body" idx="1"/>
          </p:nvPr>
        </p:nvSpPr>
        <p:spPr>
          <a:xfrm>
            <a:off x="665164" y="1412776"/>
            <a:ext cx="7731862" cy="4651851"/>
          </a:xfrm>
        </p:spPr>
        <p:txBody>
          <a:bodyPr/>
          <a:lstStyle/>
          <a:p>
            <a:pPr>
              <a:lnSpc>
                <a:spcPct val="114000"/>
              </a:lnSpc>
              <a:spcBef>
                <a:spcPts val="600"/>
              </a:spcBef>
            </a:pPr>
            <a:r>
              <a:rPr lang="es-ES" sz="2800" dirty="0"/>
              <a:t>Sí, porque si la madre toma lácteos o derivados pueden pasar a la leche e ingerirlos el niño.</a:t>
            </a:r>
          </a:p>
          <a:p>
            <a:pPr>
              <a:lnSpc>
                <a:spcPct val="114000"/>
              </a:lnSpc>
              <a:spcBef>
                <a:spcPts val="600"/>
              </a:spcBef>
            </a:pPr>
            <a:r>
              <a:rPr lang="es-ES" sz="2800" dirty="0"/>
              <a:t>Se puede seguir con lactancia materna, retirando a la madre los lácteos y </a:t>
            </a:r>
            <a:r>
              <a:rPr lang="es-ES" sz="2800" dirty="0" smtClean="0"/>
              <a:t>derivados.</a:t>
            </a:r>
            <a:endParaRPr lang="es-ES" sz="2800" dirty="0"/>
          </a:p>
          <a:p>
            <a:pPr>
              <a:lnSpc>
                <a:spcPct val="114000"/>
              </a:lnSpc>
              <a:spcBef>
                <a:spcPts val="600"/>
              </a:spcBef>
            </a:pPr>
            <a:r>
              <a:rPr lang="es-ES" sz="2800" dirty="0"/>
              <a:t>La madre puede obtener el </a:t>
            </a:r>
            <a:r>
              <a:rPr lang="es-ES" sz="2800" dirty="0" smtClean="0"/>
              <a:t>calcio </a:t>
            </a:r>
            <a:r>
              <a:rPr lang="es-ES" sz="2800" dirty="0"/>
              <a:t>de otros alimentos </a:t>
            </a:r>
            <a:r>
              <a:rPr lang="es-ES" sz="2800" dirty="0" smtClean="0"/>
              <a:t>o </a:t>
            </a:r>
            <a:r>
              <a:rPr lang="es-ES" sz="2800" dirty="0"/>
              <a:t>precisar </a:t>
            </a:r>
            <a:r>
              <a:rPr lang="es-ES" sz="2800" dirty="0" smtClean="0"/>
              <a:t>suplementos</a:t>
            </a:r>
            <a:r>
              <a:rPr lang="es-ES" sz="2800" dirty="0"/>
              <a:t>.</a:t>
            </a:r>
          </a:p>
          <a:p>
            <a:pPr>
              <a:lnSpc>
                <a:spcPct val="114000"/>
              </a:lnSpc>
              <a:spcBef>
                <a:spcPts val="600"/>
              </a:spcBef>
            </a:pPr>
            <a:r>
              <a:rPr lang="es-ES" sz="2800" dirty="0"/>
              <a:t>La mejor forma de prevenir una APLV es </a:t>
            </a:r>
            <a:r>
              <a:rPr lang="es-ES" sz="2800" dirty="0" smtClean="0"/>
              <a:t>   mantener </a:t>
            </a:r>
            <a:r>
              <a:rPr lang="es-ES" sz="2800" dirty="0"/>
              <a:t>la lactancia materna exclusiva </a:t>
            </a:r>
            <a:r>
              <a:rPr lang="es-ES" sz="2800" dirty="0" smtClean="0"/>
              <a:t>         hasta </a:t>
            </a:r>
            <a:r>
              <a:rPr lang="es-ES" sz="2800" dirty="0"/>
              <a:t>los 6 meses.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defTabSz="914400" fontAlgn="auto" hangingPunct="1">
              <a:lnSpc>
                <a:spcPct val="100000"/>
              </a:lnSpc>
              <a:spcBef>
                <a:spcPts val="0"/>
              </a:spcBef>
              <a:spcAft>
                <a:spcPts val="0"/>
              </a:spcAft>
              <a:buClrTx/>
              <a:buSzTx/>
              <a:buFontTx/>
              <a:buNone/>
              <a:defRPr/>
            </a:pPr>
            <a:r>
              <a:rPr lang="es-ES" sz="3200" b="1" dirty="0">
                <a:solidFill>
                  <a:srgbClr val="3497AE">
                    <a:lumMod val="20000"/>
                    <a:lumOff val="80000"/>
                  </a:srgbClr>
                </a:solidFill>
                <a:effectLst>
                  <a:outerShdw blurRad="38100" dist="38100" dir="2700000" algn="tl">
                    <a:srgbClr val="000000">
                      <a:alpha val="43137"/>
                    </a:srgbClr>
                  </a:outerShdw>
                </a:effectLst>
                <a:ea typeface="+mn-ea"/>
                <a:cs typeface="Arial" panose="020B0604020202020204" pitchFamily="34" charset="0"/>
              </a:rPr>
              <a:t>www.familiaysalud.es</a:t>
            </a:r>
          </a:p>
        </p:txBody>
      </p:sp>
      <p:pic>
        <p:nvPicPr>
          <p:cNvPr id="9" name="Imagen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32136"/>
            <a:ext cx="1892223" cy="1260000"/>
          </a:xfrm>
          <a:prstGeom prst="rect">
            <a:avLst/>
          </a:prstGeom>
        </p:spPr>
      </p:pic>
    </p:spTree>
    <p:extLst>
      <p:ext uri="{BB962C8B-B14F-4D97-AF65-F5344CB8AC3E}">
        <p14:creationId xmlns:p14="http://schemas.microsoft.com/office/powerpoint/2010/main" val="307108996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297</Words>
  <Application>Microsoft Office PowerPoint</Application>
  <PresentationFormat>Presentación en pantalla (4:3)</PresentationFormat>
  <Paragraphs>28</Paragraphs>
  <Slides>4</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Arial</vt:lpstr>
      <vt:lpstr>Calibri</vt:lpstr>
      <vt:lpstr>Lucida Sans Unicode</vt:lpstr>
      <vt:lpstr>Times New Roman</vt:lpstr>
      <vt:lpstr>Wingdings</vt:lpstr>
      <vt:lpstr>1_White with Blue Bar Segoe Template_TP10286789</vt:lpstr>
      <vt:lpstr>Presentación de PowerPoint</vt:lpstr>
      <vt:lpstr>¿Qué es la APLV?</vt:lpstr>
      <vt:lpstr>¿Cómo se diagnostica?</vt:lpstr>
      <vt:lpstr>¿Pueden tener APLV los niños que toman lactancia materna exclusiva?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Juan José Morell Bernabé</dc:creator>
  <cp:lastModifiedBy>Juan José Morell Bernabé</cp:lastModifiedBy>
  <cp:revision>7</cp:revision>
  <cp:lastPrinted>1601-01-01T00:00:00Z</cp:lastPrinted>
  <dcterms:created xsi:type="dcterms:W3CDTF">1601-01-01T00:00:00Z</dcterms:created>
  <dcterms:modified xsi:type="dcterms:W3CDTF">2017-01-23T18:48:08Z</dcterms:modified>
</cp:coreProperties>
</file>