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61" r:id="rId3"/>
    <p:sldId id="264" r:id="rId4"/>
    <p:sldId id="262" r:id="rId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BC887FB-CC6A-41D2-A609-BB95B92ABA00}" type="datetimeFigureOut">
              <a:rPr lang="es-ES"/>
              <a:pPr>
                <a:defRPr/>
              </a:pPr>
              <a:t>10/12/2017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8B420DA-F6B6-41DD-A583-2E10C89528C2}" type="slidenum">
              <a:rPr lang="es-ES" altLang="es-ES"/>
              <a:pPr/>
              <a:t>‹Nº›</a:t>
            </a:fld>
            <a:endParaRPr lang="es-ES" altLang="es-ES"/>
          </a:p>
        </p:txBody>
      </p:sp>
    </p:spTree>
    <p:extLst>
      <p:ext uri="{BB962C8B-B14F-4D97-AF65-F5344CB8AC3E}">
        <p14:creationId xmlns:p14="http://schemas.microsoft.com/office/powerpoint/2010/main" val="22842311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altLang="es-ES" sz="900">
              <a:latin typeface="Arial" panose="020B0604020202020204" pitchFamily="34" charset="0"/>
              <a:cs typeface="Arial" panose="020B0604020202020204" pitchFamily="34"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12/10/2017 8:21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281CA65-E1C3-4B0C-B5B3-3A6D0E31EAAE}" type="slidenum">
              <a:rPr lang="en-US" altLang="es-ES">
                <a:solidFill>
                  <a:srgbClr val="000000"/>
                </a:solidFill>
                <a:latin typeface="Calibri" panose="020F0502020204030204" pitchFamily="34" charset="0"/>
              </a:rPr>
              <a:pPr/>
              <a:t>1</a:t>
            </a:fld>
            <a:endParaRPr lang="en-US" altLang="es-ES">
              <a:solidFill>
                <a:srgbClr val="000000"/>
              </a:solidFill>
              <a:latin typeface="Calibri" panose="020F0502020204030204" pitchFamily="34" charset="0"/>
            </a:endParaRPr>
          </a:p>
        </p:txBody>
      </p:sp>
    </p:spTree>
    <p:extLst>
      <p:ext uri="{BB962C8B-B14F-4D97-AF65-F5344CB8AC3E}">
        <p14:creationId xmlns:p14="http://schemas.microsoft.com/office/powerpoint/2010/main" val="172073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123859001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25917233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1625469016"/>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51708089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167760916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4028991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2332799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52932959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89606900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315468846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959510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089285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75" y="6007100"/>
            <a:ext cx="9159875"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n-US" altLang="es-E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85" r:id="rId10"/>
    <p:sldLayoutId id="2147483686" r:id="rId11"/>
    <p:sldLayoutId id="2147483675"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2" name="Imagen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adroTexto 11"/>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spcBef>
                <a:spcPct val="50000"/>
              </a:spcBef>
            </a:pPr>
            <a:r>
              <a:rPr lang="es-ES" altLang="es-ES" sz="4400" b="1" dirty="0"/>
              <a:t>También es importante decir NO a tu hijo</a:t>
            </a:r>
            <a:endParaRPr lang="es-ES" altLang="es-ES" sz="4400" dirty="0"/>
          </a:p>
        </p:txBody>
      </p:sp>
      <p:sp>
        <p:nvSpPr>
          <p:cNvPr id="2" name="CuadroTexto 11"/>
          <p:cNvSpPr txBox="1"/>
          <p:nvPr/>
        </p:nvSpPr>
        <p:spPr>
          <a:xfrm>
            <a:off x="1079500" y="3608388"/>
            <a:ext cx="5080000" cy="457200"/>
          </a:xfrm>
          <a:prstGeom prst="rect">
            <a:avLst/>
          </a:prstGeom>
          <a:noFill/>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s-ES" altLang="es-ES" sz="2400">
                <a:effectLst>
                  <a:outerShdw blurRad="38100" dist="38100" dir="2700000" algn="tl">
                    <a:srgbClr val="C0C0C0"/>
                  </a:outerShdw>
                </a:effectLst>
              </a:rPr>
              <a:t>Rebeca da Cuña Vicente. </a:t>
            </a:r>
            <a:r>
              <a:rPr lang="es-ES" altLang="es-ES" sz="2000">
                <a:effectLst>
                  <a:outerShdw blurRad="38100" dist="38100" dir="2700000" algn="tl">
                    <a:srgbClr val="C0C0C0"/>
                  </a:outerShdw>
                </a:effectLst>
              </a:rPr>
              <a:t>Pediatra</a:t>
            </a:r>
          </a:p>
        </p:txBody>
      </p:sp>
      <p:pic>
        <p:nvPicPr>
          <p:cNvPr id="15368" name="Picture 8" descr="decir_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51537" y="4684374"/>
            <a:ext cx="1848001" cy="126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075"/>
            <a:ext cx="4583112" cy="658813"/>
          </a:xfrm>
        </p:spPr>
        <p:txBody>
          <a:bodyPr numCol="1" anchorCtr="0" compatLnSpc="1">
            <a:prstTxWarp prst="textNoShape">
              <a:avLst/>
            </a:prstTxWarp>
          </a:bodyPr>
          <a:lstStyle/>
          <a:p>
            <a:pPr eaLnBrk="1" hangingPunct="1"/>
            <a:r>
              <a:rPr lang="es-ES" altLang="es-ES">
                <a:ln>
                  <a:noFill/>
                </a:ln>
                <a:solidFill>
                  <a:schemeClr val="tx1"/>
                </a:solidFill>
                <a:effectLst>
                  <a:outerShdw blurRad="38100" dist="38100" dir="2700000" algn="tl">
                    <a:srgbClr val="C0C0C0"/>
                  </a:outerShdw>
                </a:effectLst>
                <a:cs typeface="Arial" panose="020B0604020202020204" pitchFamily="34" charset="0"/>
              </a:rPr>
              <a:t>Situación habitual</a:t>
            </a:r>
          </a:p>
        </p:txBody>
      </p:sp>
      <p:sp>
        <p:nvSpPr>
          <p:cNvPr id="17410" name="Rectangle 3"/>
          <p:cNvSpPr>
            <a:spLocks noGrp="1"/>
          </p:cNvSpPr>
          <p:nvPr>
            <p:ph type="body" idx="1"/>
          </p:nvPr>
        </p:nvSpPr>
        <p:spPr>
          <a:xfrm>
            <a:off x="665162" y="1390074"/>
            <a:ext cx="7813675" cy="3924300"/>
          </a:xfrm>
        </p:spPr>
        <p:txBody>
          <a:bodyPr/>
          <a:lstStyle/>
          <a:p>
            <a:pPr eaLnBrk="1" hangingPunct="1">
              <a:lnSpc>
                <a:spcPct val="114000"/>
              </a:lnSpc>
              <a:spcBef>
                <a:spcPts val="600"/>
              </a:spcBef>
            </a:pPr>
            <a:r>
              <a:rPr lang="es-ES" altLang="es-ES" sz="3400" dirty="0"/>
              <a:t>Niño caprichoso.</a:t>
            </a:r>
          </a:p>
          <a:p>
            <a:pPr eaLnBrk="1" hangingPunct="1">
              <a:lnSpc>
                <a:spcPct val="114000"/>
              </a:lnSpc>
              <a:spcBef>
                <a:spcPts val="600"/>
              </a:spcBef>
            </a:pPr>
            <a:r>
              <a:rPr lang="es-ES" altLang="es-ES" sz="3400" dirty="0"/>
              <a:t>Niño insistente. </a:t>
            </a:r>
          </a:p>
          <a:p>
            <a:pPr eaLnBrk="1" hangingPunct="1">
              <a:lnSpc>
                <a:spcPct val="114000"/>
              </a:lnSpc>
              <a:spcBef>
                <a:spcPts val="600"/>
              </a:spcBef>
            </a:pPr>
            <a:r>
              <a:rPr lang="es-ES" altLang="es-ES" sz="3400" dirty="0"/>
              <a:t>Padres avergonzados.</a:t>
            </a:r>
          </a:p>
          <a:p>
            <a:pPr eaLnBrk="1" hangingPunct="1">
              <a:lnSpc>
                <a:spcPct val="114000"/>
              </a:lnSpc>
              <a:spcBef>
                <a:spcPts val="600"/>
              </a:spcBef>
            </a:pPr>
            <a:r>
              <a:rPr lang="es-ES" altLang="es-ES" sz="3400" dirty="0"/>
              <a:t>Padres cansados.</a:t>
            </a:r>
          </a:p>
          <a:p>
            <a:pPr eaLnBrk="1" hangingPunct="1">
              <a:lnSpc>
                <a:spcPct val="114000"/>
              </a:lnSpc>
              <a:spcBef>
                <a:spcPts val="600"/>
              </a:spcBef>
            </a:pPr>
            <a:r>
              <a:rPr lang="es-ES" altLang="es-ES" sz="3400" dirty="0"/>
              <a:t>Padres en desacuerdo.</a:t>
            </a:r>
          </a:p>
          <a:p>
            <a:pPr eaLnBrk="1" hangingPunct="1">
              <a:lnSpc>
                <a:spcPct val="114000"/>
              </a:lnSpc>
              <a:spcBef>
                <a:spcPts val="600"/>
              </a:spcBef>
            </a:pPr>
            <a:r>
              <a:rPr lang="es-ES" altLang="es-ES" sz="3400" dirty="0"/>
              <a:t>Faltan LÍMITES y NORMAS.</a:t>
            </a:r>
          </a:p>
        </p:txBody>
      </p:sp>
      <p:pic>
        <p:nvPicPr>
          <p:cNvPr id="17411"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Imagen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rPr>
              <a:t>www.familiaysalud.es</a:t>
            </a:r>
          </a:p>
        </p:txBody>
      </p:sp>
      <p:pic>
        <p:nvPicPr>
          <p:cNvPr id="9" name="Picture 8" descr="decir_no">
            <a:extLst>
              <a:ext uri="{FF2B5EF4-FFF2-40B4-BE49-F238E27FC236}">
                <a16:creationId xmlns:a16="http://schemas.microsoft.com/office/drawing/2014/main" id="{F81E2795-F026-491F-A53F-2201CAE13C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1537" y="4684374"/>
            <a:ext cx="1848001" cy="126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075"/>
            <a:ext cx="6373811" cy="771525"/>
          </a:xfrm>
        </p:spPr>
        <p:txBody>
          <a:bodyPr numCol="1" anchorCtr="0" compatLnSpc="1">
            <a:prstTxWarp prst="textNoShape">
              <a:avLst/>
            </a:prstTxWarp>
          </a:bodyPr>
          <a:lstStyle/>
          <a:p>
            <a:pPr eaLnBrk="1" hangingPunct="1"/>
            <a:r>
              <a:rPr lang="es-ES" altLang="es-ES" dirty="0">
                <a:ln>
                  <a:noFill/>
                </a:ln>
                <a:solidFill>
                  <a:schemeClr val="tx1"/>
                </a:solidFill>
                <a:effectLst>
                  <a:outerShdw blurRad="38100" dist="38100" dir="2700000" algn="tl">
                    <a:srgbClr val="C0C0C0"/>
                  </a:outerShdw>
                </a:effectLst>
                <a:cs typeface="Arial" panose="020B0604020202020204" pitchFamily="34" charset="0"/>
              </a:rPr>
              <a:t>Peligros de ser permisivos</a:t>
            </a:r>
          </a:p>
        </p:txBody>
      </p:sp>
      <p:sp>
        <p:nvSpPr>
          <p:cNvPr id="17410" name="Rectangle 3"/>
          <p:cNvSpPr>
            <a:spLocks noGrp="1"/>
          </p:cNvSpPr>
          <p:nvPr>
            <p:ph type="body" idx="1"/>
          </p:nvPr>
        </p:nvSpPr>
        <p:spPr>
          <a:xfrm>
            <a:off x="665162" y="1390074"/>
            <a:ext cx="7813675" cy="2582630"/>
          </a:xfrm>
        </p:spPr>
        <p:txBody>
          <a:bodyPr/>
          <a:lstStyle/>
          <a:p>
            <a:pPr eaLnBrk="1" hangingPunct="1">
              <a:lnSpc>
                <a:spcPct val="114000"/>
              </a:lnSpc>
              <a:spcBef>
                <a:spcPts val="600"/>
              </a:spcBef>
            </a:pPr>
            <a:r>
              <a:rPr lang="es-ES" altLang="es-ES" sz="3400" dirty="0"/>
              <a:t>Falta de referencias.</a:t>
            </a:r>
          </a:p>
          <a:p>
            <a:pPr eaLnBrk="1" hangingPunct="1">
              <a:lnSpc>
                <a:spcPct val="114000"/>
              </a:lnSpc>
              <a:spcBef>
                <a:spcPts val="600"/>
              </a:spcBef>
            </a:pPr>
            <a:r>
              <a:rPr lang="es-ES" altLang="es-ES" sz="3400" dirty="0"/>
              <a:t>Desarrollo de miedos e inseguridades.</a:t>
            </a:r>
          </a:p>
          <a:p>
            <a:pPr eaLnBrk="1" hangingPunct="1">
              <a:lnSpc>
                <a:spcPct val="114000"/>
              </a:lnSpc>
              <a:spcBef>
                <a:spcPts val="600"/>
              </a:spcBef>
            </a:pPr>
            <a:r>
              <a:rPr lang="es-ES" altLang="es-ES" sz="3400" dirty="0"/>
              <a:t>Baja tolerancia a la frustración.</a:t>
            </a:r>
          </a:p>
          <a:p>
            <a:pPr eaLnBrk="1" hangingPunct="1">
              <a:lnSpc>
                <a:spcPct val="114000"/>
              </a:lnSpc>
              <a:spcBef>
                <a:spcPts val="600"/>
              </a:spcBef>
            </a:pPr>
            <a:r>
              <a:rPr lang="es-ES" altLang="es-ES" sz="3400" dirty="0"/>
              <a:t>Dificultad para sentirse feliz.</a:t>
            </a:r>
          </a:p>
        </p:txBody>
      </p:sp>
      <p:pic>
        <p:nvPicPr>
          <p:cNvPr id="17411"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Imagen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rPr>
              <a:t>www.familiaysalud.es</a:t>
            </a:r>
          </a:p>
        </p:txBody>
      </p:sp>
      <p:pic>
        <p:nvPicPr>
          <p:cNvPr id="9" name="Picture 8" descr="decir_no">
            <a:extLst>
              <a:ext uri="{FF2B5EF4-FFF2-40B4-BE49-F238E27FC236}">
                <a16:creationId xmlns:a16="http://schemas.microsoft.com/office/drawing/2014/main" id="{F81E2795-F026-491F-A53F-2201CAE13C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1537" y="4684374"/>
            <a:ext cx="1848001"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129854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74675" y="314325"/>
            <a:ext cx="6985000" cy="603250"/>
          </a:xfrm>
        </p:spPr>
        <p:txBody>
          <a:bodyPr numCol="1" anchorCtr="0" compatLnSpc="1">
            <a:prstTxWarp prst="textNoShape">
              <a:avLst/>
            </a:prstTxWarp>
          </a:bodyPr>
          <a:lstStyle/>
          <a:p>
            <a:pPr eaLnBrk="1" hangingPunct="1"/>
            <a:r>
              <a:rPr lang="es-ES" altLang="es-ES" sz="4400">
                <a:ln>
                  <a:noFill/>
                </a:ln>
                <a:solidFill>
                  <a:schemeClr val="tx1"/>
                </a:solidFill>
                <a:effectLst>
                  <a:outerShdw blurRad="38100" dist="38100" dir="2700000" algn="tl">
                    <a:srgbClr val="C0C0C0"/>
                  </a:outerShdw>
                </a:effectLst>
                <a:cs typeface="Arial" panose="020B0604020202020204" pitchFamily="34" charset="0"/>
              </a:rPr>
              <a:t>¿Qué podemos hacer?</a:t>
            </a:r>
          </a:p>
        </p:txBody>
      </p:sp>
      <p:sp>
        <p:nvSpPr>
          <p:cNvPr id="18434" name="Rectangle 3"/>
          <p:cNvSpPr>
            <a:spLocks noGrp="1"/>
          </p:cNvSpPr>
          <p:nvPr>
            <p:ph type="body" idx="1"/>
          </p:nvPr>
        </p:nvSpPr>
        <p:spPr>
          <a:xfrm>
            <a:off x="574675" y="1426824"/>
            <a:ext cx="7854950" cy="3257550"/>
          </a:xfrm>
        </p:spPr>
        <p:txBody>
          <a:bodyPr/>
          <a:lstStyle/>
          <a:p>
            <a:pPr eaLnBrk="1" hangingPunct="1">
              <a:lnSpc>
                <a:spcPct val="114000"/>
              </a:lnSpc>
              <a:spcBef>
                <a:spcPts val="600"/>
              </a:spcBef>
            </a:pPr>
            <a:r>
              <a:rPr lang="es-ES" altLang="es-ES" sz="3400" dirty="0"/>
              <a:t>Establecer normas claras.</a:t>
            </a:r>
          </a:p>
          <a:p>
            <a:pPr eaLnBrk="1" hangingPunct="1">
              <a:lnSpc>
                <a:spcPct val="114000"/>
              </a:lnSpc>
              <a:spcBef>
                <a:spcPts val="600"/>
              </a:spcBef>
            </a:pPr>
            <a:r>
              <a:rPr lang="es-ES" altLang="es-ES" sz="3400" dirty="0"/>
              <a:t>Poner límites.</a:t>
            </a:r>
          </a:p>
          <a:p>
            <a:pPr eaLnBrk="1" hangingPunct="1">
              <a:lnSpc>
                <a:spcPct val="114000"/>
              </a:lnSpc>
              <a:spcBef>
                <a:spcPts val="600"/>
              </a:spcBef>
            </a:pPr>
            <a:r>
              <a:rPr lang="es-ES" altLang="es-ES" sz="3400" dirty="0"/>
              <a:t>Exigir responsabilidad.</a:t>
            </a:r>
          </a:p>
          <a:p>
            <a:pPr eaLnBrk="1" hangingPunct="1">
              <a:lnSpc>
                <a:spcPct val="114000"/>
              </a:lnSpc>
              <a:spcBef>
                <a:spcPts val="600"/>
              </a:spcBef>
            </a:pPr>
            <a:r>
              <a:rPr lang="es-ES" altLang="es-ES" sz="3400" dirty="0"/>
              <a:t>Fomentar el esfuerzo.</a:t>
            </a:r>
          </a:p>
          <a:p>
            <a:pPr eaLnBrk="1" hangingPunct="1">
              <a:lnSpc>
                <a:spcPct val="114000"/>
              </a:lnSpc>
              <a:spcBef>
                <a:spcPts val="600"/>
              </a:spcBef>
            </a:pPr>
            <a:r>
              <a:rPr lang="es-ES" altLang="es-ES" sz="3400" dirty="0"/>
              <a:t>No ceder ante sus caprichos.</a:t>
            </a:r>
          </a:p>
        </p:txBody>
      </p:sp>
      <p:pic>
        <p:nvPicPr>
          <p:cNvPr id="18435"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6330950"/>
            <a:ext cx="14478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Imagen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9675" y="234950"/>
            <a:ext cx="143986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rPr>
              <a:t>www.familiaysalud.es</a:t>
            </a:r>
          </a:p>
        </p:txBody>
      </p:sp>
      <p:pic>
        <p:nvPicPr>
          <p:cNvPr id="9" name="Picture 8" descr="decir_no">
            <a:extLst>
              <a:ext uri="{FF2B5EF4-FFF2-40B4-BE49-F238E27FC236}">
                <a16:creationId xmlns:a16="http://schemas.microsoft.com/office/drawing/2014/main" id="{F278D1E1-00F6-476B-AB97-B588F66EA9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51537" y="4684374"/>
            <a:ext cx="1848001" cy="126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1228</TotalTime>
  <Words>206</Words>
  <Application>Microsoft Office PowerPoint</Application>
  <PresentationFormat>Presentación en pantalla (4:3)</PresentationFormat>
  <Paragraphs>28</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Situación habitual</vt:lpstr>
      <vt:lpstr>Peligros de ser permisivos</vt:lpstr>
      <vt:lpstr>¿Qué podemos hacer?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29</cp:revision>
  <dcterms:created xsi:type="dcterms:W3CDTF">2016-04-01T18:52:14Z</dcterms:created>
  <dcterms:modified xsi:type="dcterms:W3CDTF">2017-12-10T19:24:36Z</dcterms:modified>
</cp:coreProperties>
</file>