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7" r:id="rId2"/>
    <p:sldId id="259" r:id="rId3"/>
    <p:sldId id="260" r:id="rId4"/>
    <p:sldId id="261" r:id="rId5"/>
    <p:sldId id="262" r:id="rId6"/>
    <p:sldId id="263" r:id="rId7"/>
    <p:sldId id="264"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19/06/2016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6/19/2016 7:24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familiaysalud.e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a:hlinkClick r:id="rId4"/>
          </p:cNvPr>
          <p:cNvPicPr>
            <a:picLocks noChangeAspect="1"/>
          </p:cNvPicPr>
          <p:nvPr/>
        </p:nvPicPr>
        <p:blipFill>
          <a:blip r:embed="rId5"/>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056481" y="1866643"/>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Diarrea del </a:t>
            </a:r>
            <a:r>
              <a:rPr lang="es-ES" sz="4400" b="1" dirty="0" smtClean="0">
                <a:solidFill>
                  <a:srgbClr val="000000"/>
                </a:solidFill>
                <a:latin typeface="Arial" charset="0"/>
              </a:rPr>
              <a:t>viajero</a:t>
            </a:r>
            <a:endParaRPr lang="es-ES" sz="4400" dirty="0">
              <a:solidFill>
                <a:srgbClr val="000000"/>
              </a:solidFill>
              <a:latin typeface="Arial" charset="0"/>
            </a:endParaRPr>
          </a:p>
        </p:txBody>
      </p:sp>
      <p:sp>
        <p:nvSpPr>
          <p:cNvPr id="2" name="CuadroTexto 11"/>
          <p:cNvSpPr txBox="1"/>
          <p:nvPr/>
        </p:nvSpPr>
        <p:spPr>
          <a:xfrm>
            <a:off x="1056481" y="3588226"/>
            <a:ext cx="7223125" cy="830997"/>
          </a:xfrm>
          <a:prstGeom prst="rect">
            <a:avLst/>
          </a:prstGeom>
          <a:noFill/>
        </p:spPr>
        <p:txBody>
          <a:bodyPr wrap="square">
            <a:spAutoFit/>
          </a:bodyPr>
          <a:lstStyle/>
          <a:p>
            <a:pPr algn="ctr" fontAlgn="base">
              <a:spcBef>
                <a:spcPct val="0"/>
              </a:spcBef>
              <a:spcAft>
                <a:spcPct val="0"/>
              </a:spcAft>
              <a:defRPr/>
            </a:pPr>
            <a:r>
              <a:rPr lang="es-ES" sz="2400" b="1" dirty="0" smtClean="0">
                <a:solidFill>
                  <a:srgbClr val="000000"/>
                </a:solidFill>
                <a:latin typeface="Arial" charset="0"/>
                <a:cs typeface="Arial" charset="0"/>
              </a:rPr>
              <a:t>Ángel Hernández </a:t>
            </a:r>
            <a:r>
              <a:rPr lang="es-ES" sz="2400" b="1" dirty="0" smtClean="0">
                <a:solidFill>
                  <a:srgbClr val="000000"/>
                </a:solidFill>
                <a:latin typeface="Arial" charset="0"/>
                <a:cs typeface="Arial" charset="0"/>
              </a:rPr>
              <a:t>Merino</a:t>
            </a:r>
            <a:r>
              <a:rPr lang="es-ES" sz="2400" dirty="0" smtClean="0">
                <a:solidFill>
                  <a:srgbClr val="000000"/>
                </a:solidFill>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Pediatra</a:t>
            </a:r>
            <a:endParaRPr lang="es-ES" sz="2400" dirty="0">
              <a:solidFill>
                <a:srgbClr val="000000"/>
              </a:solidFill>
              <a:effectLst>
                <a:outerShdw blurRad="38100" dist="38100" dir="2700000" algn="tl">
                  <a:srgbClr val="C0C0C0"/>
                </a:outerShdw>
              </a:effectLst>
              <a:latin typeface="Arial" charset="0"/>
              <a:cs typeface="Arial" charset="0"/>
            </a:endParaRPr>
          </a:p>
          <a:p>
            <a:pPr algn="ctr" fontAlgn="base">
              <a:spcBef>
                <a:spcPct val="0"/>
              </a:spcBef>
              <a:spcAft>
                <a:spcPct val="0"/>
              </a:spcAft>
              <a:defRPr/>
            </a:pPr>
            <a:r>
              <a:rPr lang="es-ES" sz="2400" b="1" dirty="0" smtClean="0">
                <a:solidFill>
                  <a:srgbClr val="000000"/>
                </a:solidFill>
                <a:latin typeface="Arial" charset="0"/>
                <a:cs typeface="Arial" charset="0"/>
              </a:rPr>
              <a:t>Milagros Quiles </a:t>
            </a:r>
            <a:r>
              <a:rPr lang="es-ES" sz="2400" b="1" dirty="0" smtClean="0">
                <a:solidFill>
                  <a:srgbClr val="000000"/>
                </a:solidFill>
                <a:latin typeface="Arial" charset="0"/>
                <a:cs typeface="Arial" charset="0"/>
              </a:rPr>
              <a:t>Cano</a:t>
            </a:r>
            <a:r>
              <a:rPr lang="es-ES" sz="2400" dirty="0" smtClean="0">
                <a:solidFill>
                  <a:srgbClr val="000000"/>
                </a:solidFill>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Enfermera pediátrica</a:t>
            </a:r>
            <a:endParaRPr lang="es-ES" sz="1600" dirty="0">
              <a:solidFill>
                <a:srgbClr val="000000"/>
              </a:solidFill>
              <a:effectLst>
                <a:outerShdw blurRad="38100" dist="38100" dir="2700000" algn="tl">
                  <a:srgbClr val="C0C0C0"/>
                </a:outerShdw>
              </a:effectLst>
              <a:latin typeface="Arial" charset="0"/>
              <a:cs typeface="Arial" charset="0"/>
            </a:endParaRPr>
          </a:p>
        </p:txBody>
      </p:sp>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609398"/>
          </a:xfrm>
        </p:spPr>
        <p:txBody>
          <a:bodyPr numCol="1" anchorCtr="0" compatLnSpc="1">
            <a:prstTxWarp prst="textNoShape">
              <a:avLst/>
            </a:prstTxWarp>
          </a:body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¿Qué es la diarrea del viajero?</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486493"/>
            <a:ext cx="7813675" cy="3939540"/>
          </a:xfrm>
        </p:spPr>
        <p:txBody>
          <a:bodyPr/>
          <a:lstStyle/>
          <a:p>
            <a:pPr marL="360000" lvl="1" eaLnBrk="1" hangingPunct="1">
              <a:lnSpc>
                <a:spcPct val="100000"/>
              </a:lnSpc>
              <a:spcBef>
                <a:spcPts val="600"/>
              </a:spcBef>
              <a:spcAft>
                <a:spcPts val="600"/>
              </a:spcAft>
            </a:pPr>
            <a:r>
              <a:rPr lang="es-ES" dirty="0" smtClean="0"/>
              <a:t>Definición:</a:t>
            </a:r>
          </a:p>
          <a:p>
            <a:pPr marL="704488" lvl="2" eaLnBrk="1" hangingPunct="1">
              <a:lnSpc>
                <a:spcPct val="100000"/>
              </a:lnSpc>
              <a:spcBef>
                <a:spcPts val="0"/>
              </a:spcBef>
              <a:spcAft>
                <a:spcPts val="0"/>
              </a:spcAft>
              <a:buFont typeface="Arial" panose="020B0604020202020204" pitchFamily="34" charset="0"/>
              <a:buChar char="•"/>
            </a:pPr>
            <a:r>
              <a:rPr lang="es-ES" dirty="0" smtClean="0"/>
              <a:t>Lactantes: el doble o más del número habitual de deposiciones</a:t>
            </a:r>
          </a:p>
          <a:p>
            <a:pPr marL="704488" lvl="2" eaLnBrk="1" hangingPunct="1">
              <a:lnSpc>
                <a:spcPct val="100000"/>
              </a:lnSpc>
              <a:spcBef>
                <a:spcPts val="0"/>
              </a:spcBef>
              <a:spcAft>
                <a:spcPts val="0"/>
              </a:spcAft>
              <a:buFont typeface="Arial" panose="020B0604020202020204" pitchFamily="34" charset="0"/>
              <a:buChar char="•"/>
            </a:pPr>
            <a:r>
              <a:rPr lang="es-ES" dirty="0" smtClean="0"/>
              <a:t>Niños mayores y adultos: 3 o más deposiciones blandas o líquidas, al día</a:t>
            </a:r>
          </a:p>
          <a:p>
            <a:pPr marL="360000" lvl="1" eaLnBrk="1" hangingPunct="1">
              <a:lnSpc>
                <a:spcPct val="100000"/>
              </a:lnSpc>
              <a:spcBef>
                <a:spcPts val="600"/>
              </a:spcBef>
              <a:spcAft>
                <a:spcPts val="600"/>
              </a:spcAft>
            </a:pPr>
            <a:r>
              <a:rPr lang="es-ES" dirty="0" smtClean="0"/>
              <a:t>La mayoría se resuelve en menos de 1 semana</a:t>
            </a:r>
          </a:p>
          <a:p>
            <a:pPr marL="360000" lvl="1" eaLnBrk="1" hangingPunct="1">
              <a:lnSpc>
                <a:spcPct val="100000"/>
              </a:lnSpc>
              <a:spcBef>
                <a:spcPts val="600"/>
              </a:spcBef>
              <a:spcAft>
                <a:spcPts val="600"/>
              </a:spcAft>
            </a:pPr>
            <a:r>
              <a:rPr lang="es-ES" dirty="0" smtClean="0"/>
              <a:t>Pocas veces se acompaña de fiebre, vómitos, dolor de abdomen o sangre en las heces </a:t>
            </a:r>
            <a:r>
              <a:rPr lang="es-ES" sz="2400" dirty="0" smtClean="0"/>
              <a:t>(mayor precaución en estos casos)</a:t>
            </a:r>
            <a:endParaRPr lang="es-ES"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47572611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609398"/>
          </a:xfrm>
        </p:spPr>
        <p:txBody>
          <a:bodyPr numCol="1" anchorCtr="0" compatLnSpc="1">
            <a:prstTxWarp prst="textNoShape">
              <a:avLst/>
            </a:prstTxWarp>
          </a:body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Mayor riesgo</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486493"/>
            <a:ext cx="7813675" cy="3901068"/>
          </a:xfrm>
        </p:spPr>
        <p:txBody>
          <a:bodyPr/>
          <a:lstStyle/>
          <a:p>
            <a:pPr marL="360000" lvl="1" eaLnBrk="1" hangingPunct="1">
              <a:lnSpc>
                <a:spcPct val="100000"/>
              </a:lnSpc>
              <a:spcBef>
                <a:spcPts val="600"/>
              </a:spcBef>
              <a:spcAft>
                <a:spcPts val="600"/>
              </a:spcAft>
            </a:pPr>
            <a:r>
              <a:rPr lang="es-ES" dirty="0" smtClean="0"/>
              <a:t>Viajes a zonas del mundo menos desarrolladas (sur y sureste de Asia, norte y centro de África, etc.)</a:t>
            </a:r>
          </a:p>
          <a:p>
            <a:pPr marL="360000" lvl="1" eaLnBrk="1" hangingPunct="1">
              <a:lnSpc>
                <a:spcPct val="100000"/>
              </a:lnSpc>
              <a:spcBef>
                <a:spcPts val="600"/>
              </a:spcBef>
              <a:spcAft>
                <a:spcPts val="600"/>
              </a:spcAft>
            </a:pPr>
            <a:r>
              <a:rPr lang="es-ES" dirty="0" smtClean="0"/>
              <a:t>Viajes mochileros</a:t>
            </a:r>
          </a:p>
          <a:p>
            <a:pPr marL="360000" lvl="1" eaLnBrk="1" hangingPunct="1">
              <a:lnSpc>
                <a:spcPct val="100000"/>
              </a:lnSpc>
              <a:spcBef>
                <a:spcPts val="600"/>
              </a:spcBef>
              <a:spcAft>
                <a:spcPts val="600"/>
              </a:spcAft>
            </a:pPr>
            <a:r>
              <a:rPr lang="es-ES" dirty="0" smtClean="0"/>
              <a:t>Viajes “todo incluido”</a:t>
            </a:r>
          </a:p>
          <a:p>
            <a:pPr marL="360000" lvl="1" eaLnBrk="1" hangingPunct="1">
              <a:lnSpc>
                <a:spcPct val="100000"/>
              </a:lnSpc>
              <a:spcBef>
                <a:spcPts val="600"/>
              </a:spcBef>
              <a:spcAft>
                <a:spcPts val="600"/>
              </a:spcAft>
            </a:pPr>
            <a:r>
              <a:rPr lang="es-ES" dirty="0" smtClean="0"/>
              <a:t>Edad </a:t>
            </a:r>
            <a:r>
              <a:rPr lang="es-ES" dirty="0" smtClean="0"/>
              <a:t>y condiciones de riesgo:</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Niños pequeños, personas de edad avanzada</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Mujeres gestantes</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Personas con enfermedades crónicas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252302433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609398"/>
          </a:xfrm>
        </p:spPr>
        <p:txBody>
          <a:bodyPr numCol="1" anchorCtr="0" compatLnSpc="1">
            <a:prstTxWarp prst="textNoShape">
              <a:avLst/>
            </a:prstTxWarp>
          </a:body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Prevenir la diarrea del viajero (1)</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486493"/>
            <a:ext cx="7813675" cy="4308872"/>
          </a:xfrm>
        </p:spPr>
        <p:txBody>
          <a:bodyPr/>
          <a:lstStyle/>
          <a:p>
            <a:pPr marL="360000" lvl="1" eaLnBrk="1" hangingPunct="1">
              <a:lnSpc>
                <a:spcPct val="100000"/>
              </a:lnSpc>
              <a:spcBef>
                <a:spcPts val="600"/>
              </a:spcBef>
              <a:spcAft>
                <a:spcPts val="600"/>
              </a:spcAft>
            </a:pPr>
            <a:r>
              <a:rPr lang="es-ES" dirty="0">
                <a:effectLst>
                  <a:outerShdw blurRad="38100" dist="38100" dir="2700000" algn="tl">
                    <a:srgbClr val="000000">
                      <a:alpha val="43137"/>
                    </a:srgbClr>
                  </a:outerShdw>
                </a:effectLst>
              </a:rPr>
              <a:t>Lavado de manos </a:t>
            </a:r>
            <a:r>
              <a:rPr lang="es-ES" dirty="0"/>
              <a:t>con jabón o gel </a:t>
            </a:r>
            <a:r>
              <a:rPr lang="es-ES" dirty="0" err="1"/>
              <a:t>hidroalcohólico</a:t>
            </a:r>
            <a:r>
              <a:rPr lang="es-ES" dirty="0"/>
              <a:t>, frecuente</a:t>
            </a:r>
          </a:p>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Lactancia materna</a:t>
            </a:r>
          </a:p>
          <a:p>
            <a:pPr marL="360000" lvl="1" eaLnBrk="1" hangingPunct="1">
              <a:lnSpc>
                <a:spcPct val="100000"/>
              </a:lnSpc>
              <a:spcBef>
                <a:spcPts val="600"/>
              </a:spcBef>
              <a:spcAft>
                <a:spcPts val="600"/>
              </a:spcAft>
            </a:pPr>
            <a:r>
              <a:rPr lang="es-ES" dirty="0" smtClean="0"/>
              <a:t>Usar </a:t>
            </a:r>
            <a:r>
              <a:rPr lang="es-ES" dirty="0" smtClean="0">
                <a:effectLst>
                  <a:outerShdw blurRad="38100" dist="38100" dir="2700000" algn="tl">
                    <a:srgbClr val="000000">
                      <a:alpha val="43137"/>
                    </a:srgbClr>
                  </a:outerShdw>
                </a:effectLst>
              </a:rPr>
              <a:t>agua segura</a:t>
            </a:r>
            <a:r>
              <a:rPr lang="es-ES" dirty="0" smtClean="0"/>
              <a:t>:</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Agua hervida o embotellada (rechace las que le den ya abiertas) para beber, cocinar y la higiene dental</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No use: agua del grifo, hielo</a:t>
            </a:r>
          </a:p>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Alimentos seguros</a:t>
            </a:r>
            <a:r>
              <a:rPr lang="es-ES" dirty="0" smtClean="0"/>
              <a:t>: </a:t>
            </a:r>
            <a:r>
              <a:rPr lang="es-ES" sz="2600" dirty="0" smtClean="0"/>
              <a:t>bien cocinados y calientes, </a:t>
            </a:r>
            <a:r>
              <a:rPr lang="es-ES" sz="2600" dirty="0" smtClean="0"/>
              <a:t>     fruta </a:t>
            </a:r>
            <a:r>
              <a:rPr lang="es-ES" sz="2600" dirty="0" smtClean="0"/>
              <a:t>servida sin pelar</a:t>
            </a:r>
            <a:r>
              <a:rPr lang="es-ES" dirty="0" smtClean="0"/>
              <a:t>.</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11646982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609398"/>
          </a:xfrm>
        </p:spPr>
        <p:txBody>
          <a:bodyPr numCol="1" anchorCtr="0" compatLnSpc="1">
            <a:prstTxWarp prst="textNoShape">
              <a:avLst/>
            </a:prstTxWarp>
          </a:body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Prevenir la diarrea del viajero (2)</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486493"/>
            <a:ext cx="7813675" cy="3431709"/>
          </a:xfrm>
        </p:spPr>
        <p:txBody>
          <a:bodyPr/>
          <a:lstStyle/>
          <a:p>
            <a:pPr marL="360000" lvl="1" eaLnBrk="1" hangingPunct="1">
              <a:lnSpc>
                <a:spcPct val="100000"/>
              </a:lnSpc>
              <a:spcBef>
                <a:spcPts val="600"/>
              </a:spcBef>
              <a:spcAft>
                <a:spcPts val="600"/>
              </a:spcAft>
            </a:pPr>
            <a:r>
              <a:rPr lang="es-ES" u="sng" dirty="0" smtClean="0"/>
              <a:t>Evitar</a:t>
            </a:r>
            <a:r>
              <a:rPr lang="es-ES" dirty="0" smtClean="0"/>
              <a:t>:</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Mariscos</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Pescados y carnes poco cocinados</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Salsas y condimentos en envases ya abiertos</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Ensaladas, fruta pelada, zumos “naturales” de frutas (en general todo lo presentado en los </a:t>
            </a:r>
            <a:r>
              <a:rPr lang="es-ES" sz="2200" dirty="0" err="1" smtClean="0"/>
              <a:t>buffets</a:t>
            </a:r>
            <a:r>
              <a:rPr lang="es-ES" sz="2200" dirty="0" smtClean="0"/>
              <a:t>)</a:t>
            </a:r>
          </a:p>
          <a:p>
            <a:pPr marL="704488" lvl="2" eaLnBrk="1" hangingPunct="1">
              <a:lnSpc>
                <a:spcPct val="100000"/>
              </a:lnSpc>
              <a:spcBef>
                <a:spcPts val="300"/>
              </a:spcBef>
              <a:spcAft>
                <a:spcPts val="300"/>
              </a:spcAft>
              <a:buFont typeface="Arial" panose="020B0604020202020204" pitchFamily="34" charset="0"/>
              <a:buChar char="•"/>
            </a:pPr>
            <a:r>
              <a:rPr lang="es-ES" sz="2200" dirty="0" smtClean="0"/>
              <a:t>Comida de puestos callejeros</a:t>
            </a:r>
          </a:p>
          <a:p>
            <a:pPr marL="360000" lvl="1" eaLnBrk="1" hangingPunct="1">
              <a:lnSpc>
                <a:spcPct val="100000"/>
              </a:lnSpc>
              <a:spcBef>
                <a:spcPts val="600"/>
              </a:spcBef>
              <a:spcAft>
                <a:spcPts val="600"/>
              </a:spcAft>
            </a:pPr>
            <a:r>
              <a:rPr lang="es-ES" dirty="0" smtClean="0"/>
              <a:t>Los baños en piscinas, lagos y ríos son peligrosos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317614159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609398"/>
          </a:xfrm>
        </p:spPr>
        <p:txBody>
          <a:bodyPr numCol="1" anchorCtr="0" compatLnSpc="1">
            <a:prstTxWarp prst="textNoShape">
              <a:avLst/>
            </a:prstTxWarp>
          </a:bodyPr>
          <a:lstStyle/>
          <a:p>
            <a:pPr eaLnBrk="1" hangingPunct="1">
              <a:defRPr/>
            </a:pPr>
            <a:r>
              <a:rPr lang="es-ES" sz="4400" smtClean="0">
                <a:ln>
                  <a:noFill/>
                </a:ln>
                <a:solidFill>
                  <a:schemeClr val="tx1"/>
                </a:solidFill>
                <a:effectLst>
                  <a:outerShdw blurRad="38100" dist="38100" dir="2700000" algn="tl">
                    <a:srgbClr val="000000">
                      <a:alpha val="43137"/>
                    </a:srgbClr>
                  </a:outerShdw>
                </a:effectLst>
              </a:rPr>
              <a:t>Si la diarrea ya se ha presentado</a:t>
            </a:r>
            <a:endParaRPr lang="es-ES" sz="44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486493"/>
            <a:ext cx="7813675" cy="3754874"/>
          </a:xfrm>
        </p:spPr>
        <p:txBody>
          <a:bodyPr/>
          <a:lstStyle/>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Lactancia materna </a:t>
            </a:r>
            <a:r>
              <a:rPr lang="es-ES" dirty="0" smtClean="0"/>
              <a:t>más frecuente, para los más pequeños</a:t>
            </a:r>
          </a:p>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Solución de rehidratación oral </a:t>
            </a:r>
            <a:r>
              <a:rPr lang="es-ES" dirty="0" smtClean="0"/>
              <a:t>(</a:t>
            </a:r>
            <a:r>
              <a:rPr lang="es-ES" sz="2400" dirty="0" smtClean="0"/>
              <a:t>lleve siempre este producto en polvo para mezclar con agua hervida o embotellada</a:t>
            </a:r>
            <a:r>
              <a:rPr lang="es-ES" dirty="0" smtClean="0"/>
              <a:t>): dar poco a poco, con frecuencia, según la sed</a:t>
            </a:r>
          </a:p>
          <a:p>
            <a:pPr marL="360000" lvl="1" eaLnBrk="1" hangingPunct="1">
              <a:lnSpc>
                <a:spcPct val="100000"/>
              </a:lnSpc>
              <a:spcBef>
                <a:spcPts val="600"/>
              </a:spcBef>
              <a:spcAft>
                <a:spcPts val="600"/>
              </a:spcAft>
            </a:pPr>
            <a:r>
              <a:rPr lang="es-ES" dirty="0" smtClean="0"/>
              <a:t>Antes del viaje, pregunte a su pediatra en qué casos podría usarse algún medicamento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354684376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508202"/>
            <a:ext cx="6752908" cy="1107996"/>
          </a:xfrm>
        </p:spPr>
        <p:txBody>
          <a:bodyPr numCol="1" anchorCtr="0" compatLnSpc="1">
            <a:prstTxWarp prst="textNoShape">
              <a:avLst/>
            </a:prstTxWarp>
          </a:bodyPr>
          <a:lstStyle/>
          <a:p>
            <a:pPr eaLnBrk="1" hangingPunct="1">
              <a:defRPr/>
            </a:pPr>
            <a:r>
              <a:rPr lang="es-ES" sz="4000" smtClean="0">
                <a:ln>
                  <a:noFill/>
                </a:ln>
                <a:solidFill>
                  <a:schemeClr val="tx1"/>
                </a:solidFill>
                <a:effectLst>
                  <a:outerShdw blurRad="38100" dist="38100" dir="2700000" algn="tl">
                    <a:srgbClr val="000000">
                      <a:alpha val="43137"/>
                    </a:srgbClr>
                  </a:outerShdw>
                </a:effectLst>
              </a:rPr>
              <a:t>En los viajes internacionales, recuerde, también</a:t>
            </a:r>
            <a:endParaRPr lang="es-ES" sz="4000"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2" y="1920895"/>
            <a:ext cx="7813675" cy="3847207"/>
          </a:xfrm>
        </p:spPr>
        <p:txBody>
          <a:bodyPr/>
          <a:lstStyle/>
          <a:p>
            <a:pPr marL="360000" lvl="1" eaLnBrk="1" hangingPunct="1">
              <a:lnSpc>
                <a:spcPct val="100000"/>
              </a:lnSpc>
              <a:spcBef>
                <a:spcPts val="600"/>
              </a:spcBef>
              <a:spcAft>
                <a:spcPts val="600"/>
              </a:spcAft>
            </a:pPr>
            <a:r>
              <a:rPr lang="es-ES" dirty="0" smtClean="0"/>
              <a:t>Antes del viaje: </a:t>
            </a:r>
          </a:p>
          <a:p>
            <a:pPr marL="704488" lvl="2" eaLnBrk="1" hangingPunct="1">
              <a:lnSpc>
                <a:spcPct val="100000"/>
              </a:lnSpc>
              <a:spcBef>
                <a:spcPts val="300"/>
              </a:spcBef>
              <a:spcAft>
                <a:spcPts val="300"/>
              </a:spcAft>
              <a:buFont typeface="Arial" panose="020B0604020202020204" pitchFamily="34" charset="0"/>
              <a:buChar char="•"/>
            </a:pPr>
            <a:r>
              <a:rPr lang="es-ES" dirty="0" smtClean="0">
                <a:effectLst>
                  <a:outerShdw blurRad="38100" dist="38100" dir="2700000" algn="tl">
                    <a:srgbClr val="000000">
                      <a:alpha val="43137"/>
                    </a:srgbClr>
                  </a:outerShdw>
                </a:effectLst>
              </a:rPr>
              <a:t>Vacunas</a:t>
            </a:r>
            <a:r>
              <a:rPr lang="es-ES" dirty="0" smtClean="0"/>
              <a:t> </a:t>
            </a:r>
            <a:r>
              <a:rPr lang="es-ES" sz="2200" dirty="0" smtClean="0"/>
              <a:t>(siempre: las que corresponden a la edad y la de la hepatitis A; y otras en algunos casos)</a:t>
            </a:r>
          </a:p>
          <a:p>
            <a:pPr marL="704488" lvl="2" eaLnBrk="1" hangingPunct="1">
              <a:lnSpc>
                <a:spcPct val="100000"/>
              </a:lnSpc>
              <a:spcBef>
                <a:spcPts val="300"/>
              </a:spcBef>
              <a:spcAft>
                <a:spcPts val="300"/>
              </a:spcAft>
              <a:buFont typeface="Arial" panose="020B0604020202020204" pitchFamily="34" charset="0"/>
              <a:buChar char="•"/>
            </a:pPr>
            <a:r>
              <a:rPr lang="es-ES" dirty="0" smtClean="0"/>
              <a:t>Comprobar si tiene que hacer </a:t>
            </a:r>
            <a:r>
              <a:rPr lang="es-ES" dirty="0" smtClean="0">
                <a:effectLst>
                  <a:outerShdw blurRad="38100" dist="38100" dir="2700000" algn="tl">
                    <a:srgbClr val="000000">
                      <a:alpha val="43137"/>
                    </a:srgbClr>
                  </a:outerShdw>
                </a:effectLst>
              </a:rPr>
              <a:t>prevención del paludismo</a:t>
            </a:r>
          </a:p>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Protección solar</a:t>
            </a:r>
          </a:p>
          <a:p>
            <a:pPr marL="360000" lvl="1" eaLnBrk="1" hangingPunct="1">
              <a:lnSpc>
                <a:spcPct val="100000"/>
              </a:lnSpc>
              <a:spcBef>
                <a:spcPts val="600"/>
              </a:spcBef>
              <a:spcAft>
                <a:spcPts val="600"/>
              </a:spcAft>
            </a:pPr>
            <a:r>
              <a:rPr lang="es-ES" dirty="0" smtClean="0"/>
              <a:t>Prevención de las </a:t>
            </a:r>
            <a:r>
              <a:rPr lang="es-ES" dirty="0" smtClean="0">
                <a:effectLst>
                  <a:outerShdw blurRad="38100" dist="38100" dir="2700000" algn="tl">
                    <a:srgbClr val="000000">
                      <a:alpha val="43137"/>
                    </a:srgbClr>
                  </a:outerShdw>
                </a:effectLst>
              </a:rPr>
              <a:t>picaduras de mosquitos </a:t>
            </a:r>
            <a:r>
              <a:rPr lang="es-ES" dirty="0" smtClean="0"/>
              <a:t>y garrapatas</a:t>
            </a:r>
          </a:p>
          <a:p>
            <a:pPr marL="360000" lvl="1" eaLnBrk="1" hangingPunct="1">
              <a:lnSpc>
                <a:spcPct val="100000"/>
              </a:lnSpc>
              <a:spcBef>
                <a:spcPts val="600"/>
              </a:spcBef>
              <a:spcAft>
                <a:spcPts val="600"/>
              </a:spcAft>
            </a:pPr>
            <a:r>
              <a:rPr lang="es-ES" dirty="0" smtClean="0">
                <a:effectLst>
                  <a:outerShdw blurRad="38100" dist="38100" dir="2700000" algn="tl">
                    <a:srgbClr val="000000">
                      <a:alpha val="43137"/>
                    </a:srgbClr>
                  </a:outerShdw>
                </a:effectLst>
              </a:rPr>
              <a:t>Prevención de accidentes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2285" y="4924009"/>
            <a:ext cx="1472729" cy="972000"/>
          </a:xfrm>
          <a:prstGeom prst="rect">
            <a:avLst/>
          </a:prstGeom>
        </p:spPr>
      </p:pic>
    </p:spTree>
    <p:extLst>
      <p:ext uri="{BB962C8B-B14F-4D97-AF65-F5344CB8AC3E}">
        <p14:creationId xmlns:p14="http://schemas.microsoft.com/office/powerpoint/2010/main" val="322661151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TotalTime>
  <Words>478</Words>
  <Application>Microsoft Office PowerPoint</Application>
  <PresentationFormat>Presentación en pantalla (4:3)</PresentationFormat>
  <Paragraphs>54</Paragraphs>
  <Slides>7</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Wingdings</vt:lpstr>
      <vt:lpstr>1_White with Blue Bar Segoe Template_TP10286789</vt:lpstr>
      <vt:lpstr>Presentación de PowerPoint</vt:lpstr>
      <vt:lpstr>¿Qué es la diarrea del viajero?</vt:lpstr>
      <vt:lpstr>Mayor riesgo</vt:lpstr>
      <vt:lpstr>Prevenir la diarrea del viajero (1)</vt:lpstr>
      <vt:lpstr>Prevenir la diarrea del viajero (2)</vt:lpstr>
      <vt:lpstr>Si la diarrea ya se ha presentado</vt:lpstr>
      <vt:lpstr>En los viajes internacionales, recuerde, también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14</cp:revision>
  <dcterms:created xsi:type="dcterms:W3CDTF">2016-05-03T15:33:32Z</dcterms:created>
  <dcterms:modified xsi:type="dcterms:W3CDTF">2016-06-19T18:05:43Z</dcterms:modified>
</cp:coreProperties>
</file>