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24/03/2019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3/24/2019 11:10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gif"/><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gif"/><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gif"/><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gif"/><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¿QUÉ ES LA CARIES?</a:t>
            </a:r>
            <a:endParaRPr lang="es-ES" sz="4400"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Cubero Santos.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Isabel </a:t>
            </a:r>
            <a:r>
              <a:rPr lang="es-ES" sz="2400" dirty="0" err="1">
                <a:solidFill>
                  <a:srgbClr val="000000"/>
                </a:solidFill>
                <a:effectLst>
                  <a:outerShdw blurRad="38100" dist="38100" dir="2700000" algn="tl">
                    <a:srgbClr val="C0C0C0"/>
                  </a:outerShdw>
                </a:effectLst>
                <a:latin typeface="Arial" charset="0"/>
                <a:cs typeface="Arial" charset="0"/>
              </a:rPr>
              <a:t>Lorido</a:t>
            </a:r>
            <a:r>
              <a:rPr lang="es-ES" sz="2400" dirty="0">
                <a:solidFill>
                  <a:srgbClr val="000000"/>
                </a:solidFill>
                <a:effectLst>
                  <a:outerShdw blurRad="38100" dist="38100" dir="2700000" algn="tl">
                    <a:srgbClr val="C0C0C0"/>
                  </a:outerShdw>
                </a:effectLst>
                <a:latin typeface="Arial" charset="0"/>
                <a:cs typeface="Arial" charset="0"/>
              </a:rPr>
              <a:t> Cano. </a:t>
            </a:r>
            <a:r>
              <a:rPr lang="es-ES" sz="2000" dirty="0">
                <a:solidFill>
                  <a:srgbClr val="000000"/>
                </a:solidFill>
                <a:effectLst>
                  <a:outerShdw blurRad="38100" dist="38100" dir="2700000" algn="tl">
                    <a:srgbClr val="C0C0C0"/>
                  </a:outerShdw>
                </a:effectLst>
                <a:latin typeface="Arial" charset="0"/>
                <a:cs typeface="Arial" charset="0"/>
              </a:rPr>
              <a:t>Enfermera </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4719" y="4465759"/>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703262" y="1547897"/>
            <a:ext cx="7813675" cy="2412968"/>
          </a:xfrm>
        </p:spPr>
        <p:txBody>
          <a:bodyPr/>
          <a:lstStyle/>
          <a:p>
            <a:pPr eaLnBrk="1" hangingPunct="1">
              <a:buBlip>
                <a:blip r:embed="rId2"/>
              </a:buBlip>
            </a:pPr>
            <a:r>
              <a:rPr lang="es-ES" spc="-1" dirty="0">
                <a:uFill>
                  <a:solidFill>
                    <a:srgbClr val="FFFFFF"/>
                  </a:solidFill>
                </a:uFill>
                <a:latin typeface="Calibri" panose="020F0502020204030204" pitchFamily="34" charset="0"/>
                <a:cs typeface="Calibri" panose="020F0502020204030204" pitchFamily="34" charset="0"/>
              </a:rPr>
              <a:t>Es la enfermedad infantil crónica más común</a:t>
            </a:r>
          </a:p>
          <a:p>
            <a:pPr eaLnBrk="1" hangingPunct="1">
              <a:buBlip>
                <a:blip r:embed="rId2"/>
              </a:buBlip>
            </a:pPr>
            <a:endParaRPr lang="es-ES" dirty="0"/>
          </a:p>
          <a:p>
            <a:pPr eaLnBrk="1" hangingPunct="1">
              <a:buBlip>
                <a:blip r:embed="rId2"/>
              </a:buBlip>
            </a:pPr>
            <a:r>
              <a:rPr lang="es-ES" dirty="0"/>
              <a:t>La buena noticia es que se puede </a:t>
            </a:r>
            <a:r>
              <a:rPr lang="es-ES" dirty="0" smtClean="0"/>
              <a:t>prevenir con </a:t>
            </a:r>
            <a:r>
              <a:rPr lang="es-ES" dirty="0"/>
              <a:t>buenos hábitos de alimentación y de higiene</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4719" y="4465759"/>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5B7D42B-DF27-48C3-880B-C3DBFE8995A4}"/>
              </a:ext>
            </a:extLst>
          </p:cNvPr>
          <p:cNvSpPr>
            <a:spLocks noGrp="1"/>
          </p:cNvSpPr>
          <p:nvPr>
            <p:ph type="title"/>
          </p:nvPr>
        </p:nvSpPr>
        <p:spPr>
          <a:xfrm>
            <a:off x="193431" y="426976"/>
            <a:ext cx="8382000" cy="443198"/>
          </a:xfrm>
        </p:spPr>
        <p:txBody>
          <a:bodyPr/>
          <a:lstStyle/>
          <a:p>
            <a:r>
              <a:rPr lang="es-ES" sz="3200" dirty="0"/>
              <a:t>¿Por qué se deben cuidar los dientes de </a:t>
            </a:r>
            <a:r>
              <a:rPr lang="es-ES" sz="3200" dirty="0" smtClean="0"/>
              <a:t>leche</a:t>
            </a:r>
            <a:r>
              <a:rPr lang="es-ES" sz="3200" dirty="0"/>
              <a:t>?</a:t>
            </a:r>
          </a:p>
        </p:txBody>
      </p:sp>
      <p:sp>
        <p:nvSpPr>
          <p:cNvPr id="3" name="Marcador de texto 2">
            <a:extLst>
              <a:ext uri="{FF2B5EF4-FFF2-40B4-BE49-F238E27FC236}">
                <a16:creationId xmlns="" xmlns:a16="http://schemas.microsoft.com/office/drawing/2014/main" id="{FDDF51D2-2875-4221-BE69-6B2C64B3E380}"/>
              </a:ext>
            </a:extLst>
          </p:cNvPr>
          <p:cNvSpPr>
            <a:spLocks noGrp="1"/>
          </p:cNvSpPr>
          <p:nvPr>
            <p:ph type="body" sz="quarter" idx="10"/>
          </p:nvPr>
        </p:nvSpPr>
        <p:spPr>
          <a:xfrm>
            <a:off x="381000" y="1294321"/>
            <a:ext cx="8382000" cy="3976473"/>
          </a:xfrm>
        </p:spPr>
        <p:txBody>
          <a:bodyPr/>
          <a:lstStyle/>
          <a:p>
            <a:pPr>
              <a:buClr>
                <a:srgbClr val="000000"/>
              </a:buClr>
              <a:buSzPct val="45000"/>
              <a:buBlip>
                <a:blip r:embed="rId2"/>
              </a:buBlip>
            </a:pPr>
            <a:r>
              <a:rPr lang="es-ES" sz="2400" spc="-1" dirty="0">
                <a:uFill>
                  <a:solidFill>
                    <a:srgbClr val="FFFFFF"/>
                  </a:solidFill>
                </a:uFill>
                <a:ea typeface="Microsoft YaHei"/>
              </a:rPr>
              <a:t>Son necesarios  para masticar y hablar bien</a:t>
            </a:r>
            <a:r>
              <a:rPr lang="es-ES" sz="2400" spc="-1" dirty="0" smtClean="0">
                <a:uFill>
                  <a:solidFill>
                    <a:srgbClr val="FFFFFF"/>
                  </a:solidFill>
                </a:uFill>
                <a:ea typeface="Microsoft YaHei"/>
              </a:rPr>
              <a:t>.</a:t>
            </a:r>
          </a:p>
          <a:p>
            <a:pPr>
              <a:buClr>
                <a:srgbClr val="000000"/>
              </a:buClr>
              <a:buSzPct val="45000"/>
              <a:buBlip>
                <a:blip r:embed="rId2"/>
              </a:buBlip>
            </a:pPr>
            <a:endParaRPr lang="es-ES" sz="2400" spc="-1" dirty="0">
              <a:uFill>
                <a:solidFill>
                  <a:srgbClr val="FFFFFF"/>
                </a:solidFill>
              </a:uFill>
            </a:endParaRPr>
          </a:p>
          <a:p>
            <a:pPr>
              <a:buClr>
                <a:srgbClr val="000000"/>
              </a:buClr>
              <a:buSzPct val="45000"/>
              <a:buBlip>
                <a:blip r:embed="rId2"/>
              </a:buBlip>
            </a:pPr>
            <a:r>
              <a:rPr lang="es-ES" sz="2400" spc="-1" dirty="0">
                <a:uFill>
                  <a:solidFill>
                    <a:srgbClr val="FFFFFF"/>
                  </a:solidFill>
                </a:uFill>
                <a:ea typeface="Microsoft YaHei"/>
              </a:rPr>
              <a:t>Mantienen  el espacio donde saldrán  los dientes permanentes  </a:t>
            </a:r>
            <a:endParaRPr lang="es-ES" sz="2400" spc="-1" dirty="0" smtClean="0">
              <a:uFill>
                <a:solidFill>
                  <a:srgbClr val="FFFFFF"/>
                </a:solidFill>
              </a:uFill>
              <a:ea typeface="Microsoft YaHei"/>
            </a:endParaRPr>
          </a:p>
          <a:p>
            <a:pPr>
              <a:buClr>
                <a:srgbClr val="000000"/>
              </a:buClr>
              <a:buSzPct val="45000"/>
              <a:buBlip>
                <a:blip r:embed="rId2"/>
              </a:buBlip>
            </a:pPr>
            <a:endParaRPr lang="es-ES" sz="2400" spc="-1" dirty="0">
              <a:uFill>
                <a:solidFill>
                  <a:srgbClr val="FFFFFF"/>
                </a:solidFill>
              </a:uFill>
            </a:endParaRPr>
          </a:p>
          <a:p>
            <a:pPr>
              <a:buClr>
                <a:srgbClr val="000000"/>
              </a:buClr>
              <a:buSzPct val="45000"/>
              <a:buBlip>
                <a:blip r:embed="rId2"/>
              </a:buBlip>
            </a:pPr>
            <a:r>
              <a:rPr lang="es-ES" sz="2400" spc="-1" dirty="0">
                <a:uFill>
                  <a:solidFill>
                    <a:srgbClr val="FFFFFF"/>
                  </a:solidFill>
                </a:uFill>
                <a:ea typeface="Microsoft YaHei"/>
              </a:rPr>
              <a:t>Para que los dientes permanentes  nazcan sanos</a:t>
            </a:r>
            <a:r>
              <a:rPr lang="es-ES" sz="2400" spc="-1" dirty="0" smtClean="0">
                <a:uFill>
                  <a:solidFill>
                    <a:srgbClr val="FFFFFF"/>
                  </a:solidFill>
                </a:uFill>
                <a:ea typeface="Microsoft YaHei"/>
              </a:rPr>
              <a:t>.</a:t>
            </a:r>
          </a:p>
          <a:p>
            <a:pPr>
              <a:buClr>
                <a:srgbClr val="000000"/>
              </a:buClr>
              <a:buSzPct val="45000"/>
              <a:buBlip>
                <a:blip r:embed="rId2"/>
              </a:buBlip>
            </a:pPr>
            <a:endParaRPr lang="es-ES" sz="2400" spc="-1" dirty="0">
              <a:uFill>
                <a:solidFill>
                  <a:srgbClr val="FFFFFF"/>
                </a:solidFill>
              </a:uFill>
            </a:endParaRPr>
          </a:p>
          <a:p>
            <a:pPr>
              <a:buClr>
                <a:srgbClr val="000000"/>
              </a:buClr>
              <a:buSzPct val="45000"/>
              <a:buBlip>
                <a:blip r:embed="rId2"/>
              </a:buBlip>
            </a:pPr>
            <a:r>
              <a:rPr lang="es-ES" sz="2400" spc="-1" dirty="0">
                <a:uFill>
                  <a:solidFill>
                    <a:srgbClr val="FFFFFF"/>
                  </a:solidFill>
                </a:uFill>
                <a:ea typeface="Microsoft YaHei"/>
              </a:rPr>
              <a:t>La caries en los dientes de leche va más rápido que en los permanentes. El esmalte es más delgado y el nervio está más cerca de la superficie.</a:t>
            </a:r>
            <a:r>
              <a:rPr lang="es-ES" sz="2400" spc="-1" dirty="0">
                <a:uFill>
                  <a:solidFill>
                    <a:srgbClr val="FFFFFF"/>
                  </a:solidFill>
                </a:uFill>
              </a:rPr>
              <a:t> </a:t>
            </a:r>
          </a:p>
          <a:p>
            <a:endParaRPr lang="es-E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4719" y="4465759"/>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20106032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96F4FCD-EA45-40E6-B1E5-85CF9C9BAD77}"/>
              </a:ext>
            </a:extLst>
          </p:cNvPr>
          <p:cNvSpPr>
            <a:spLocks noGrp="1"/>
          </p:cNvSpPr>
          <p:nvPr>
            <p:ph type="title"/>
          </p:nvPr>
        </p:nvSpPr>
        <p:spPr>
          <a:xfrm>
            <a:off x="469492" y="839788"/>
            <a:ext cx="8382000" cy="1107996"/>
          </a:xfrm>
        </p:spPr>
        <p:txBody>
          <a:bodyPr/>
          <a:lstStyle/>
          <a:p>
            <a:r>
              <a:rPr lang="es-ES" sz="4000" dirty="0"/>
              <a:t>¿Cuándo tengo que llevar a mi hijo al dentista?</a:t>
            </a:r>
          </a:p>
        </p:txBody>
      </p:sp>
      <p:sp>
        <p:nvSpPr>
          <p:cNvPr id="3" name="Marcador de texto 2">
            <a:extLst>
              <a:ext uri="{FF2B5EF4-FFF2-40B4-BE49-F238E27FC236}">
                <a16:creationId xmlns="" xmlns:a16="http://schemas.microsoft.com/office/drawing/2014/main" id="{F60471DA-D0CD-4152-B313-206F29B9F6F3}"/>
              </a:ext>
            </a:extLst>
          </p:cNvPr>
          <p:cNvSpPr>
            <a:spLocks noGrp="1"/>
          </p:cNvSpPr>
          <p:nvPr>
            <p:ph type="body" sz="quarter" idx="10"/>
          </p:nvPr>
        </p:nvSpPr>
        <p:spPr>
          <a:xfrm>
            <a:off x="984738" y="2715774"/>
            <a:ext cx="7294868" cy="1428083"/>
          </a:xfrm>
        </p:spPr>
        <p:txBody>
          <a:bodyPr/>
          <a:lstStyle/>
          <a:p>
            <a:pPr lvl="1">
              <a:buBlip>
                <a:blip r:embed="rId2"/>
              </a:buBlip>
            </a:pPr>
            <a:r>
              <a:rPr lang="es-ES" sz="3200" spc="-1" dirty="0">
                <a:uFill>
                  <a:solidFill>
                    <a:srgbClr val="FFFFFF"/>
                  </a:solidFill>
                </a:uFill>
                <a:ea typeface="Microsoft YaHei"/>
              </a:rPr>
              <a:t>Al cumplir al primer año aunque no le nota ningún problema</a:t>
            </a:r>
            <a:endParaRPr lang="es-ES" sz="3200" spc="-1" dirty="0">
              <a:uFill>
                <a:solidFill>
                  <a:srgbClr val="FFFFFF"/>
                </a:solidFill>
              </a:uFill>
            </a:endParaRPr>
          </a:p>
          <a:p>
            <a:endParaRPr lang="es-E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4719" y="4465759"/>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42575814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6D1CCA3-D5C4-44B5-A339-9C7E3F418680}"/>
              </a:ext>
            </a:extLst>
          </p:cNvPr>
          <p:cNvSpPr>
            <a:spLocks noGrp="1"/>
          </p:cNvSpPr>
          <p:nvPr>
            <p:ph type="title"/>
          </p:nvPr>
        </p:nvSpPr>
        <p:spPr>
          <a:xfrm>
            <a:off x="345831" y="619002"/>
            <a:ext cx="8382000" cy="997196"/>
          </a:xfrm>
        </p:spPr>
        <p:txBody>
          <a:bodyPr/>
          <a:lstStyle/>
          <a:p>
            <a:r>
              <a:rPr lang="es-ES" sz="3600" dirty="0"/>
              <a:t>¿Cómo me doy cuenta de que mi hijo tiene caries?</a:t>
            </a:r>
          </a:p>
        </p:txBody>
      </p:sp>
      <p:sp>
        <p:nvSpPr>
          <p:cNvPr id="3" name="Marcador de texto 2">
            <a:extLst>
              <a:ext uri="{FF2B5EF4-FFF2-40B4-BE49-F238E27FC236}">
                <a16:creationId xmlns="" xmlns:a16="http://schemas.microsoft.com/office/drawing/2014/main" id="{68CB8780-BD3B-4253-8155-C9B081CFAB8D}"/>
              </a:ext>
            </a:extLst>
          </p:cNvPr>
          <p:cNvSpPr>
            <a:spLocks noGrp="1"/>
          </p:cNvSpPr>
          <p:nvPr>
            <p:ph type="body" sz="quarter" idx="10"/>
          </p:nvPr>
        </p:nvSpPr>
        <p:spPr>
          <a:xfrm>
            <a:off x="568569" y="1769636"/>
            <a:ext cx="8153400" cy="2696123"/>
          </a:xfrm>
        </p:spPr>
        <p:txBody>
          <a:bodyPr/>
          <a:lstStyle/>
          <a:p>
            <a:pPr algn="just">
              <a:lnSpc>
                <a:spcPct val="150000"/>
              </a:lnSpc>
              <a:buClr>
                <a:srgbClr val="000000"/>
              </a:buClr>
              <a:buSzPct val="45000"/>
              <a:buBlip>
                <a:blip r:embed="rId2"/>
              </a:buBlip>
            </a:pPr>
            <a:r>
              <a:rPr lang="es-ES" sz="2400" spc="-1" dirty="0">
                <a:uFill>
                  <a:solidFill>
                    <a:srgbClr val="FFFFFF"/>
                  </a:solidFill>
                </a:uFill>
                <a:latin typeface="+mj-lt"/>
              </a:rPr>
              <a:t>Los dientes sanos deben tener un color blanquecino con un tono uniforme.</a:t>
            </a:r>
          </a:p>
          <a:p>
            <a:pPr algn="just">
              <a:lnSpc>
                <a:spcPct val="150000"/>
              </a:lnSpc>
              <a:buClr>
                <a:srgbClr val="000000"/>
              </a:buClr>
              <a:buSzPct val="45000"/>
              <a:buBlip>
                <a:blip r:embed="rId2"/>
              </a:buBlip>
            </a:pPr>
            <a:r>
              <a:rPr lang="es-ES" sz="2400" spc="-1" dirty="0">
                <a:uFill>
                  <a:solidFill>
                    <a:srgbClr val="FFFFFF"/>
                  </a:solidFill>
                </a:uFill>
                <a:latin typeface="+mj-lt"/>
              </a:rPr>
              <a:t>Lo primero que salen son unas “manchas blancas” en el esmalte de los dientes. Casi siempre en la zona que bordea la encía.</a:t>
            </a:r>
          </a:p>
          <a:p>
            <a:pPr>
              <a:buBlip>
                <a:blip r:embed="rId2"/>
              </a:buBlip>
            </a:pPr>
            <a:endParaRPr lang="es-ES" sz="2400" dirty="0">
              <a:latin typeface="+mj-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4719" y="4465759"/>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376438436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7530</TotalTime>
  <Words>277</Words>
  <Application>Microsoft Office PowerPoint</Application>
  <PresentationFormat>Presentación en pantalla (4:3)</PresentationFormat>
  <Paragraphs>25</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Presentación de PowerPoint</vt:lpstr>
      <vt:lpstr>¿Por qué se deben cuidar los dientes de leche?</vt:lpstr>
      <vt:lpstr>¿Cuándo tengo que llevar a mi hijo al dentista?</vt:lpstr>
      <vt:lpstr>¿Cómo me doy cuenta de que mi hijo tiene caries?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15</cp:revision>
  <dcterms:created xsi:type="dcterms:W3CDTF">2016-05-03T15:33:32Z</dcterms:created>
  <dcterms:modified xsi:type="dcterms:W3CDTF">2019-03-24T22:21:18Z</dcterms:modified>
</cp:coreProperties>
</file>