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7" r:id="rId2"/>
    <p:sldId id="258" r:id="rId3"/>
    <p:sldId id="269" r:id="rId4"/>
    <p:sldId id="268" r:id="rId5"/>
    <p:sldId id="261" r:id="rId6"/>
    <p:sldId id="27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26/03/2019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3/26/2019 10:14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emf"/><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325925" y="1461721"/>
            <a:ext cx="8646625" cy="1785104"/>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400" b="1" dirty="0">
                <a:latin typeface="Arial" panose="020B0604020202020204" pitchFamily="34" charset="0"/>
                <a:cs typeface="Arial" panose="020B0604020202020204" pitchFamily="34" charset="0"/>
              </a:rPr>
              <a:t>Alimentarse bien “con prisas” </a:t>
            </a:r>
          </a:p>
          <a:p>
            <a:pPr fontAlgn="base">
              <a:spcBef>
                <a:spcPct val="50000"/>
              </a:spcBef>
              <a:spcAft>
                <a:spcPct val="0"/>
              </a:spcAft>
            </a:pPr>
            <a:r>
              <a:rPr lang="es-ES" sz="4400" b="1" dirty="0">
                <a:solidFill>
                  <a:srgbClr val="FF0000"/>
                </a:solidFill>
                <a:latin typeface="Arial" panose="020B0604020202020204" pitchFamily="34" charset="0"/>
                <a:cs typeface="Arial" panose="020B0604020202020204" pitchFamily="34" charset="0"/>
              </a:rPr>
              <a:t>Conceptos básicos de cocina </a:t>
            </a:r>
            <a:endParaRPr lang="es-ES" sz="4400" dirty="0">
              <a:solidFill>
                <a:srgbClr val="FF0000"/>
              </a:solidFill>
              <a:latin typeface="Arial" panose="020B0604020202020204" pitchFamily="34" charset="0"/>
              <a:cs typeface="Arial" panose="020B0604020202020204" pitchFamily="34" charset="0"/>
            </a:endParaRPr>
          </a:p>
        </p:txBody>
      </p:sp>
      <p:sp>
        <p:nvSpPr>
          <p:cNvPr id="2" name="CuadroTexto 11"/>
          <p:cNvSpPr txBox="1"/>
          <p:nvPr/>
        </p:nvSpPr>
        <p:spPr>
          <a:xfrm>
            <a:off x="587790" y="4140804"/>
            <a:ext cx="4738811" cy="830997"/>
          </a:xfrm>
          <a:prstGeom prst="rect">
            <a:avLst/>
          </a:prstGeom>
          <a:noFill/>
        </p:spPr>
        <p:txBody>
          <a:bodyPr wrap="square">
            <a:spAutoFit/>
          </a:bodyPr>
          <a:lstStyle/>
          <a:p>
            <a:r>
              <a:rPr lang="es-ES"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Esther Ruiz </a:t>
            </a:r>
            <a:r>
              <a:rPr lang="es-ES" sz="2400" dirty="0" err="1">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Chércoles</a:t>
            </a:r>
            <a:r>
              <a:rPr lang="es-ES"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 Pediatra</a:t>
            </a:r>
          </a:p>
          <a:p>
            <a:r>
              <a:rPr lang="es-ES"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Gema García Ron. Pediatra</a:t>
            </a: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4379" y="4341801"/>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687141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373002" y="676275"/>
            <a:ext cx="7909535" cy="3877985"/>
          </a:xfrm>
        </p:spPr>
        <p:txBody>
          <a:bodyPr/>
          <a:lstStyle/>
          <a:p>
            <a:r>
              <a:rPr lang="es-ES" sz="2800" dirty="0"/>
              <a:t>“</a:t>
            </a:r>
            <a:r>
              <a:rPr lang="es-ES" sz="2400" dirty="0"/>
              <a:t>Que el alimento sea tu mejor medicina” </a:t>
            </a:r>
            <a:r>
              <a:rPr lang="es-ES" sz="2400" b="1" dirty="0"/>
              <a:t>Hipócrates.</a:t>
            </a:r>
          </a:p>
          <a:p>
            <a:pPr marL="0" indent="0">
              <a:buNone/>
            </a:pPr>
            <a:endParaRPr lang="es-ES" sz="2400" dirty="0"/>
          </a:p>
          <a:p>
            <a:r>
              <a:rPr lang="es-ES" sz="2400" dirty="0"/>
              <a:t>Para cocinar, antes tienes que hacer la compra. </a:t>
            </a:r>
            <a:r>
              <a:rPr lang="es-ES" sz="2400" b="1" dirty="0">
                <a:solidFill>
                  <a:srgbClr val="FF0000"/>
                </a:solidFill>
              </a:rPr>
              <a:t>¿Llevas lista de la compra?</a:t>
            </a:r>
            <a:r>
              <a:rPr lang="es-ES" sz="2400" b="1" dirty="0"/>
              <a:t> </a:t>
            </a:r>
            <a:r>
              <a:rPr lang="es-ES" sz="2400" dirty="0"/>
              <a:t>Para que el supermercado no sea una trampa.</a:t>
            </a:r>
          </a:p>
          <a:p>
            <a:pPr marL="0" indent="0">
              <a:buNone/>
            </a:pPr>
            <a:endParaRPr lang="es-ES" sz="2400" dirty="0"/>
          </a:p>
          <a:p>
            <a:r>
              <a:rPr lang="es-ES" sz="2400" dirty="0"/>
              <a:t>Mejor alimentos frescos y de temporada. Pocos envasados. </a:t>
            </a:r>
            <a:r>
              <a:rPr lang="es-ES" sz="2400" dirty="0">
                <a:solidFill>
                  <a:srgbClr val="FF0000"/>
                </a:solidFill>
              </a:rPr>
              <a:t>Más mercado y menos supermercado. </a:t>
            </a:r>
          </a:p>
          <a:p>
            <a:pPr marL="0" indent="0">
              <a:buNone/>
            </a:pPr>
            <a:endParaRPr lang="es-ES" sz="2400" dirty="0"/>
          </a:p>
          <a:p>
            <a:r>
              <a:rPr lang="es-ES" sz="2400" b="1" dirty="0">
                <a:solidFill>
                  <a:srgbClr val="FF0000"/>
                </a:solidFill>
              </a:rPr>
              <a:t>Aprende a leer las etiquetas. </a:t>
            </a:r>
            <a:r>
              <a:rPr lang="es-ES" sz="2400" dirty="0"/>
              <a:t>Elige las que menos grasas saturadas, grasas trans, colesterol y sal tengan</a:t>
            </a:r>
            <a:r>
              <a:rPr lang="es-ES" sz="2800" dirty="0"/>
              <a:t>.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379" y="451764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44462" y="267845"/>
            <a:ext cx="8288338"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¿Sabes leer las etiquetas? </a:t>
            </a:r>
          </a:p>
        </p:txBody>
      </p:sp>
      <p:sp>
        <p:nvSpPr>
          <p:cNvPr id="19458" name="Rectangle 3"/>
          <p:cNvSpPr>
            <a:spLocks noGrp="1"/>
          </p:cNvSpPr>
          <p:nvPr>
            <p:ph type="body" idx="1"/>
          </p:nvPr>
        </p:nvSpPr>
        <p:spPr>
          <a:xfrm>
            <a:off x="422030" y="1117601"/>
            <a:ext cx="9354147" cy="4111895"/>
          </a:xfrm>
        </p:spPr>
        <p:txBody>
          <a:bodyPr/>
          <a:lstStyle/>
          <a:p>
            <a:r>
              <a:rPr lang="es-ES" sz="2800" dirty="0"/>
              <a:t>A veces hay que llevar lupa.</a:t>
            </a:r>
          </a:p>
          <a:p>
            <a:pPr marL="0" indent="0">
              <a:buNone/>
            </a:pPr>
            <a:r>
              <a:rPr lang="es-ES" sz="2800" dirty="0"/>
              <a:t> </a:t>
            </a:r>
            <a:r>
              <a:rPr lang="es-ES" sz="2800" dirty="0" smtClean="0"/>
              <a:t> </a:t>
            </a:r>
            <a:endParaRPr lang="es-ES" sz="2800" dirty="0"/>
          </a:p>
          <a:p>
            <a:pPr marL="0" indent="0">
              <a:buNone/>
            </a:pPr>
            <a:endParaRPr lang="es-ES" sz="2400" dirty="0" smtClean="0">
              <a:solidFill>
                <a:srgbClr val="FF0000"/>
              </a:solidFill>
            </a:endParaRPr>
          </a:p>
          <a:p>
            <a:pPr marL="0" indent="0">
              <a:buNone/>
            </a:pPr>
            <a:endParaRPr lang="es-ES" sz="2400" dirty="0">
              <a:solidFill>
                <a:srgbClr val="FF0000"/>
              </a:solidFill>
            </a:endParaRPr>
          </a:p>
          <a:p>
            <a:pPr marL="0" indent="0">
              <a:buNone/>
            </a:pPr>
            <a:endParaRPr lang="es-ES" sz="2400" dirty="0" smtClean="0">
              <a:solidFill>
                <a:srgbClr val="FF0000"/>
              </a:solidFill>
            </a:endParaRPr>
          </a:p>
          <a:p>
            <a:pPr marL="0" indent="0">
              <a:buNone/>
            </a:pPr>
            <a:endParaRPr lang="es-ES" sz="2400" dirty="0">
              <a:solidFill>
                <a:srgbClr val="FF0000"/>
              </a:solidFill>
            </a:endParaRPr>
          </a:p>
          <a:p>
            <a:pPr marL="0" indent="0">
              <a:buNone/>
            </a:pPr>
            <a:endParaRPr lang="es-ES" sz="2400" dirty="0" smtClean="0">
              <a:solidFill>
                <a:srgbClr val="FF0000"/>
              </a:solidFill>
            </a:endParaRPr>
          </a:p>
          <a:p>
            <a:pPr marL="0" indent="0">
              <a:buNone/>
            </a:pPr>
            <a:r>
              <a:rPr lang="es-ES" sz="2400" dirty="0" smtClean="0">
                <a:solidFill>
                  <a:srgbClr val="FF0000"/>
                </a:solidFill>
              </a:rPr>
              <a:t>Las </a:t>
            </a:r>
            <a:r>
              <a:rPr lang="es-ES" sz="2400" dirty="0">
                <a:solidFill>
                  <a:srgbClr val="FF0000"/>
                </a:solidFill>
              </a:rPr>
              <a:t>grasas trans elevan el colesterol</a:t>
            </a:r>
            <a:r>
              <a:rPr lang="es-ES" sz="2400" dirty="0"/>
              <a:t>. </a:t>
            </a:r>
            <a:endParaRPr lang="es-ES" sz="2400" dirty="0" smtClean="0"/>
          </a:p>
          <a:p>
            <a:pPr marL="0" indent="0">
              <a:buNone/>
            </a:pPr>
            <a:r>
              <a:rPr lang="es-ES" sz="2400" dirty="0" smtClean="0"/>
              <a:t>Aparecen </a:t>
            </a:r>
            <a:r>
              <a:rPr lang="es-ES" sz="2400" dirty="0"/>
              <a:t>como “aceite vegetal”. </a:t>
            </a:r>
          </a:p>
          <a:p>
            <a:pPr marL="0" indent="0">
              <a:buNone/>
            </a:pPr>
            <a:r>
              <a:rPr lang="es-ES" sz="2400" dirty="0"/>
              <a:t>Se especifica si el aceite es de oliva o de girasol.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379" y="4341801"/>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6827" y="1746739"/>
            <a:ext cx="8032028" cy="205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477756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0"/>
            <a:ext cx="6373813"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Lo básico: </a:t>
            </a:r>
          </a:p>
        </p:txBody>
      </p:sp>
      <p:sp>
        <p:nvSpPr>
          <p:cNvPr id="19458" name="Rectangle 3"/>
          <p:cNvSpPr>
            <a:spLocks noGrp="1"/>
          </p:cNvSpPr>
          <p:nvPr>
            <p:ph type="body" idx="1"/>
          </p:nvPr>
        </p:nvSpPr>
        <p:spPr>
          <a:xfrm>
            <a:off x="402127" y="1028241"/>
            <a:ext cx="8570423" cy="4573560"/>
          </a:xfrm>
        </p:spPr>
        <p:txBody>
          <a:bodyPr/>
          <a:lstStyle/>
          <a:p>
            <a:r>
              <a:rPr lang="es-ES" sz="2800" dirty="0"/>
              <a:t>Frutas, verduras y hortalizas: </a:t>
            </a:r>
            <a:r>
              <a:rPr lang="es-ES" sz="2800" dirty="0">
                <a:solidFill>
                  <a:srgbClr val="FF0000"/>
                </a:solidFill>
              </a:rPr>
              <a:t>cinco al día</a:t>
            </a:r>
            <a:r>
              <a:rPr lang="es-ES" sz="2800" dirty="0"/>
              <a:t>. </a:t>
            </a:r>
          </a:p>
          <a:p>
            <a:r>
              <a:rPr lang="es-ES" sz="2800" dirty="0"/>
              <a:t>Cereales (pan, pasta, arroz…), patatas y legumbres. </a:t>
            </a:r>
          </a:p>
          <a:p>
            <a:pPr lvl="1"/>
            <a:r>
              <a:rPr lang="es-ES" dirty="0"/>
              <a:t>Integrales.</a:t>
            </a:r>
          </a:p>
          <a:p>
            <a:r>
              <a:rPr lang="es-ES" sz="2800" dirty="0"/>
              <a:t>Mejor pescado que carne. </a:t>
            </a:r>
          </a:p>
          <a:p>
            <a:pPr lvl="1"/>
            <a:r>
              <a:rPr lang="es-ES" b="1" dirty="0">
                <a:solidFill>
                  <a:srgbClr val="0070C0"/>
                </a:solidFill>
              </a:rPr>
              <a:t>Azul</a:t>
            </a:r>
            <a:r>
              <a:rPr lang="es-ES" dirty="0"/>
              <a:t>: sardina, boquerón, atún, caballa, salmón, trucha…</a:t>
            </a:r>
          </a:p>
          <a:p>
            <a:pPr lvl="1"/>
            <a:r>
              <a:rPr lang="es-ES" dirty="0"/>
              <a:t>Quita la piel al pollo.</a:t>
            </a:r>
          </a:p>
          <a:p>
            <a:pPr marL="517525" lvl="1" indent="0">
              <a:buNone/>
            </a:pPr>
            <a:endParaRPr lang="es-ES" dirty="0"/>
          </a:p>
          <a:p>
            <a:r>
              <a:rPr lang="es-ES" sz="2800" dirty="0"/>
              <a:t>Aceite de oliva.</a:t>
            </a:r>
          </a:p>
          <a:p>
            <a:r>
              <a:rPr lang="es-ES" sz="2800" dirty="0"/>
              <a:t>Agua.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379" y="4341801"/>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338939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150920"/>
            <a:ext cx="6373813"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Más…</a:t>
            </a:r>
          </a:p>
        </p:txBody>
      </p:sp>
      <p:sp>
        <p:nvSpPr>
          <p:cNvPr id="19458" name="Rectangle 3"/>
          <p:cNvSpPr>
            <a:spLocks noGrp="1"/>
          </p:cNvSpPr>
          <p:nvPr>
            <p:ph type="body" idx="1"/>
          </p:nvPr>
        </p:nvSpPr>
        <p:spPr>
          <a:xfrm>
            <a:off x="525476" y="1286933"/>
            <a:ext cx="8169248" cy="3447098"/>
          </a:xfrm>
        </p:spPr>
        <p:txBody>
          <a:bodyPr/>
          <a:lstStyle/>
          <a:p>
            <a:pPr algn="just"/>
            <a:r>
              <a:rPr lang="es-ES" sz="2800" dirty="0">
                <a:solidFill>
                  <a:srgbClr val="FF0000"/>
                </a:solidFill>
              </a:rPr>
              <a:t>Desayuna</a:t>
            </a:r>
            <a:r>
              <a:rPr lang="es-ES" sz="2800" dirty="0"/>
              <a:t> cuando tengas hambre… cualquier alimento que sea sano: </a:t>
            </a:r>
            <a:r>
              <a:rPr lang="es-ES" sz="2800" b="1" dirty="0"/>
              <a:t>leche</a:t>
            </a:r>
            <a:r>
              <a:rPr lang="es-ES" sz="2800" dirty="0"/>
              <a:t>, pan integral, </a:t>
            </a:r>
            <a:r>
              <a:rPr lang="es-ES" sz="2800" b="1" dirty="0"/>
              <a:t>fruta…</a:t>
            </a:r>
          </a:p>
          <a:p>
            <a:pPr marL="0" indent="0" algn="just">
              <a:buNone/>
            </a:pPr>
            <a:endParaRPr lang="es-ES" sz="2800" dirty="0"/>
          </a:p>
          <a:p>
            <a:pPr algn="just"/>
            <a:r>
              <a:rPr lang="es-ES" sz="2800" dirty="0">
                <a:solidFill>
                  <a:srgbClr val="FF0000"/>
                </a:solidFill>
              </a:rPr>
              <a:t>Recreo y merienda: </a:t>
            </a:r>
            <a:r>
              <a:rPr lang="es-ES" sz="2800" dirty="0"/>
              <a:t>bocadillo o fruta fresca, en lugar de zumos envasados.</a:t>
            </a:r>
          </a:p>
          <a:p>
            <a:pPr marL="0" indent="0" algn="just">
              <a:buNone/>
            </a:pPr>
            <a:endParaRPr lang="es-ES" sz="2800" dirty="0"/>
          </a:p>
          <a:p>
            <a:pPr algn="just"/>
            <a:r>
              <a:rPr lang="es-ES" sz="2800" dirty="0"/>
              <a:t>Mejor fruta entera que el zumo, aunque esté recién exprimido.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379" y="4341801"/>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698687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179388" y="234950"/>
            <a:ext cx="8713787" cy="4592026"/>
          </a:xfrm>
        </p:spPr>
        <p:txBody>
          <a:bodyPr/>
          <a:lstStyle/>
          <a:p>
            <a:pPr marL="0" indent="0">
              <a:buNone/>
            </a:pPr>
            <a:endParaRPr lang="es-ES" sz="4800" dirty="0" smtClean="0"/>
          </a:p>
          <a:p>
            <a:pPr marL="0" indent="0">
              <a:buNone/>
            </a:pPr>
            <a:endParaRPr lang="es-ES" sz="4800" dirty="0"/>
          </a:p>
          <a:p>
            <a:pPr marL="0" indent="0">
              <a:buNone/>
            </a:pPr>
            <a:r>
              <a:rPr lang="es-ES" sz="4000" dirty="0" smtClean="0"/>
              <a:t>“</a:t>
            </a:r>
            <a:r>
              <a:rPr lang="es-ES" sz="4000" dirty="0" err="1"/>
              <a:t>One</a:t>
            </a:r>
            <a:r>
              <a:rPr lang="es-ES" sz="4000" dirty="0"/>
              <a:t> </a:t>
            </a:r>
            <a:r>
              <a:rPr lang="es-ES" sz="4000" dirty="0" err="1"/>
              <a:t>apple</a:t>
            </a:r>
            <a:r>
              <a:rPr lang="es-ES" sz="4000" dirty="0"/>
              <a:t> a </a:t>
            </a:r>
            <a:r>
              <a:rPr lang="es-ES" sz="4000" dirty="0" err="1"/>
              <a:t>day</a:t>
            </a:r>
            <a:r>
              <a:rPr lang="es-ES" sz="4000" dirty="0"/>
              <a:t> </a:t>
            </a:r>
            <a:r>
              <a:rPr lang="es-ES" sz="4000" dirty="0" err="1" smtClean="0"/>
              <a:t>keeps</a:t>
            </a:r>
            <a:r>
              <a:rPr lang="es-ES" sz="4000" dirty="0" smtClean="0"/>
              <a:t> </a:t>
            </a:r>
            <a:r>
              <a:rPr lang="es-ES" sz="4000" dirty="0" err="1"/>
              <a:t>the</a:t>
            </a:r>
            <a:r>
              <a:rPr lang="es-ES" sz="4000" dirty="0"/>
              <a:t> doctor </a:t>
            </a:r>
            <a:r>
              <a:rPr lang="es-ES" sz="4000" dirty="0" err="1"/>
              <a:t>away</a:t>
            </a:r>
            <a:r>
              <a:rPr lang="es-ES" sz="4000" dirty="0"/>
              <a:t>” </a:t>
            </a:r>
          </a:p>
          <a:p>
            <a:pPr marL="0" indent="0">
              <a:buNone/>
            </a:pPr>
            <a:endParaRPr lang="es-ES" sz="4800" dirty="0"/>
          </a:p>
          <a:p>
            <a:pPr marL="0" indent="0">
              <a:buNone/>
            </a:pPr>
            <a:endParaRPr lang="es-ES" sz="4800" dirty="0"/>
          </a:p>
          <a:p>
            <a:pPr marL="0" indent="0">
              <a:buNone/>
            </a:pPr>
            <a:r>
              <a:rPr lang="es-ES" sz="4800" dirty="0" smtClean="0"/>
              <a:t>		¡</a:t>
            </a:r>
            <a:r>
              <a:rPr lang="es-ES" sz="4800" dirty="0"/>
              <a:t>Gracias a ti!</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379" y="4341801"/>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5690820"/>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351</Words>
  <Application>Microsoft Office PowerPoint</Application>
  <PresentationFormat>Presentación en pantalla (4:3)</PresentationFormat>
  <Paragraphs>54</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Presentación de PowerPoint</vt:lpstr>
      <vt:lpstr>¿Sabes leer las etiquetas? </vt:lpstr>
      <vt:lpstr>Lo básico: </vt:lpstr>
      <vt:lpstr>Más…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30</cp:revision>
  <dcterms:created xsi:type="dcterms:W3CDTF">2016-05-03T15:33:32Z</dcterms:created>
  <dcterms:modified xsi:type="dcterms:W3CDTF">2019-03-26T21:41:25Z</dcterms:modified>
</cp:coreProperties>
</file>