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8" r:id="rId4"/>
    <p:sldId id="269" r:id="rId5"/>
    <p:sldId id="270" r:id="rId6"/>
    <p:sldId id="27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24/03/2019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3/24/2019 7:44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69988" y="1285875"/>
            <a:ext cx="6889687" cy="144655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latin typeface="Arial" panose="020B0604020202020204" pitchFamily="34" charset="0"/>
                <a:cs typeface="Arial" panose="020B0604020202020204" pitchFamily="34" charset="0"/>
              </a:rPr>
              <a:t>¿Hay otras formas de celebrar cumpleaños? </a:t>
            </a:r>
            <a:endParaRPr lang="es-ES" sz="4400" dirty="0">
              <a:solidFill>
                <a:srgbClr val="000000"/>
              </a:solidFill>
              <a:latin typeface="Arial" panose="020B0604020202020204" pitchFamily="34" charset="0"/>
              <a:cs typeface="Arial" panose="020B0604020202020204" pitchFamily="34" charset="0"/>
            </a:endParaRPr>
          </a:p>
        </p:txBody>
      </p:sp>
      <p:sp>
        <p:nvSpPr>
          <p:cNvPr id="2" name="CuadroTexto 11"/>
          <p:cNvSpPr txBox="1"/>
          <p:nvPr/>
        </p:nvSpPr>
        <p:spPr>
          <a:xfrm>
            <a:off x="2055325" y="3506175"/>
            <a:ext cx="4708891" cy="830997"/>
          </a:xfrm>
          <a:prstGeom prst="rect">
            <a:avLst/>
          </a:prstGeom>
          <a:noFill/>
        </p:spPr>
        <p:txBody>
          <a:bodyPr wrap="square">
            <a:spAutoFit/>
          </a:bodyPr>
          <a:lstStyle/>
          <a:p>
            <a:r>
              <a:rPr lang="es-ES" sz="24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Esther </a:t>
            </a:r>
            <a:r>
              <a:rPr 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Ruiz </a:t>
            </a:r>
            <a:r>
              <a:rPr lang="es-ES" sz="24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Chércoles</a:t>
            </a:r>
            <a:r>
              <a:rPr lang="es-ES" sz="2400" dirty="0">
                <a:latin typeface="Arial" panose="020B0604020202020204" pitchFamily="34" charset="0"/>
                <a:cs typeface="Arial" panose="020B0604020202020204" pitchFamily="34" charset="0"/>
              </a:rPr>
              <a:t>. </a:t>
            </a: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Pediatra</a:t>
            </a:r>
            <a:endParaRPr 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Gema García Ron. </a:t>
            </a:r>
            <a:r>
              <a:rPr lang="es-E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Pediatra</a:t>
            </a:r>
            <a:endParaRPr lang="es-E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5723" y="4337172"/>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94042" y="399276"/>
            <a:ext cx="8182707"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a:t>
            </a:r>
            <a:r>
              <a:rPr lang="es-ES" sz="3600" dirty="0">
                <a:ln>
                  <a:noFill/>
                </a:ln>
                <a:solidFill>
                  <a:schemeClr val="tx1"/>
                </a:solidFill>
                <a:effectLst>
                  <a:outerShdw blurRad="38100" dist="38100" dir="2700000" algn="tl">
                    <a:srgbClr val="000000">
                      <a:alpha val="43137"/>
                    </a:srgbClr>
                  </a:outerShdw>
                </a:effectLst>
              </a:rPr>
              <a:t>Cómo es la comida de los cumpleaños?</a:t>
            </a:r>
          </a:p>
        </p:txBody>
      </p:sp>
      <p:sp>
        <p:nvSpPr>
          <p:cNvPr id="19458" name="Rectangle 3"/>
          <p:cNvSpPr>
            <a:spLocks noGrp="1"/>
          </p:cNvSpPr>
          <p:nvPr>
            <p:ph type="body" idx="1"/>
          </p:nvPr>
        </p:nvSpPr>
        <p:spPr>
          <a:xfrm>
            <a:off x="261429" y="1506923"/>
            <a:ext cx="8460148" cy="3570208"/>
          </a:xfrm>
        </p:spPr>
        <p:txBody>
          <a:bodyPr/>
          <a:lstStyle/>
          <a:p>
            <a:pPr algn="just"/>
            <a:r>
              <a:rPr lang="es-ES" sz="2400" dirty="0">
                <a:ea typeface="Times New Roman" panose="02020603050405020304" pitchFamily="18" charset="0"/>
              </a:rPr>
              <a:t>Hamburguesas, salchichas, patatas fritas, pizza, bebidas azucaradas, zumos envasados, dulces, chucherías…</a:t>
            </a:r>
          </a:p>
          <a:p>
            <a:pPr marL="0" indent="0" algn="just">
              <a:buNone/>
            </a:pPr>
            <a:endParaRPr lang="es-ES" sz="2400" dirty="0"/>
          </a:p>
          <a:p>
            <a:pPr algn="just"/>
            <a:r>
              <a:rPr lang="es-ES" sz="2400" dirty="0"/>
              <a:t>Son alimentos con mucha sal, mucho azúcar y grasas saturadas. </a:t>
            </a:r>
          </a:p>
          <a:p>
            <a:pPr marL="0" indent="0" algn="just">
              <a:buNone/>
            </a:pPr>
            <a:endParaRPr lang="es-ES" sz="2400" dirty="0"/>
          </a:p>
          <a:p>
            <a:pPr algn="just"/>
            <a:r>
              <a:rPr lang="es-ES" sz="2400" dirty="0"/>
              <a:t>Su consumo se relaciona con obesidad, diabetes tipo 2, enfermedades cardiovasculares, hipertensión… </a:t>
            </a:r>
          </a:p>
          <a:p>
            <a:pPr marL="0" indent="0">
              <a:buNone/>
            </a:pPr>
            <a:endParaRPr lang="es-ES" sz="2800" dirty="0"/>
          </a:p>
          <a:p>
            <a:r>
              <a:rPr lang="es-ES" sz="2800" b="1" dirty="0">
                <a:solidFill>
                  <a:srgbClr val="FF0000"/>
                </a:solidFill>
              </a:rPr>
              <a:t>Cuanto menos, mejor.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5723" y="4360618"/>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6373813"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Ideas para los cumpleaños…</a:t>
            </a:r>
          </a:p>
        </p:txBody>
      </p:sp>
      <p:sp>
        <p:nvSpPr>
          <p:cNvPr id="19458" name="Rectangle 3"/>
          <p:cNvSpPr>
            <a:spLocks noGrp="1"/>
          </p:cNvSpPr>
          <p:nvPr>
            <p:ph type="body" idx="1"/>
          </p:nvPr>
        </p:nvSpPr>
        <p:spPr>
          <a:xfrm>
            <a:off x="625108" y="1531815"/>
            <a:ext cx="7932738" cy="3600986"/>
          </a:xfrm>
        </p:spPr>
        <p:txBody>
          <a:bodyPr/>
          <a:lstStyle/>
          <a:p>
            <a:r>
              <a:rPr lang="es-ES" sz="2000" dirty="0">
                <a:ea typeface="Times New Roman" panose="02020603050405020304" pitchFamily="18" charset="0"/>
              </a:rPr>
              <a:t>Aceitunas sin hueso y pepinillos en vinagre.</a:t>
            </a:r>
          </a:p>
          <a:p>
            <a:r>
              <a:rPr lang="es-ES" sz="2000" dirty="0">
                <a:ea typeface="Times New Roman" panose="02020603050405020304" pitchFamily="18" charset="0"/>
              </a:rPr>
              <a:t>Tortilla de patata.</a:t>
            </a:r>
          </a:p>
          <a:p>
            <a:r>
              <a:rPr lang="es-ES" sz="2000" dirty="0">
                <a:ea typeface="Times New Roman" panose="02020603050405020304" pitchFamily="18" charset="0"/>
              </a:rPr>
              <a:t>Bocadillos de pan de barra (queso, jamón cocido o serrano, atún, sardinillas en aceite de oliva, con tomate natural y lechuga, aguacate…) Pan mejor integral.</a:t>
            </a:r>
          </a:p>
          <a:p>
            <a:r>
              <a:rPr lang="es-ES" sz="2000" i="1" dirty="0">
                <a:ea typeface="Times New Roman" panose="02020603050405020304" pitchFamily="18" charset="0"/>
              </a:rPr>
              <a:t>No vale el pan de molde.</a:t>
            </a:r>
          </a:p>
          <a:p>
            <a:r>
              <a:rPr lang="es-ES" sz="2000" dirty="0">
                <a:ea typeface="Times New Roman" panose="02020603050405020304" pitchFamily="18" charset="0"/>
              </a:rPr>
              <a:t>Empanadas de atún o de bacalao con pasas…</a:t>
            </a:r>
          </a:p>
          <a:p>
            <a:r>
              <a:rPr lang="es-ES" sz="2000" dirty="0">
                <a:ea typeface="Times New Roman" panose="02020603050405020304" pitchFamily="18" charset="0"/>
              </a:rPr>
              <a:t>Bizcocho casero con aceite de oliva.</a:t>
            </a:r>
          </a:p>
          <a:p>
            <a:r>
              <a:rPr lang="es-ES" sz="2000" dirty="0">
                <a:ea typeface="Times New Roman" panose="02020603050405020304" pitchFamily="18" charset="0"/>
              </a:rPr>
              <a:t>Frutas de temporada (sandía, melón, fresas, plátanos…)</a:t>
            </a:r>
          </a:p>
          <a:p>
            <a:r>
              <a:rPr lang="es-ES" sz="2000" dirty="0">
                <a:ea typeface="Times New Roman" panose="02020603050405020304" pitchFamily="18" charset="0"/>
              </a:rPr>
              <a:t>Tabletas de chocolate. </a:t>
            </a:r>
          </a:p>
          <a:p>
            <a:r>
              <a:rPr lang="es-ES" sz="2000" dirty="0">
                <a:ea typeface="Times New Roman" panose="02020603050405020304" pitchFamily="18" charset="0"/>
              </a:rPr>
              <a:t>Agua y pocos refrescos. </a:t>
            </a:r>
          </a:p>
          <a:p>
            <a:r>
              <a:rPr lang="es-ES" sz="2000" dirty="0">
                <a:ea typeface="Times New Roman" panose="02020603050405020304" pitchFamily="18" charset="0"/>
              </a:rPr>
              <a:t>Vasos, platos y cubiertos reutilizables.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5723" y="4337172"/>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918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6373813"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Ideas para regalos…</a:t>
            </a:r>
          </a:p>
        </p:txBody>
      </p:sp>
      <p:sp>
        <p:nvSpPr>
          <p:cNvPr id="19458" name="Rectangle 3"/>
          <p:cNvSpPr>
            <a:spLocks noGrp="1"/>
          </p:cNvSpPr>
          <p:nvPr>
            <p:ph type="body" idx="1"/>
          </p:nvPr>
        </p:nvSpPr>
        <p:spPr>
          <a:xfrm>
            <a:off x="543047" y="1016000"/>
            <a:ext cx="8828088" cy="4856714"/>
          </a:xfrm>
        </p:spPr>
        <p:txBody>
          <a:bodyPr/>
          <a:lstStyle/>
          <a:p>
            <a:endParaRPr lang="es-ES" sz="2800" dirty="0" smtClean="0">
              <a:ea typeface="Times New Roman" panose="02020603050405020304" pitchFamily="18" charset="0"/>
            </a:endParaRPr>
          </a:p>
          <a:p>
            <a:r>
              <a:rPr lang="es-ES" sz="2400" dirty="0" smtClean="0">
                <a:ea typeface="Times New Roman" panose="02020603050405020304" pitchFamily="18" charset="0"/>
              </a:rPr>
              <a:t>Bici</a:t>
            </a:r>
            <a:r>
              <a:rPr lang="es-ES" sz="2400" dirty="0">
                <a:ea typeface="Times New Roman" panose="02020603050405020304" pitchFamily="18" charset="0"/>
              </a:rPr>
              <a:t>, patines, casco, balón, gorro de baño o una raqueta…</a:t>
            </a:r>
          </a:p>
          <a:p>
            <a:r>
              <a:rPr lang="es-ES" sz="2400" dirty="0">
                <a:ea typeface="Times New Roman" panose="02020603050405020304" pitchFamily="18" charset="0"/>
              </a:rPr>
              <a:t>El ejercicio hace que te lo pases muy bien.</a:t>
            </a:r>
          </a:p>
          <a:p>
            <a:pPr marL="0" indent="0">
              <a:buNone/>
            </a:pPr>
            <a:endParaRPr lang="es-ES" sz="2400" dirty="0">
              <a:ea typeface="Times New Roman" panose="02020603050405020304" pitchFamily="18" charset="0"/>
            </a:endParaRPr>
          </a:p>
          <a:p>
            <a:pPr marL="0" indent="0">
              <a:buNone/>
            </a:pPr>
            <a:r>
              <a:rPr lang="es-ES" b="1" dirty="0" smtClean="0">
                <a:ea typeface="Times New Roman" panose="02020603050405020304" pitchFamily="18" charset="0"/>
              </a:rPr>
              <a:t> ¿</a:t>
            </a:r>
            <a:r>
              <a:rPr lang="es-ES" b="1" dirty="0">
                <a:ea typeface="Times New Roman" panose="02020603050405020304" pitchFamily="18" charset="0"/>
              </a:rPr>
              <a:t>Qué hacemos con las chuches que nos dan? </a:t>
            </a:r>
            <a:endParaRPr lang="es-ES" b="1" dirty="0" smtClean="0">
              <a:ea typeface="Times New Roman" panose="02020603050405020304" pitchFamily="18" charset="0"/>
            </a:endParaRPr>
          </a:p>
          <a:p>
            <a:pPr marL="0" indent="0">
              <a:buNone/>
            </a:pPr>
            <a:endParaRPr lang="es-ES" b="1" dirty="0">
              <a:ea typeface="Times New Roman" panose="02020603050405020304" pitchFamily="18" charset="0"/>
            </a:endParaRPr>
          </a:p>
          <a:p>
            <a:r>
              <a:rPr lang="es-ES" sz="2400" i="1" dirty="0">
                <a:ea typeface="Times New Roman" panose="02020603050405020304" pitchFamily="18" charset="0"/>
              </a:rPr>
              <a:t>¿Pedir que no nos las den?</a:t>
            </a:r>
          </a:p>
          <a:p>
            <a:r>
              <a:rPr lang="es-ES" sz="2400" dirty="0">
                <a:ea typeface="Times New Roman" panose="02020603050405020304" pitchFamily="18" charset="0"/>
              </a:rPr>
              <a:t>Hacer un collage o un trabajo manual.</a:t>
            </a:r>
          </a:p>
          <a:p>
            <a:r>
              <a:rPr lang="es-ES" sz="2400" dirty="0">
                <a:ea typeface="Times New Roman" panose="02020603050405020304" pitchFamily="18" charset="0"/>
              </a:rPr>
              <a:t>Comernos alguna… (y después nos lavamos los dientes).</a:t>
            </a:r>
          </a:p>
          <a:p>
            <a:endParaRPr lang="es-ES" sz="2400" dirty="0">
              <a:ea typeface="Times New Roman" panose="02020603050405020304" pitchFamily="18" charset="0"/>
            </a:endParaRPr>
          </a:p>
          <a:p>
            <a:pPr marL="0" indent="0">
              <a:buNone/>
            </a:pPr>
            <a:endParaRPr lang="es-ES" sz="2400" dirty="0">
              <a:ea typeface="Times New Roman" panose="02020603050405020304" pitchFamily="18"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4677" y="4337172"/>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25026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6373813"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Cumpleaños en el cine </a:t>
            </a:r>
          </a:p>
        </p:txBody>
      </p:sp>
      <p:sp>
        <p:nvSpPr>
          <p:cNvPr id="19458" name="Rectangle 3"/>
          <p:cNvSpPr>
            <a:spLocks noGrp="1"/>
          </p:cNvSpPr>
          <p:nvPr>
            <p:ph type="body" idx="1"/>
          </p:nvPr>
        </p:nvSpPr>
        <p:spPr>
          <a:xfrm>
            <a:off x="437540" y="1004277"/>
            <a:ext cx="8307876" cy="4770537"/>
          </a:xfrm>
        </p:spPr>
        <p:txBody>
          <a:bodyPr/>
          <a:lstStyle/>
          <a:p>
            <a:endParaRPr lang="es-ES" sz="2800" dirty="0" smtClean="0">
              <a:ea typeface="Times New Roman" panose="02020603050405020304" pitchFamily="18" charset="0"/>
            </a:endParaRPr>
          </a:p>
          <a:p>
            <a:pPr algn="just"/>
            <a:r>
              <a:rPr lang="es-ES" sz="2400" dirty="0" smtClean="0">
                <a:ea typeface="Times New Roman" panose="02020603050405020304" pitchFamily="18" charset="0"/>
              </a:rPr>
              <a:t>Las </a:t>
            </a:r>
            <a:r>
              <a:rPr lang="es-ES" sz="2400" dirty="0">
                <a:ea typeface="Times New Roman" panose="02020603050405020304" pitchFamily="18" charset="0"/>
              </a:rPr>
              <a:t>palomitas del cine están hechas con mantequilla y aceites vegetales. Llevan mucha sal y grasas saturadas.</a:t>
            </a:r>
          </a:p>
          <a:p>
            <a:pPr algn="just"/>
            <a:r>
              <a:rPr lang="es-ES" sz="2400" dirty="0">
                <a:ea typeface="Times New Roman" panose="02020603050405020304" pitchFamily="18" charset="0"/>
              </a:rPr>
              <a:t>Las palomitas de microondas de casa son parecidas.</a:t>
            </a:r>
          </a:p>
          <a:p>
            <a:pPr algn="just"/>
            <a:r>
              <a:rPr lang="es-ES" sz="2400" dirty="0">
                <a:ea typeface="Times New Roman" panose="02020603050405020304" pitchFamily="18" charset="0"/>
              </a:rPr>
              <a:t>El aceite vegetal no es aceite de oliva.</a:t>
            </a:r>
          </a:p>
          <a:p>
            <a:pPr marL="0" indent="0" algn="just">
              <a:buNone/>
            </a:pPr>
            <a:endParaRPr lang="es-ES" sz="2400" dirty="0">
              <a:ea typeface="Times New Roman" panose="02020603050405020304" pitchFamily="18" charset="0"/>
            </a:endParaRPr>
          </a:p>
          <a:p>
            <a:pPr algn="just"/>
            <a:r>
              <a:rPr lang="es-ES" sz="2400" dirty="0">
                <a:ea typeface="Times New Roman" panose="02020603050405020304" pitchFamily="18" charset="0"/>
              </a:rPr>
              <a:t>Como llevan mucha sal dan muchas ganas de beber y por eso nos compramos los refrescos, las bebidas energéticas y los zumos de fruta que tienen mucho azúcar. </a:t>
            </a:r>
          </a:p>
          <a:p>
            <a:pPr marL="0" indent="0">
              <a:buNone/>
            </a:pPr>
            <a:endParaRPr lang="es-ES" sz="2800" dirty="0">
              <a:ea typeface="Times New Roman" panose="02020603050405020304" pitchFamily="18" charset="0"/>
            </a:endParaRPr>
          </a:p>
          <a:p>
            <a:r>
              <a:rPr lang="es-ES" sz="2800" b="1" dirty="0">
                <a:solidFill>
                  <a:srgbClr val="FF0000"/>
                </a:solidFill>
                <a:ea typeface="Times New Roman" panose="02020603050405020304" pitchFamily="18" charset="0"/>
              </a:rPr>
              <a:t>Recuerda, cuanto menos, mejor. </a:t>
            </a:r>
          </a:p>
          <a:p>
            <a:pPr marL="0" indent="0">
              <a:buNone/>
            </a:pPr>
            <a:endParaRPr lang="es-ES" sz="2400" dirty="0">
              <a:ea typeface="Times New Roman" panose="02020603050405020304" pitchFamily="18"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5723" y="4337172"/>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884895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6373813"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quiere la publicidad? </a:t>
            </a:r>
          </a:p>
        </p:txBody>
      </p:sp>
      <p:sp>
        <p:nvSpPr>
          <p:cNvPr id="19458" name="Rectangle 3"/>
          <p:cNvSpPr>
            <a:spLocks noGrp="1"/>
          </p:cNvSpPr>
          <p:nvPr>
            <p:ph type="body" idx="1"/>
          </p:nvPr>
        </p:nvSpPr>
        <p:spPr>
          <a:xfrm>
            <a:off x="390647" y="1117600"/>
            <a:ext cx="8260984" cy="4247317"/>
          </a:xfrm>
        </p:spPr>
        <p:txBody>
          <a:bodyPr/>
          <a:lstStyle/>
          <a:p>
            <a:endParaRPr lang="es-ES" sz="2400" dirty="0" smtClean="0">
              <a:ea typeface="Times New Roman" panose="02020603050405020304" pitchFamily="18" charset="0"/>
            </a:endParaRPr>
          </a:p>
          <a:p>
            <a:r>
              <a:rPr lang="es-ES" sz="2400" dirty="0" smtClean="0">
                <a:ea typeface="Times New Roman" panose="02020603050405020304" pitchFamily="18" charset="0"/>
              </a:rPr>
              <a:t>Que </a:t>
            </a:r>
            <a:r>
              <a:rPr lang="es-ES" sz="2400" dirty="0">
                <a:ea typeface="Times New Roman" panose="02020603050405020304" pitchFamily="18" charset="0"/>
              </a:rPr>
              <a:t>compres lo que ellos venden. Y que no te fijes si puede ser un alimento poco sano.</a:t>
            </a:r>
          </a:p>
          <a:p>
            <a:r>
              <a:rPr lang="es-ES" sz="2400" dirty="0">
                <a:ea typeface="Times New Roman" panose="02020603050405020304" pitchFamily="18" charset="0"/>
              </a:rPr>
              <a:t>Hay que mirar la etiqueta y elegir lo que te vaya a sentar bien.</a:t>
            </a:r>
          </a:p>
          <a:p>
            <a:pPr marL="0" indent="0">
              <a:buNone/>
            </a:pPr>
            <a:endParaRPr lang="es-ES" dirty="0">
              <a:ea typeface="Times New Roman" panose="02020603050405020304" pitchFamily="18" charset="0"/>
            </a:endParaRPr>
          </a:p>
          <a:p>
            <a:pPr marL="0" indent="0">
              <a:buNone/>
            </a:pPr>
            <a:r>
              <a:rPr lang="es-ES" b="1" dirty="0">
                <a:ea typeface="Times New Roman" panose="02020603050405020304" pitchFamily="18" charset="0"/>
              </a:rPr>
              <a:t>Y en un restaurante, ¿por qué un menú infantil?</a:t>
            </a:r>
          </a:p>
          <a:p>
            <a:endParaRPr lang="es-ES" sz="2400" i="1" dirty="0" smtClean="0">
              <a:ea typeface="Times New Roman" panose="02020603050405020304" pitchFamily="18" charset="0"/>
            </a:endParaRPr>
          </a:p>
          <a:p>
            <a:r>
              <a:rPr lang="es-ES" sz="2400" i="1" dirty="0" smtClean="0">
                <a:ea typeface="Times New Roman" panose="02020603050405020304" pitchFamily="18" charset="0"/>
              </a:rPr>
              <a:t>¿</a:t>
            </a:r>
            <a:r>
              <a:rPr lang="es-ES" sz="2400" i="1" dirty="0">
                <a:ea typeface="Times New Roman" panose="02020603050405020304" pitchFamily="18" charset="0"/>
              </a:rPr>
              <a:t>Por qué no pedir lo mismo que “los mayores” pero en raciones más pequeñas?</a:t>
            </a:r>
          </a:p>
          <a:p>
            <a:pPr marL="0" indent="0">
              <a:buNone/>
            </a:pPr>
            <a:endParaRPr lang="es-ES" dirty="0">
              <a:ea typeface="Times New Roman" panose="02020603050405020304" pitchFamily="18"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9941" y="4489572"/>
            <a:ext cx="94585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897251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507</TotalTime>
  <Words>499</Words>
  <Application>Microsoft Office PowerPoint</Application>
  <PresentationFormat>Presentación en pantalla (4:3)</PresentationFormat>
  <Paragraphs>59</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¿Cómo es la comida de los cumpleaños?</vt:lpstr>
      <vt:lpstr>Ideas para los cumpleaños…</vt:lpstr>
      <vt:lpstr>Ideas para regalos…</vt:lpstr>
      <vt:lpstr>Cumpleaños en el cine </vt:lpstr>
      <vt:lpstr>¿Qué quiere la publicidad?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37</cp:revision>
  <dcterms:created xsi:type="dcterms:W3CDTF">2016-05-03T15:33:32Z</dcterms:created>
  <dcterms:modified xsi:type="dcterms:W3CDTF">2019-03-24T18:45:06Z</dcterms:modified>
</cp:coreProperties>
</file>