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19/07/2018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7/19/2018 7:10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BRONCODILATADORES</a:t>
            </a:r>
            <a:endParaRPr lang="es-ES" sz="4400" dirty="0">
              <a:solidFill>
                <a:srgbClr val="000000"/>
              </a:solidFill>
              <a:latin typeface="Arial" charset="0"/>
            </a:endParaRPr>
          </a:p>
        </p:txBody>
      </p:sp>
      <p:sp>
        <p:nvSpPr>
          <p:cNvPr id="2" name="CuadroTexto 11"/>
          <p:cNvSpPr txBox="1"/>
          <p:nvPr/>
        </p:nvSpPr>
        <p:spPr>
          <a:xfrm>
            <a:off x="2487613" y="3922713"/>
            <a:ext cx="5080000" cy="769441"/>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Maite Asensi </a:t>
            </a:r>
            <a:r>
              <a:rPr lang="es-ES" sz="2400" dirty="0" err="1">
                <a:solidFill>
                  <a:srgbClr val="000000"/>
                </a:solidFill>
                <a:effectLst>
                  <a:outerShdw blurRad="38100" dist="38100" dir="2700000" algn="tl">
                    <a:srgbClr val="C0C0C0"/>
                  </a:outerShdw>
                </a:effectLst>
                <a:latin typeface="Arial" charset="0"/>
                <a:cs typeface="Arial" charset="0"/>
              </a:rPr>
              <a:t>Monzó</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000" dirty="0">
                <a:solidFill>
                  <a:srgbClr val="000000"/>
                </a:solidFill>
                <a:effectLst>
                  <a:outerShdw blurRad="38100" dist="38100" dir="2700000" algn="tl">
                    <a:srgbClr val="C0C0C0"/>
                  </a:outerShdw>
                </a:effectLst>
                <a:latin typeface="Arial" charset="0"/>
                <a:cs typeface="Arial" charset="0"/>
              </a:rPr>
              <a:t>Grupo Vías Respiratorias </a:t>
            </a:r>
            <a:r>
              <a:rPr lang="es-ES" sz="2000" dirty="0" err="1">
                <a:solidFill>
                  <a:srgbClr val="000000"/>
                </a:solidFill>
                <a:effectLst>
                  <a:outerShdw blurRad="38100" dist="38100" dir="2700000" algn="tl">
                    <a:srgbClr val="C0C0C0"/>
                  </a:outerShdw>
                </a:effectLst>
                <a:latin typeface="Arial" charset="0"/>
                <a:cs typeface="Arial" charset="0"/>
              </a:rPr>
              <a:t>AEPap</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7" name="Imagen 6">
            <a:extLst>
              <a:ext uri="{FF2B5EF4-FFF2-40B4-BE49-F238E27FC236}">
                <a16:creationId xmlns:a16="http://schemas.microsoft.com/office/drawing/2014/main" id="{FF742889-4C36-4122-AD06-DC6ADEC2F6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74C1DE5E-2382-400A-A400-644C7BD931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
        <p:nvSpPr>
          <p:cNvPr id="21506" name="Rectangle 2"/>
          <p:cNvSpPr>
            <a:spLocks noGrp="1"/>
          </p:cNvSpPr>
          <p:nvPr>
            <p:ph type="title"/>
          </p:nvPr>
        </p:nvSpPr>
        <p:spPr bwMode="auto">
          <a:xfrm>
            <a:off x="665163" y="346868"/>
            <a:ext cx="7813674" cy="609398"/>
          </a:xfrm>
        </p:spPr>
        <p:txBody>
          <a:bodyPr numCol="1" anchorCtr="0" compatLnSpc="1">
            <a:prstTxWarp prst="textNoShape">
              <a:avLst/>
            </a:prstTxWarp>
          </a:bodyPr>
          <a:lstStyle/>
          <a:p>
            <a:pPr eaLnBrk="1" hangingPunct="1">
              <a:defRPr/>
            </a:pPr>
            <a:r>
              <a:rPr lang="es-ES" sz="4400" b="1" dirty="0">
                <a:effectLst/>
              </a:rPr>
              <a:t>Mi hijo tiene ASMA….</a:t>
            </a:r>
            <a:endParaRPr lang="es-ES" sz="44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2" y="1335062"/>
            <a:ext cx="7880961" cy="4016484"/>
          </a:xfrm>
        </p:spPr>
        <p:txBody>
          <a:bodyPr/>
          <a:lstStyle/>
          <a:p>
            <a:pPr>
              <a:lnSpc>
                <a:spcPct val="100000"/>
              </a:lnSpc>
              <a:spcBef>
                <a:spcPts val="600"/>
              </a:spcBef>
            </a:pPr>
            <a:r>
              <a:rPr lang="es-ES" dirty="0"/>
              <a:t>Los </a:t>
            </a:r>
            <a:r>
              <a:rPr lang="es-ES" b="1" dirty="0"/>
              <a:t>BRONQUIOS</a:t>
            </a:r>
            <a:r>
              <a:rPr lang="es-ES" dirty="0"/>
              <a:t> son unos conductos, que forman una especie de árbol. Por ellos es por donde llega el aire desde el exterior a los pulmones con el oxígeno que respiramos.</a:t>
            </a:r>
          </a:p>
          <a:p>
            <a:pPr>
              <a:lnSpc>
                <a:spcPct val="100000"/>
              </a:lnSpc>
              <a:spcBef>
                <a:spcPts val="600"/>
              </a:spcBef>
            </a:pPr>
            <a:r>
              <a:rPr lang="es-ES" dirty="0"/>
              <a:t>En el </a:t>
            </a:r>
            <a:r>
              <a:rPr lang="es-ES" b="1" dirty="0"/>
              <a:t>ASMA</a:t>
            </a:r>
            <a:r>
              <a:rPr lang="es-ES" dirty="0"/>
              <a:t> los bronquios están inflamados y a veces se estrechan. Así, el aire sale con más dificultad. Por ello aparece tos, fatiga, pitos y opresión en el pecho.</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51221" y="232508"/>
            <a:ext cx="6973529" cy="1264505"/>
          </a:xfrm>
        </p:spPr>
        <p:txBody>
          <a:bodyPr numCol="1" anchorCtr="0" compatLnSpc="1">
            <a:prstTxWarp prst="textNoShape">
              <a:avLst/>
            </a:prstTxWarp>
          </a:bodyPr>
          <a:lstStyle/>
          <a:p>
            <a:pPr eaLnBrk="1" hangingPunct="1">
              <a:defRPr/>
            </a:pPr>
            <a:r>
              <a:rPr lang="es-ES" sz="4400" b="1" dirty="0">
                <a:effectLst/>
              </a:rPr>
              <a:t>¿Qué podemos hacer para que estos síntomas mejoren?</a:t>
            </a:r>
            <a:endParaRPr lang="es-ES" sz="36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a:extLst>
              <a:ext uri="{FF2B5EF4-FFF2-40B4-BE49-F238E27FC236}">
                <a16:creationId xmlns:a16="http://schemas.microsoft.com/office/drawing/2014/main" id="{2E664F7D-6FA7-4B87-B8E6-9404C4F9FD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
        <p:nvSpPr>
          <p:cNvPr id="4" name="Marcador de texto 3">
            <a:extLst>
              <a:ext uri="{FF2B5EF4-FFF2-40B4-BE49-F238E27FC236}">
                <a16:creationId xmlns:a16="http://schemas.microsoft.com/office/drawing/2014/main" id="{38B0306D-2FE0-4307-BEAE-5F51D79811C4}"/>
              </a:ext>
            </a:extLst>
          </p:cNvPr>
          <p:cNvSpPr>
            <a:spLocks noGrp="1"/>
          </p:cNvSpPr>
          <p:nvPr>
            <p:ph type="body" sz="quarter" idx="10"/>
          </p:nvPr>
        </p:nvSpPr>
        <p:spPr>
          <a:xfrm>
            <a:off x="617538" y="1655154"/>
            <a:ext cx="8382000" cy="3600986"/>
          </a:xfrm>
        </p:spPr>
        <p:txBody>
          <a:bodyPr/>
          <a:lstStyle/>
          <a:p>
            <a:pPr marL="0" indent="0">
              <a:lnSpc>
                <a:spcPct val="100000"/>
              </a:lnSpc>
              <a:spcBef>
                <a:spcPts val="600"/>
              </a:spcBef>
              <a:buNone/>
            </a:pPr>
            <a:r>
              <a:rPr lang="es-ES" dirty="0"/>
              <a:t>Se deben tratar con BRONCODILATADORES inhalados. </a:t>
            </a:r>
          </a:p>
          <a:p>
            <a:pPr>
              <a:lnSpc>
                <a:spcPct val="100000"/>
              </a:lnSpc>
              <a:spcBef>
                <a:spcPts val="600"/>
              </a:spcBef>
            </a:pPr>
            <a:r>
              <a:rPr lang="es-ES" dirty="0"/>
              <a:t>Éstos relajan o abren los bronquios que se han cerrado. </a:t>
            </a:r>
          </a:p>
          <a:p>
            <a:pPr>
              <a:lnSpc>
                <a:spcPct val="100000"/>
              </a:lnSpc>
              <a:spcBef>
                <a:spcPts val="600"/>
              </a:spcBef>
            </a:pPr>
            <a:r>
              <a:rPr lang="es-ES" dirty="0"/>
              <a:t>Por eso también se llaman aliviadores o medicación de rescate, porque mejoran la tos y/o dificultad respiratoria. </a:t>
            </a:r>
          </a:p>
        </p:txBody>
      </p:sp>
    </p:spTree>
    <p:extLst>
      <p:ext uri="{BB962C8B-B14F-4D97-AF65-F5344CB8AC3E}">
        <p14:creationId xmlns:p14="http://schemas.microsoft.com/office/powerpoint/2010/main" val="309960178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5AAE40A-1F70-48AF-A71B-454D3198B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
        <p:nvSpPr>
          <p:cNvPr id="2" name="Título 1">
            <a:extLst>
              <a:ext uri="{FF2B5EF4-FFF2-40B4-BE49-F238E27FC236}">
                <a16:creationId xmlns:a16="http://schemas.microsoft.com/office/drawing/2014/main" id="{49BD002B-4205-4458-B12D-8A6554DA4258}"/>
              </a:ext>
            </a:extLst>
          </p:cNvPr>
          <p:cNvSpPr>
            <a:spLocks noGrp="1"/>
          </p:cNvSpPr>
          <p:nvPr>
            <p:ph type="title"/>
          </p:nvPr>
        </p:nvSpPr>
        <p:spPr>
          <a:xfrm>
            <a:off x="539262" y="234950"/>
            <a:ext cx="6452419" cy="1135062"/>
          </a:xfrm>
        </p:spPr>
        <p:txBody>
          <a:bodyPr/>
          <a:lstStyle/>
          <a:p>
            <a:r>
              <a:rPr lang="es-ES" sz="4000" b="1" dirty="0">
                <a:effectLst/>
              </a:rPr>
              <a:t>¿Qué tipos de Broncodilatadores existen?</a:t>
            </a:r>
            <a:endParaRPr lang="es-ES" sz="4000" dirty="0"/>
          </a:p>
        </p:txBody>
      </p:sp>
      <p:sp>
        <p:nvSpPr>
          <p:cNvPr id="3" name="Marcador de texto 2">
            <a:extLst>
              <a:ext uri="{FF2B5EF4-FFF2-40B4-BE49-F238E27FC236}">
                <a16:creationId xmlns:a16="http://schemas.microsoft.com/office/drawing/2014/main" id="{72F1249A-3966-4E21-B968-EA26F5D50952}"/>
              </a:ext>
            </a:extLst>
          </p:cNvPr>
          <p:cNvSpPr>
            <a:spLocks noGrp="1"/>
          </p:cNvSpPr>
          <p:nvPr>
            <p:ph type="body" sz="quarter" idx="10"/>
          </p:nvPr>
        </p:nvSpPr>
        <p:spPr>
          <a:xfrm>
            <a:off x="539262" y="1419894"/>
            <a:ext cx="8382000" cy="4395049"/>
          </a:xfrm>
        </p:spPr>
        <p:txBody>
          <a:bodyPr/>
          <a:lstStyle/>
          <a:p>
            <a:r>
              <a:rPr lang="es-ES" sz="2400" dirty="0"/>
              <a:t>Los más importantes son los </a:t>
            </a:r>
            <a:r>
              <a:rPr lang="es-ES" sz="2400" b="1" dirty="0"/>
              <a:t>Broncodilatadores de acción rápida</a:t>
            </a:r>
            <a:r>
              <a:rPr lang="es-ES" sz="2400" dirty="0"/>
              <a:t>. Existen dos con distinto sistema de inhalación. </a:t>
            </a:r>
          </a:p>
          <a:p>
            <a:pPr lvl="1"/>
            <a:r>
              <a:rPr lang="es-ES" sz="1800" dirty="0"/>
              <a:t>El </a:t>
            </a:r>
            <a:r>
              <a:rPr lang="es-ES" sz="1800" b="1" dirty="0"/>
              <a:t>Salbutamol </a:t>
            </a:r>
            <a:r>
              <a:rPr lang="es-ES" sz="1800" dirty="0"/>
              <a:t>inhalado se administrará siempre con cámara, con o sin mascarilla. </a:t>
            </a:r>
          </a:p>
          <a:p>
            <a:pPr lvl="1"/>
            <a:r>
              <a:rPr lang="es-ES" sz="1800" dirty="0"/>
              <a:t>Y la </a:t>
            </a:r>
            <a:r>
              <a:rPr lang="es-ES" sz="1800" b="1" dirty="0"/>
              <a:t> Terbutalina </a:t>
            </a:r>
            <a:r>
              <a:rPr lang="es-ES" sz="1800" dirty="0"/>
              <a:t>se inhala directamente en forma de polvo y se usa en niños mayores. </a:t>
            </a:r>
          </a:p>
          <a:p>
            <a:pPr lvl="1"/>
            <a:r>
              <a:rPr lang="es-ES" sz="1800" dirty="0"/>
              <a:t>Se reconocen porque siempre tienen algo de color azul en el envase. </a:t>
            </a:r>
          </a:p>
          <a:p>
            <a:pPr lvl="1"/>
            <a:r>
              <a:rPr lang="es-ES" sz="1800" dirty="0"/>
              <a:t>Cuando se usan, su efecto se nota muy pronto. Suele ser entre los 3 y los 5 minutos. Pero a las pocas horas desaparece. “Abren el bronquio” transitoriamente pero no previenen que aparezcan otras crisis. </a:t>
            </a:r>
          </a:p>
          <a:p>
            <a:r>
              <a:rPr lang="es-ES" sz="2400" dirty="0"/>
              <a:t>Hay  otros </a:t>
            </a:r>
            <a:r>
              <a:rPr lang="es-ES" sz="2400" b="1" dirty="0"/>
              <a:t>Broncodilatadores de efecto prolongado</a:t>
            </a:r>
            <a:r>
              <a:rPr lang="es-ES" sz="2400" dirty="0"/>
              <a:t>. </a:t>
            </a:r>
          </a:p>
          <a:p>
            <a:pPr lvl="1"/>
            <a:r>
              <a:rPr lang="es-ES" sz="1800" dirty="0"/>
              <a:t>Su acción dura más, hasta unas 12 horas. </a:t>
            </a:r>
          </a:p>
          <a:p>
            <a:pPr lvl="1"/>
            <a:r>
              <a:rPr lang="es-ES" sz="1800" b="1" dirty="0"/>
              <a:t>Se usan siempre combinados con los corticoides inhalados</a:t>
            </a:r>
            <a:r>
              <a:rPr lang="es-ES" sz="1800" dirty="0"/>
              <a:t> en                              el mismo dispositivo de inhalación, como medicación preventiva                          si no se controla el asma. Su color suele ser morado, rojo o rosa.</a:t>
            </a:r>
            <a:endParaRPr lang="es-ES" sz="2400" dirty="0"/>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extLst>
      <p:ext uri="{BB962C8B-B14F-4D97-AF65-F5344CB8AC3E}">
        <p14:creationId xmlns:p14="http://schemas.microsoft.com/office/powerpoint/2010/main" val="306427167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87E241EF-E309-49E2-83D4-F015640409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
        <p:nvSpPr>
          <p:cNvPr id="21506" name="Rectangle 2"/>
          <p:cNvSpPr>
            <a:spLocks noGrp="1"/>
          </p:cNvSpPr>
          <p:nvPr>
            <p:ph type="title"/>
          </p:nvPr>
        </p:nvSpPr>
        <p:spPr bwMode="auto">
          <a:xfrm>
            <a:off x="665163" y="234950"/>
            <a:ext cx="7813674" cy="1218795"/>
          </a:xfrm>
        </p:spPr>
        <p:txBody>
          <a:bodyPr numCol="1" anchorCtr="0" compatLnSpc="1">
            <a:prstTxWarp prst="textNoShape">
              <a:avLst/>
            </a:prstTxWarp>
          </a:bodyPr>
          <a:lstStyle/>
          <a:p>
            <a:pPr eaLnBrk="1" hangingPunct="1">
              <a:defRPr/>
            </a:pPr>
            <a:r>
              <a:rPr lang="es-ES" sz="4400" b="1" dirty="0">
                <a:effectLst/>
              </a:rPr>
              <a:t>¿Cómo se utilizan los Broncodilatadores?</a:t>
            </a:r>
            <a:endParaRPr lang="es-ES" sz="36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DAB23700-EB6E-4615-AD10-8CA6B35B574B}"/>
              </a:ext>
            </a:extLst>
          </p:cNvPr>
          <p:cNvSpPr>
            <a:spLocks noGrp="1"/>
          </p:cNvSpPr>
          <p:nvPr>
            <p:ph idx="1"/>
          </p:nvPr>
        </p:nvSpPr>
        <p:spPr>
          <a:xfrm>
            <a:off x="617538" y="1631585"/>
            <a:ext cx="8382000" cy="3924151"/>
          </a:xfrm>
        </p:spPr>
        <p:txBody>
          <a:bodyPr/>
          <a:lstStyle/>
          <a:p>
            <a:pPr>
              <a:lnSpc>
                <a:spcPct val="100000"/>
              </a:lnSpc>
              <a:spcBef>
                <a:spcPts val="600"/>
              </a:spcBef>
            </a:pPr>
            <a:r>
              <a:rPr lang="es-ES" dirty="0"/>
              <a:t>Se administran siempre por vía inhalada. </a:t>
            </a:r>
          </a:p>
          <a:p>
            <a:pPr lvl="1">
              <a:lnSpc>
                <a:spcPct val="100000"/>
              </a:lnSpc>
              <a:spcBef>
                <a:spcPts val="600"/>
              </a:spcBef>
            </a:pPr>
            <a:r>
              <a:rPr lang="es-ES" dirty="0"/>
              <a:t>Se usa un inhalador presurizado con cámara espaciadora adecuada para la edad del niño. </a:t>
            </a:r>
          </a:p>
          <a:p>
            <a:pPr lvl="1">
              <a:lnSpc>
                <a:spcPct val="100000"/>
              </a:lnSpc>
              <a:spcBef>
                <a:spcPts val="600"/>
              </a:spcBef>
            </a:pPr>
            <a:r>
              <a:rPr lang="es-ES" dirty="0"/>
              <a:t>En los niños más pequeños se  acopla una mascarilla a la cámara. </a:t>
            </a:r>
          </a:p>
          <a:p>
            <a:pPr>
              <a:lnSpc>
                <a:spcPct val="100000"/>
              </a:lnSpc>
              <a:spcBef>
                <a:spcPts val="600"/>
              </a:spcBef>
            </a:pPr>
            <a:r>
              <a:rPr lang="es-ES" sz="3000" dirty="0"/>
              <a:t>Los nebulizadores se usan solo cuando el niño necesite oxígeno o si en una crisis grave se    quieran dar grandes dosis de medicación.</a:t>
            </a:r>
          </a:p>
        </p:txBody>
      </p:sp>
    </p:spTree>
    <p:extLst>
      <p:ext uri="{BB962C8B-B14F-4D97-AF65-F5344CB8AC3E}">
        <p14:creationId xmlns:p14="http://schemas.microsoft.com/office/powerpoint/2010/main" val="159140548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90550" y="232508"/>
            <a:ext cx="8382000" cy="1167789"/>
          </a:xfrm>
        </p:spPr>
        <p:txBody>
          <a:bodyPr numCol="1" anchorCtr="0" compatLnSpc="1">
            <a:prstTxWarp prst="textNoShape">
              <a:avLst/>
            </a:prstTxWarp>
          </a:bodyPr>
          <a:lstStyle/>
          <a:p>
            <a:pPr eaLnBrk="1" hangingPunct="1">
              <a:defRPr/>
            </a:pPr>
            <a:r>
              <a:rPr lang="es-ES" sz="4000" b="1" dirty="0">
                <a:effectLst/>
              </a:rPr>
              <a:t>¿Cuándo hay que administrar los Broncodilatadores?</a:t>
            </a:r>
            <a:endParaRPr lang="es-ES" sz="3200" dirty="0">
              <a:ln>
                <a:noFill/>
              </a:ln>
              <a:solidFill>
                <a:schemeClr val="tx1"/>
              </a:solidFill>
              <a:effectLst>
                <a:outerShdw blurRad="38100" dist="38100" dir="2700000" algn="tl">
                  <a:srgbClr val="000000">
                    <a:alpha val="43137"/>
                  </a:srgbClr>
                </a:outerShdw>
              </a:effectLst>
            </a:endParaRPr>
          </a:p>
        </p:txBody>
      </p:sp>
      <p:sp>
        <p:nvSpPr>
          <p:cNvPr id="2" name="Marcador de texto 1">
            <a:extLst>
              <a:ext uri="{FF2B5EF4-FFF2-40B4-BE49-F238E27FC236}">
                <a16:creationId xmlns:a16="http://schemas.microsoft.com/office/drawing/2014/main" id="{C9825FEA-26E2-40FE-8C16-F310905C1601}"/>
              </a:ext>
            </a:extLst>
          </p:cNvPr>
          <p:cNvSpPr>
            <a:spLocks noGrp="1"/>
          </p:cNvSpPr>
          <p:nvPr>
            <p:ph type="body" sz="quarter" idx="10"/>
          </p:nvPr>
        </p:nvSpPr>
        <p:spPr>
          <a:xfrm>
            <a:off x="590550" y="1646589"/>
            <a:ext cx="8382000" cy="2851871"/>
          </a:xfrm>
        </p:spPr>
        <p:txBody>
          <a:bodyPr/>
          <a:lstStyle/>
          <a:p>
            <a:pPr>
              <a:lnSpc>
                <a:spcPct val="114000"/>
              </a:lnSpc>
              <a:spcBef>
                <a:spcPts val="600"/>
              </a:spcBef>
            </a:pPr>
            <a:r>
              <a:rPr lang="es-ES" dirty="0"/>
              <a:t>Se usarán cuando tenga tos, pitos en el pecho o más cansancio de lo normal al hacer esfuerzos.</a:t>
            </a:r>
          </a:p>
          <a:p>
            <a:pPr>
              <a:lnSpc>
                <a:spcPct val="114000"/>
              </a:lnSpc>
              <a:spcBef>
                <a:spcPts val="600"/>
              </a:spcBef>
            </a:pPr>
            <a:r>
              <a:rPr lang="es-ES" dirty="0"/>
              <a:t>Cuando el asma es leve y solo hay síntomas ocasionales, el pediatra recomendará solo </a:t>
            </a:r>
            <a:r>
              <a:rPr lang="es-ES" i="1" dirty="0"/>
              <a:t>Salbutamol</a:t>
            </a:r>
            <a:r>
              <a:rPr lang="es-ES" dirty="0"/>
              <a:t> o </a:t>
            </a:r>
            <a:r>
              <a:rPr lang="es-ES" i="1" dirty="0"/>
              <a:t>Terbutalina</a:t>
            </a:r>
            <a:r>
              <a:rPr lang="es-ES" dirty="0"/>
              <a:t>.</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a:extLst>
              <a:ext uri="{FF2B5EF4-FFF2-40B4-BE49-F238E27FC236}">
                <a16:creationId xmlns:a16="http://schemas.microsoft.com/office/drawing/2014/main" id="{7FFDB5C1-9BF4-4FF0-8865-54A27E4932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Tree>
    <p:extLst>
      <p:ext uri="{BB962C8B-B14F-4D97-AF65-F5344CB8AC3E}">
        <p14:creationId xmlns:p14="http://schemas.microsoft.com/office/powerpoint/2010/main" val="382130497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90550" y="230188"/>
            <a:ext cx="8382000" cy="1043957"/>
          </a:xfrm>
        </p:spPr>
        <p:txBody>
          <a:bodyPr numCol="1" anchorCtr="0" compatLnSpc="1">
            <a:prstTxWarp prst="textNoShape">
              <a:avLst/>
            </a:prstTxWarp>
          </a:bodyPr>
          <a:lstStyle/>
          <a:p>
            <a:pPr eaLnBrk="1" hangingPunct="1">
              <a:defRPr/>
            </a:pPr>
            <a:r>
              <a:rPr lang="es-ES" sz="4000" b="1" dirty="0">
                <a:effectLst/>
              </a:rPr>
              <a:t>¿Cuántas veces puedo </a:t>
            </a:r>
            <a:br>
              <a:rPr lang="es-ES" sz="4000" b="1" dirty="0">
                <a:effectLst/>
              </a:rPr>
            </a:br>
            <a:r>
              <a:rPr lang="es-ES" sz="4000" b="1" dirty="0">
                <a:effectLst/>
              </a:rPr>
              <a:t>administrar los Broncodilatadores?</a:t>
            </a:r>
            <a:endParaRPr lang="es-ES" sz="3200" dirty="0">
              <a:ln>
                <a:noFill/>
              </a:ln>
              <a:solidFill>
                <a:schemeClr val="tx1"/>
              </a:solidFill>
              <a:effectLst>
                <a:outerShdw blurRad="38100" dist="38100" dir="2700000" algn="tl">
                  <a:srgbClr val="000000">
                    <a:alpha val="43137"/>
                  </a:srgbClr>
                </a:outerShdw>
              </a:effectLst>
            </a:endParaRPr>
          </a:p>
        </p:txBody>
      </p:sp>
      <p:sp>
        <p:nvSpPr>
          <p:cNvPr id="2" name="Marcador de texto 1">
            <a:extLst>
              <a:ext uri="{FF2B5EF4-FFF2-40B4-BE49-F238E27FC236}">
                <a16:creationId xmlns:a16="http://schemas.microsoft.com/office/drawing/2014/main" id="{47BE962B-9C0A-4D40-B770-AD48E8A5C1DD}"/>
              </a:ext>
            </a:extLst>
          </p:cNvPr>
          <p:cNvSpPr>
            <a:spLocks noGrp="1"/>
          </p:cNvSpPr>
          <p:nvPr>
            <p:ph type="body" sz="quarter" idx="10"/>
          </p:nvPr>
        </p:nvSpPr>
        <p:spPr>
          <a:xfrm>
            <a:off x="590550" y="1702373"/>
            <a:ext cx="8061081" cy="3627788"/>
          </a:xfrm>
        </p:spPr>
        <p:txBody>
          <a:bodyPr/>
          <a:lstStyle/>
          <a:p>
            <a:pPr>
              <a:lnSpc>
                <a:spcPct val="114000"/>
              </a:lnSpc>
              <a:spcBef>
                <a:spcPts val="600"/>
              </a:spcBef>
            </a:pPr>
            <a:r>
              <a:rPr lang="es-ES" dirty="0"/>
              <a:t>Los de acción rápida se pueden usar varias veces al día. </a:t>
            </a:r>
          </a:p>
          <a:p>
            <a:pPr lvl="1">
              <a:lnSpc>
                <a:spcPct val="114000"/>
              </a:lnSpc>
              <a:spcBef>
                <a:spcPts val="600"/>
              </a:spcBef>
            </a:pPr>
            <a:r>
              <a:rPr lang="es-ES" dirty="0"/>
              <a:t>Si se necesita usarlos varias veces por semana o tiene síntomas persistentes, su pediatra valorará si hay que añadir los fármacos antiinflamatorios (corticoides inhalados o antileucotrienos)       para controlar su asma.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a:extLst>
              <a:ext uri="{FF2B5EF4-FFF2-40B4-BE49-F238E27FC236}">
                <a16:creationId xmlns:a16="http://schemas.microsoft.com/office/drawing/2014/main" id="{03290255-8E6D-477A-ABE0-3576B4413D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Tree>
    <p:extLst>
      <p:ext uri="{BB962C8B-B14F-4D97-AF65-F5344CB8AC3E}">
        <p14:creationId xmlns:p14="http://schemas.microsoft.com/office/powerpoint/2010/main" val="60219429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234950"/>
            <a:ext cx="7813674" cy="1218795"/>
          </a:xfrm>
        </p:spPr>
        <p:txBody>
          <a:bodyPr numCol="1" anchorCtr="0" compatLnSpc="1">
            <a:prstTxWarp prst="textNoShape">
              <a:avLst/>
            </a:prstTxWarp>
          </a:bodyPr>
          <a:lstStyle/>
          <a:p>
            <a:pPr eaLnBrk="1" hangingPunct="1">
              <a:defRPr/>
            </a:pPr>
            <a:r>
              <a:rPr lang="es-ES" sz="4400" b="1" dirty="0">
                <a:effectLst/>
                <a:ea typeface="Times New Roman" panose="02020603050405020304" pitchFamily="18" charset="0"/>
                <a:cs typeface="Times New Roman" panose="02020603050405020304" pitchFamily="18" charset="0"/>
              </a:rPr>
              <a:t>¿Debe tomarlos si va a hacer ejercicio?</a:t>
            </a:r>
            <a:endParaRPr lang="es-ES" sz="4400" dirty="0">
              <a:ln>
                <a:noFill/>
              </a:ln>
              <a:solidFill>
                <a:schemeClr val="tx1"/>
              </a:solidFill>
              <a:effectLst/>
            </a:endParaRPr>
          </a:p>
        </p:txBody>
      </p:sp>
      <p:sp>
        <p:nvSpPr>
          <p:cNvPr id="19458" name="Rectangle 3"/>
          <p:cNvSpPr>
            <a:spLocks noGrp="1"/>
          </p:cNvSpPr>
          <p:nvPr>
            <p:ph type="body" idx="1"/>
          </p:nvPr>
        </p:nvSpPr>
        <p:spPr>
          <a:xfrm>
            <a:off x="665163" y="1325159"/>
            <a:ext cx="7813675" cy="984885"/>
          </a:xfrm>
        </p:spPr>
        <p:txBody>
          <a:bodyPr/>
          <a:lstStyle/>
          <a:p>
            <a:endParaRPr lang="es-ES" dirty="0"/>
          </a:p>
          <a:p>
            <a:pPr eaLnBrk="1" hangingPunct="1">
              <a:buFontTx/>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Rectángulo 1">
            <a:extLst>
              <a:ext uri="{FF2B5EF4-FFF2-40B4-BE49-F238E27FC236}">
                <a16:creationId xmlns:a16="http://schemas.microsoft.com/office/drawing/2014/main" id="{3B850881-85EB-4670-AA5F-62F199FDBDD1}"/>
              </a:ext>
            </a:extLst>
          </p:cNvPr>
          <p:cNvSpPr/>
          <p:nvPr/>
        </p:nvSpPr>
        <p:spPr>
          <a:xfrm>
            <a:off x="665162" y="1960714"/>
            <a:ext cx="8085024" cy="2811091"/>
          </a:xfrm>
          <a:prstGeom prst="rect">
            <a:avLst/>
          </a:prstGeom>
        </p:spPr>
        <p:txBody>
          <a:bodyPr wrap="square">
            <a:spAutoFit/>
          </a:bodyPr>
          <a:lstStyle/>
          <a:p>
            <a:pPr algn="just">
              <a:lnSpc>
                <a:spcPct val="125000"/>
              </a:lnSpc>
              <a:spcBef>
                <a:spcPts val="600"/>
              </a:spcBef>
              <a:spcAft>
                <a:spcPts val="0"/>
              </a:spcAft>
            </a:pPr>
            <a:r>
              <a:rPr lang="es-ES" sz="3600" dirty="0">
                <a:ea typeface="Times New Roman" panose="02020603050405020304" pitchFamily="18" charset="0"/>
                <a:cs typeface="Times New Roman" panose="02020603050405020304" pitchFamily="18" charset="0"/>
              </a:rPr>
              <a:t>Los niños con asma relacionado con el ejercicio mejoran con la inhalación de un broncodilatador 15 o 20 minutos antes del ejercicio.</a:t>
            </a:r>
            <a:endParaRPr lang="es-ES" sz="4400" dirty="0">
              <a:effectLst/>
              <a:ea typeface="Times New Roman" panose="02020603050405020304" pitchFamily="18" charset="0"/>
              <a:cs typeface="Times New Roman" panose="02020603050405020304" pitchFamily="18" charset="0"/>
            </a:endParaRPr>
          </a:p>
        </p:txBody>
      </p:sp>
      <p:pic>
        <p:nvPicPr>
          <p:cNvPr id="9" name="Imagen 8">
            <a:extLst>
              <a:ext uri="{FF2B5EF4-FFF2-40B4-BE49-F238E27FC236}">
                <a16:creationId xmlns:a16="http://schemas.microsoft.com/office/drawing/2014/main" id="{F63953F8-16CD-43E1-945D-3944958C9F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Tree>
    <p:extLst>
      <p:ext uri="{BB962C8B-B14F-4D97-AF65-F5344CB8AC3E}">
        <p14:creationId xmlns:p14="http://schemas.microsoft.com/office/powerpoint/2010/main" val="269381131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3968E75F-1E6C-4889-BCA5-B5EAEE1F2F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383" y="4692154"/>
            <a:ext cx="1664155" cy="1260000"/>
          </a:xfrm>
          <a:prstGeom prst="rect">
            <a:avLst/>
          </a:prstGeom>
        </p:spPr>
      </p:pic>
      <p:sp>
        <p:nvSpPr>
          <p:cNvPr id="21506" name="Rectangle 2"/>
          <p:cNvSpPr>
            <a:spLocks noGrp="1"/>
          </p:cNvSpPr>
          <p:nvPr>
            <p:ph type="title"/>
          </p:nvPr>
        </p:nvSpPr>
        <p:spPr bwMode="auto">
          <a:xfrm>
            <a:off x="590550" y="230188"/>
            <a:ext cx="8382000" cy="1095375"/>
          </a:xfrm>
        </p:spPr>
        <p:txBody>
          <a:bodyPr numCol="1" anchorCtr="0" compatLnSpc="1">
            <a:prstTxWarp prst="textNoShape">
              <a:avLst/>
            </a:prstTxWarp>
          </a:bodyPr>
          <a:lstStyle/>
          <a:p>
            <a:pPr eaLnBrk="1" hangingPunct="1">
              <a:defRPr/>
            </a:pPr>
            <a:r>
              <a:rPr lang="es-ES" sz="4000" b="1" dirty="0">
                <a:effectLst/>
              </a:rPr>
              <a:t>¿Y si tiene una crisis de asma?</a:t>
            </a:r>
            <a:br>
              <a:rPr lang="es-ES" sz="4000" b="1" dirty="0">
                <a:effectLst/>
              </a:rPr>
            </a:br>
            <a:r>
              <a:rPr lang="es-ES" sz="3600" b="1" dirty="0">
                <a:effectLst/>
              </a:rPr>
              <a:t>¿Es malo administrarlos muchas veces?</a:t>
            </a:r>
            <a:endParaRPr lang="es-ES" sz="3200" dirty="0">
              <a:ln>
                <a:noFill/>
              </a:ln>
              <a:solidFill>
                <a:schemeClr val="tx1"/>
              </a:solidFill>
              <a:effectLst>
                <a:outerShdw blurRad="38100" dist="38100" dir="2700000" algn="tl">
                  <a:srgbClr val="000000">
                    <a:alpha val="43137"/>
                  </a:srgbClr>
                </a:outerShdw>
              </a:effectLst>
            </a:endParaRPr>
          </a:p>
        </p:txBody>
      </p:sp>
      <p:sp>
        <p:nvSpPr>
          <p:cNvPr id="2" name="Marcador de texto 1">
            <a:extLst>
              <a:ext uri="{FF2B5EF4-FFF2-40B4-BE49-F238E27FC236}">
                <a16:creationId xmlns:a16="http://schemas.microsoft.com/office/drawing/2014/main" id="{9FCCB093-1711-4327-96BB-69CE26CB597E}"/>
              </a:ext>
            </a:extLst>
          </p:cNvPr>
          <p:cNvSpPr>
            <a:spLocks noGrp="1"/>
          </p:cNvSpPr>
          <p:nvPr>
            <p:ph type="body" sz="quarter" idx="10"/>
          </p:nvPr>
        </p:nvSpPr>
        <p:spPr>
          <a:xfrm>
            <a:off x="590550" y="1540277"/>
            <a:ext cx="8280888" cy="4370427"/>
          </a:xfrm>
        </p:spPr>
        <p:txBody>
          <a:bodyPr/>
          <a:lstStyle/>
          <a:p>
            <a:pPr>
              <a:lnSpc>
                <a:spcPct val="100000"/>
              </a:lnSpc>
              <a:spcBef>
                <a:spcPts val="600"/>
              </a:spcBef>
            </a:pPr>
            <a:r>
              <a:rPr lang="es-ES" sz="2400" dirty="0"/>
              <a:t>Durante la crisis de asma se debe administrar salbutamol inhalado con cámara espaciadora (con o sin mascarilla dependiendo de la edad del niño).</a:t>
            </a:r>
          </a:p>
          <a:p>
            <a:pPr lvl="1">
              <a:lnSpc>
                <a:spcPct val="100000"/>
              </a:lnSpc>
              <a:spcBef>
                <a:spcPts val="600"/>
              </a:spcBef>
            </a:pPr>
            <a:r>
              <a:rPr lang="es-ES" sz="2000" dirty="0"/>
              <a:t>Debe ser </a:t>
            </a:r>
            <a:r>
              <a:rPr lang="es-ES" sz="2000" b="1" dirty="0"/>
              <a:t>tan pronto como se pueda</a:t>
            </a:r>
            <a:r>
              <a:rPr lang="es-ES" sz="2000" dirty="0"/>
              <a:t>, en el domicilio del niño.</a:t>
            </a:r>
          </a:p>
          <a:p>
            <a:pPr lvl="1">
              <a:lnSpc>
                <a:spcPct val="100000"/>
              </a:lnSpc>
              <a:spcBef>
                <a:spcPts val="600"/>
              </a:spcBef>
            </a:pPr>
            <a:r>
              <a:rPr lang="es-ES" sz="2000" dirty="0"/>
              <a:t> Y luego, si hace falta, acudir al pediatra.</a:t>
            </a:r>
          </a:p>
          <a:p>
            <a:pPr lvl="2">
              <a:lnSpc>
                <a:spcPct val="100000"/>
              </a:lnSpc>
              <a:spcBef>
                <a:spcPts val="600"/>
              </a:spcBef>
            </a:pPr>
            <a:r>
              <a:rPr lang="es-ES" sz="2000" dirty="0"/>
              <a:t>si en una crisis tras administrar 4 dosis (de uno en uno) de broncodilatadores, hasta 3 veces, con 20 minutos entre ellas, no mejora o le nota las uñas o los labios de color azul</a:t>
            </a:r>
            <a:r>
              <a:rPr lang="es-ES" sz="2000" b="1" dirty="0"/>
              <a:t>, debe ir al centro de salud o a urgencias</a:t>
            </a:r>
            <a:r>
              <a:rPr lang="es-ES" sz="2000" dirty="0"/>
              <a:t> lo antes posible.</a:t>
            </a:r>
          </a:p>
          <a:p>
            <a:pPr>
              <a:lnSpc>
                <a:spcPct val="100000"/>
              </a:lnSpc>
              <a:spcBef>
                <a:spcPts val="600"/>
              </a:spcBef>
            </a:pPr>
            <a:r>
              <a:rPr lang="es-ES" sz="2400" dirty="0"/>
              <a:t>Cuanto más pronto se trate una crisis mejor será el      pronóstico de la misma y, probablemente, de la         enfermedad en general.</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extLst>
      <p:ext uri="{BB962C8B-B14F-4D97-AF65-F5344CB8AC3E}">
        <p14:creationId xmlns:p14="http://schemas.microsoft.com/office/powerpoint/2010/main" val="4159938417"/>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7536</TotalTime>
  <Words>773</Words>
  <Application>Microsoft Office PowerPoint</Application>
  <PresentationFormat>Presentación en pantalla (4:3)</PresentationFormat>
  <Paragraphs>51</Paragraphs>
  <Slides>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Times New Roman</vt:lpstr>
      <vt:lpstr>Wingdings</vt:lpstr>
      <vt:lpstr>1_White with Blue Bar Segoe Template_TP10286789</vt:lpstr>
      <vt:lpstr>Presentación de PowerPoint</vt:lpstr>
      <vt:lpstr>Mi hijo tiene ASMA….</vt:lpstr>
      <vt:lpstr>¿Qué podemos hacer para que estos síntomas mejoren?</vt:lpstr>
      <vt:lpstr>¿Qué tipos de Broncodilatadores existen?</vt:lpstr>
      <vt:lpstr>¿Cómo se utilizan los Broncodilatadores?</vt:lpstr>
      <vt:lpstr>¿Cuándo hay que administrar los Broncodilatadores?</vt:lpstr>
      <vt:lpstr>¿Cuántas veces puedo  administrar los Broncodilatadores?</vt:lpstr>
      <vt:lpstr>¿Debe tomarlos si va a hacer ejercicio?</vt:lpstr>
      <vt:lpstr>¿Y si tiene una crisis de asma? ¿Es malo administrarlos muchas veces?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13</cp:revision>
  <dcterms:created xsi:type="dcterms:W3CDTF">2016-05-03T15:33:32Z</dcterms:created>
  <dcterms:modified xsi:type="dcterms:W3CDTF">2018-07-19T17:21:36Z</dcterms:modified>
</cp:coreProperties>
</file>