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62" r:id="rId4"/>
    <p:sldId id="263" r:id="rId5"/>
    <p:sldId id="264"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35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18/07/2018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7/18/2018 6:07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1874839" y="1567171"/>
            <a:ext cx="4921616" cy="1384995"/>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a:solidFill>
                  <a:srgbClr val="000000"/>
                </a:solidFill>
                <a:latin typeface="Arial" charset="0"/>
              </a:rPr>
              <a:t>Diabetes tipo 1, </a:t>
            </a:r>
            <a:r>
              <a:rPr lang="es-ES" sz="4000" b="1" dirty="0">
                <a:solidFill>
                  <a:srgbClr val="000000"/>
                </a:solidFill>
                <a:latin typeface="Arial" charset="0"/>
              </a:rPr>
              <a:t>¿de qué se trata?</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Rosa Prados Bueno.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1DF09E18-9CA0-41F0-9116-EB2256FB733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2765" y="4663370"/>
            <a:ext cx="1896773"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234950"/>
            <a:ext cx="4936568"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¿Que es la diabetes?</a:t>
            </a:r>
          </a:p>
        </p:txBody>
      </p:sp>
      <p:sp>
        <p:nvSpPr>
          <p:cNvPr id="19458" name="Rectangle 3"/>
          <p:cNvSpPr>
            <a:spLocks noGrp="1"/>
          </p:cNvSpPr>
          <p:nvPr>
            <p:ph type="body" idx="1"/>
          </p:nvPr>
        </p:nvSpPr>
        <p:spPr>
          <a:xfrm>
            <a:off x="665162" y="1782489"/>
            <a:ext cx="7813675" cy="2490362"/>
          </a:xfrm>
        </p:spPr>
        <p:txBody>
          <a:bodyPr/>
          <a:lstStyle/>
          <a:p>
            <a:pPr marL="0" indent="0" eaLnBrk="1" hangingPunct="1">
              <a:lnSpc>
                <a:spcPct val="114000"/>
              </a:lnSpc>
              <a:spcBef>
                <a:spcPts val="600"/>
              </a:spcBef>
              <a:buFontTx/>
              <a:buNone/>
            </a:pPr>
            <a:r>
              <a:rPr lang="es-ES" sz="3600" dirty="0"/>
              <a:t>La diabetes es un grupo de enfermedades en las que la glucosa (azúcar) en sangre está alta debido a un nivel bajo de INSULINA que se forma en el páncreas.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0D8C1624-9D92-4A80-8AFF-829CB3B5F1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63370"/>
            <a:ext cx="189677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0D8C1624-9D92-4A80-8AFF-829CB3B5F1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63370"/>
            <a:ext cx="1896773" cy="1260000"/>
          </a:xfrm>
          <a:prstGeom prst="rect">
            <a:avLst/>
          </a:prstGeom>
        </p:spPr>
      </p:pic>
      <p:sp>
        <p:nvSpPr>
          <p:cNvPr id="12" name="Título 1">
            <a:extLst>
              <a:ext uri="{FF2B5EF4-FFF2-40B4-BE49-F238E27FC236}">
                <a16:creationId xmlns:a16="http://schemas.microsoft.com/office/drawing/2014/main" id="{15092D84-659C-47CD-87FC-A0FB3FEADC89}"/>
              </a:ext>
            </a:extLst>
          </p:cNvPr>
          <p:cNvSpPr>
            <a:spLocks noGrp="1"/>
          </p:cNvSpPr>
          <p:nvPr>
            <p:ph type="title"/>
          </p:nvPr>
        </p:nvSpPr>
        <p:spPr>
          <a:xfrm>
            <a:off x="512885" y="236035"/>
            <a:ext cx="7143750" cy="581698"/>
          </a:xfrm>
        </p:spPr>
        <p:txBody>
          <a:bodyPr/>
          <a:lstStyle/>
          <a:p>
            <a:r>
              <a:rPr lang="es-ES" sz="4200" dirty="0"/>
              <a:t>¿Cuándo pensamos en la diabetes?</a:t>
            </a:r>
          </a:p>
        </p:txBody>
      </p:sp>
      <p:sp>
        <p:nvSpPr>
          <p:cNvPr id="5" name="Marcador de contenido 4">
            <a:extLst>
              <a:ext uri="{FF2B5EF4-FFF2-40B4-BE49-F238E27FC236}">
                <a16:creationId xmlns:a16="http://schemas.microsoft.com/office/drawing/2014/main" id="{20681C74-A655-4B24-BD18-A651188829DE}"/>
              </a:ext>
            </a:extLst>
          </p:cNvPr>
          <p:cNvSpPr>
            <a:spLocks noGrp="1"/>
          </p:cNvSpPr>
          <p:nvPr>
            <p:ph idx="1"/>
          </p:nvPr>
        </p:nvSpPr>
        <p:spPr>
          <a:xfrm>
            <a:off x="617538" y="1538083"/>
            <a:ext cx="8382000" cy="3082703"/>
          </a:xfrm>
        </p:spPr>
        <p:txBody>
          <a:bodyPr/>
          <a:lstStyle/>
          <a:p>
            <a:pPr>
              <a:lnSpc>
                <a:spcPct val="114000"/>
              </a:lnSpc>
              <a:spcBef>
                <a:spcPts val="600"/>
              </a:spcBef>
            </a:pPr>
            <a:r>
              <a:rPr lang="es-ES" dirty="0"/>
              <a:t>Aumento en la cantidad de orina (día y noche)</a:t>
            </a:r>
          </a:p>
          <a:p>
            <a:pPr>
              <a:lnSpc>
                <a:spcPct val="114000"/>
              </a:lnSpc>
              <a:spcBef>
                <a:spcPts val="600"/>
              </a:spcBef>
            </a:pPr>
            <a:r>
              <a:rPr lang="es-ES" dirty="0"/>
              <a:t>Sed intensa</a:t>
            </a:r>
          </a:p>
          <a:p>
            <a:pPr>
              <a:lnSpc>
                <a:spcPct val="114000"/>
              </a:lnSpc>
              <a:spcBef>
                <a:spcPts val="600"/>
              </a:spcBef>
            </a:pPr>
            <a:r>
              <a:rPr lang="es-ES" dirty="0"/>
              <a:t>Hambre</a:t>
            </a:r>
          </a:p>
          <a:p>
            <a:pPr>
              <a:lnSpc>
                <a:spcPct val="114000"/>
              </a:lnSpc>
              <a:spcBef>
                <a:spcPts val="600"/>
              </a:spcBef>
            </a:pPr>
            <a:r>
              <a:rPr lang="es-ES" dirty="0"/>
              <a:t>Pérdida de peso</a:t>
            </a:r>
          </a:p>
          <a:p>
            <a:pPr>
              <a:lnSpc>
                <a:spcPct val="114000"/>
              </a:lnSpc>
              <a:spcBef>
                <a:spcPts val="600"/>
              </a:spcBef>
            </a:pPr>
            <a:r>
              <a:rPr lang="es-ES" dirty="0"/>
              <a:t>Cansancio</a:t>
            </a:r>
          </a:p>
        </p:txBody>
      </p:sp>
    </p:spTree>
    <p:extLst>
      <p:ext uri="{BB962C8B-B14F-4D97-AF65-F5344CB8AC3E}">
        <p14:creationId xmlns:p14="http://schemas.microsoft.com/office/powerpoint/2010/main" val="104376234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0D8C1624-9D92-4A80-8AFF-829CB3B5F1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63370"/>
            <a:ext cx="1896773" cy="1260000"/>
          </a:xfrm>
          <a:prstGeom prst="rect">
            <a:avLst/>
          </a:prstGeom>
        </p:spPr>
      </p:pic>
      <p:sp>
        <p:nvSpPr>
          <p:cNvPr id="12" name="Título 1">
            <a:extLst>
              <a:ext uri="{FF2B5EF4-FFF2-40B4-BE49-F238E27FC236}">
                <a16:creationId xmlns:a16="http://schemas.microsoft.com/office/drawing/2014/main" id="{15092D84-659C-47CD-87FC-A0FB3FEADC89}"/>
              </a:ext>
            </a:extLst>
          </p:cNvPr>
          <p:cNvSpPr>
            <a:spLocks noGrp="1"/>
          </p:cNvSpPr>
          <p:nvPr>
            <p:ph type="title"/>
          </p:nvPr>
        </p:nvSpPr>
        <p:spPr>
          <a:xfrm>
            <a:off x="512885" y="236035"/>
            <a:ext cx="7143750" cy="609398"/>
          </a:xfrm>
        </p:spPr>
        <p:txBody>
          <a:bodyPr/>
          <a:lstStyle/>
          <a:p>
            <a:r>
              <a:rPr lang="es-ES" sz="4400" dirty="0"/>
              <a:t>Complicaciones</a:t>
            </a:r>
          </a:p>
        </p:txBody>
      </p:sp>
      <p:sp>
        <p:nvSpPr>
          <p:cNvPr id="3" name="Marcador de contenido 2">
            <a:extLst>
              <a:ext uri="{FF2B5EF4-FFF2-40B4-BE49-F238E27FC236}">
                <a16:creationId xmlns:a16="http://schemas.microsoft.com/office/drawing/2014/main" id="{E476496A-4911-4613-9F08-2BB92EA4AA41}"/>
              </a:ext>
            </a:extLst>
          </p:cNvPr>
          <p:cNvSpPr>
            <a:spLocks noGrp="1"/>
          </p:cNvSpPr>
          <p:nvPr>
            <p:ph idx="1"/>
          </p:nvPr>
        </p:nvSpPr>
        <p:spPr>
          <a:xfrm>
            <a:off x="590550" y="1360741"/>
            <a:ext cx="8382000" cy="4573881"/>
          </a:xfrm>
        </p:spPr>
        <p:txBody>
          <a:bodyPr/>
          <a:lstStyle/>
          <a:p>
            <a:pPr>
              <a:lnSpc>
                <a:spcPct val="114000"/>
              </a:lnSpc>
              <a:spcBef>
                <a:spcPts val="600"/>
              </a:spcBef>
            </a:pPr>
            <a:r>
              <a:rPr lang="es-ES" b="1" dirty="0"/>
              <a:t>Hipoglucemia</a:t>
            </a:r>
            <a:r>
              <a:rPr lang="es-ES" dirty="0"/>
              <a:t> (bajada de nivel de glucosa): notamos sudoración, temblores, debilidad…</a:t>
            </a:r>
          </a:p>
          <a:p>
            <a:pPr>
              <a:lnSpc>
                <a:spcPct val="114000"/>
              </a:lnSpc>
              <a:spcBef>
                <a:spcPts val="600"/>
              </a:spcBef>
            </a:pPr>
            <a:r>
              <a:rPr lang="es-ES" dirty="0"/>
              <a:t>A largo plazo pueden afectarse otros órganos</a:t>
            </a:r>
          </a:p>
          <a:p>
            <a:pPr lvl="1">
              <a:lnSpc>
                <a:spcPct val="114000"/>
              </a:lnSpc>
              <a:spcBef>
                <a:spcPts val="600"/>
              </a:spcBef>
            </a:pPr>
            <a:r>
              <a:rPr lang="es-ES" dirty="0"/>
              <a:t>Riñones</a:t>
            </a:r>
          </a:p>
          <a:p>
            <a:pPr lvl="1">
              <a:lnSpc>
                <a:spcPct val="114000"/>
              </a:lnSpc>
              <a:spcBef>
                <a:spcPts val="600"/>
              </a:spcBef>
            </a:pPr>
            <a:r>
              <a:rPr lang="es-ES" dirty="0"/>
              <a:t>Retina</a:t>
            </a:r>
          </a:p>
          <a:p>
            <a:pPr lvl="1">
              <a:lnSpc>
                <a:spcPct val="114000"/>
              </a:lnSpc>
              <a:spcBef>
                <a:spcPts val="600"/>
              </a:spcBef>
            </a:pPr>
            <a:r>
              <a:rPr lang="es-ES" dirty="0"/>
              <a:t>Vasos sanguíneos</a:t>
            </a:r>
          </a:p>
          <a:p>
            <a:pPr lvl="1">
              <a:lnSpc>
                <a:spcPct val="114000"/>
              </a:lnSpc>
              <a:spcBef>
                <a:spcPts val="600"/>
              </a:spcBef>
            </a:pPr>
            <a:r>
              <a:rPr lang="es-ES" dirty="0"/>
              <a:t>Sistema nervioso</a:t>
            </a:r>
          </a:p>
          <a:p>
            <a:pPr lvl="1">
              <a:lnSpc>
                <a:spcPct val="114000"/>
              </a:lnSpc>
              <a:spcBef>
                <a:spcPts val="600"/>
              </a:spcBef>
            </a:pPr>
            <a:r>
              <a:rPr lang="es-ES" dirty="0"/>
              <a:t>Piel</a:t>
            </a:r>
          </a:p>
        </p:txBody>
      </p:sp>
    </p:spTree>
    <p:extLst>
      <p:ext uri="{BB962C8B-B14F-4D97-AF65-F5344CB8AC3E}">
        <p14:creationId xmlns:p14="http://schemas.microsoft.com/office/powerpoint/2010/main" val="228521351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0D8C1624-9D92-4A80-8AFF-829CB3B5F1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63370"/>
            <a:ext cx="1896773" cy="1260000"/>
          </a:xfrm>
          <a:prstGeom prst="rect">
            <a:avLst/>
          </a:prstGeom>
        </p:spPr>
      </p:pic>
      <p:sp>
        <p:nvSpPr>
          <p:cNvPr id="12" name="Título 1">
            <a:extLst>
              <a:ext uri="{FF2B5EF4-FFF2-40B4-BE49-F238E27FC236}">
                <a16:creationId xmlns:a16="http://schemas.microsoft.com/office/drawing/2014/main" id="{15092D84-659C-47CD-87FC-A0FB3FEADC89}"/>
              </a:ext>
            </a:extLst>
          </p:cNvPr>
          <p:cNvSpPr>
            <a:spLocks noGrp="1"/>
          </p:cNvSpPr>
          <p:nvPr>
            <p:ph type="title"/>
          </p:nvPr>
        </p:nvSpPr>
        <p:spPr>
          <a:xfrm>
            <a:off x="512885" y="236035"/>
            <a:ext cx="7143750" cy="609398"/>
          </a:xfrm>
        </p:spPr>
        <p:txBody>
          <a:bodyPr/>
          <a:lstStyle/>
          <a:p>
            <a:r>
              <a:rPr lang="es-ES" sz="4400" dirty="0"/>
              <a:t>Controlar la diabetes</a:t>
            </a:r>
          </a:p>
        </p:txBody>
      </p:sp>
      <p:sp>
        <p:nvSpPr>
          <p:cNvPr id="3" name="Marcador de contenido 2">
            <a:extLst>
              <a:ext uri="{FF2B5EF4-FFF2-40B4-BE49-F238E27FC236}">
                <a16:creationId xmlns:a16="http://schemas.microsoft.com/office/drawing/2014/main" id="{E476496A-4911-4613-9F08-2BB92EA4AA41}"/>
              </a:ext>
            </a:extLst>
          </p:cNvPr>
          <p:cNvSpPr>
            <a:spLocks noGrp="1"/>
          </p:cNvSpPr>
          <p:nvPr>
            <p:ph idx="1"/>
          </p:nvPr>
        </p:nvSpPr>
        <p:spPr>
          <a:xfrm>
            <a:off x="590550" y="1360741"/>
            <a:ext cx="8382000" cy="3005759"/>
          </a:xfrm>
        </p:spPr>
        <p:txBody>
          <a:bodyPr/>
          <a:lstStyle/>
          <a:p>
            <a:pPr>
              <a:lnSpc>
                <a:spcPct val="114000"/>
              </a:lnSpc>
              <a:spcBef>
                <a:spcPts val="600"/>
              </a:spcBef>
            </a:pPr>
            <a:r>
              <a:rPr lang="es-ES" dirty="0"/>
              <a:t>Controlar la insulina, comer equilibrado y hacer ejercicio físico.</a:t>
            </a:r>
          </a:p>
          <a:p>
            <a:pPr>
              <a:lnSpc>
                <a:spcPct val="114000"/>
              </a:lnSpc>
              <a:spcBef>
                <a:spcPts val="600"/>
              </a:spcBef>
            </a:pPr>
            <a:r>
              <a:rPr lang="es-ES" dirty="0"/>
              <a:t>No abusar de alcohol ni derivados del cannabis.</a:t>
            </a:r>
          </a:p>
          <a:p>
            <a:pPr>
              <a:lnSpc>
                <a:spcPct val="114000"/>
              </a:lnSpc>
              <a:spcBef>
                <a:spcPts val="600"/>
              </a:spcBef>
            </a:pPr>
            <a:r>
              <a:rPr lang="es-ES" dirty="0"/>
              <a:t>Viajar siempre con nuestros informes médicos.</a:t>
            </a:r>
          </a:p>
          <a:p>
            <a:pPr>
              <a:lnSpc>
                <a:spcPct val="114000"/>
              </a:lnSpc>
              <a:spcBef>
                <a:spcPts val="600"/>
              </a:spcBef>
            </a:pPr>
            <a:r>
              <a:rPr lang="es-ES" dirty="0"/>
              <a:t>Pedir ayuda para resolver las dudas.</a:t>
            </a:r>
          </a:p>
        </p:txBody>
      </p:sp>
      <p:sp>
        <p:nvSpPr>
          <p:cNvPr id="2" name="CuadroTexto 1">
            <a:extLst>
              <a:ext uri="{FF2B5EF4-FFF2-40B4-BE49-F238E27FC236}">
                <a16:creationId xmlns:a16="http://schemas.microsoft.com/office/drawing/2014/main" id="{62C3D666-4778-4BAF-9B4A-05E3E671F2D3}"/>
              </a:ext>
            </a:extLst>
          </p:cNvPr>
          <p:cNvSpPr txBox="1"/>
          <p:nvPr/>
        </p:nvSpPr>
        <p:spPr>
          <a:xfrm>
            <a:off x="144462" y="4876463"/>
            <a:ext cx="7143750" cy="523220"/>
          </a:xfrm>
          <a:prstGeom prst="rect">
            <a:avLst/>
          </a:prstGeom>
          <a:noFill/>
        </p:spPr>
        <p:txBody>
          <a:bodyPr wrap="square" rtlCol="0">
            <a:spAutoFit/>
          </a:bodyPr>
          <a:lstStyle/>
          <a:p>
            <a:r>
              <a:rPr lang="es-ES" sz="2800" dirty="0"/>
              <a:t>VIVIR CON LA DIABETES, NO PARA LA DIABETES</a:t>
            </a:r>
          </a:p>
        </p:txBody>
      </p:sp>
    </p:spTree>
    <p:extLst>
      <p:ext uri="{BB962C8B-B14F-4D97-AF65-F5344CB8AC3E}">
        <p14:creationId xmlns:p14="http://schemas.microsoft.com/office/powerpoint/2010/main" val="1604423332"/>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7623</TotalTime>
  <Words>279</Words>
  <Application>Microsoft Office PowerPoint</Application>
  <PresentationFormat>Presentación en pantalla (4:3)</PresentationFormat>
  <Paragraphs>33</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¿Que es la diabetes?</vt:lpstr>
      <vt:lpstr>¿Cuándo pensamos en la diabetes?</vt:lpstr>
      <vt:lpstr>Complicaciones</vt:lpstr>
      <vt:lpstr>Controlar la diabetes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14</cp:revision>
  <dcterms:created xsi:type="dcterms:W3CDTF">2016-05-03T15:33:32Z</dcterms:created>
  <dcterms:modified xsi:type="dcterms:W3CDTF">2018-07-18T16:20:47Z</dcterms:modified>
</cp:coreProperties>
</file>