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57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24/02/2019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2/24/2019 10:23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794883" y="1480527"/>
            <a:ext cx="7223125" cy="2123658"/>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altLang="es-ES" sz="4400" b="1" dirty="0">
                <a:latin typeface="Arial" panose="020B0604020202020204" pitchFamily="34" charset="0"/>
                <a:cs typeface="Arial" panose="020B0604020202020204" pitchFamily="34" charset="0"/>
              </a:rPr>
              <a:t>Anemia por falta de hierro en la infancia y adolescencia</a:t>
            </a:r>
            <a:endParaRPr lang="es-ES" sz="4400" dirty="0">
              <a:latin typeface="Arial" panose="020B0604020202020204" pitchFamily="34" charset="0"/>
              <a:cs typeface="Arial" panose="020B0604020202020204" pitchFamily="34" charset="0"/>
            </a:endParaRPr>
          </a:p>
        </p:txBody>
      </p:sp>
      <p:sp>
        <p:nvSpPr>
          <p:cNvPr id="2" name="CuadroTexto 11"/>
          <p:cNvSpPr txBox="1"/>
          <p:nvPr/>
        </p:nvSpPr>
        <p:spPr>
          <a:xfrm>
            <a:off x="1139459" y="4132663"/>
            <a:ext cx="5080000" cy="1200329"/>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Francisco Javier Sánchez Ruiz-Cabello.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Ana Mª Campos Martínez. Pediatra</a:t>
            </a: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63467" y="4610188"/>
            <a:ext cx="190908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528027"/>
            <a:ext cx="6726422" cy="882650"/>
          </a:xfrm>
        </p:spPr>
        <p:txBody>
          <a:bodyPr numCol="1" anchorCtr="0" compatLnSpc="1">
            <a:prstTxWarp prst="textNoShape">
              <a:avLst/>
            </a:prstTxWarp>
          </a:bodyPr>
          <a:lstStyle/>
          <a:p>
            <a:pPr eaLnBrk="1" hangingPunct="1">
              <a:defRPr/>
            </a:pPr>
            <a:r>
              <a:rPr lang="es-ES" altLang="es-ES" b="1" dirty="0">
                <a:cs typeface="Arial" panose="020B0604020202020204" pitchFamily="34" charset="0"/>
              </a:rPr>
              <a:t>¿Qué es la anemia?</a:t>
            </a:r>
            <a:br>
              <a:rPr lang="es-ES" altLang="es-ES" b="1" dirty="0">
                <a:cs typeface="Arial" panose="020B0604020202020204" pitchFamily="34" charset="0"/>
              </a:rPr>
            </a:br>
            <a:r>
              <a:rPr lang="es-ES" altLang="es-ES" b="1" dirty="0">
                <a:cs typeface="Arial" panose="020B0604020202020204" pitchFamily="34" charset="0"/>
              </a:rPr>
              <a:t/>
            </a:r>
            <a:br>
              <a:rPr lang="es-ES" altLang="es-ES" b="1" dirty="0">
                <a:cs typeface="Arial" panose="020B0604020202020204" pitchFamily="34" charset="0"/>
              </a:rPr>
            </a:br>
            <a:endParaRPr lang="es-ES" dirty="0">
              <a:ln>
                <a:noFill/>
              </a:ln>
              <a:solidFill>
                <a:schemeClr val="tx1"/>
              </a:solidFill>
              <a:effectLst>
                <a:outerShdw blurRad="38100" dist="38100" dir="2700000" algn="tl">
                  <a:srgbClr val="000000">
                    <a:alpha val="43137"/>
                  </a:srgbClr>
                </a:outerShdw>
              </a:effectLst>
              <a:cs typeface="Arial" panose="020B0604020202020204" pitchFamily="34" charset="0"/>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F4F50BE0-C42F-4632-9546-C71A2258A4A1}"/>
              </a:ext>
            </a:extLst>
          </p:cNvPr>
          <p:cNvSpPr>
            <a:spLocks noGrp="1"/>
          </p:cNvSpPr>
          <p:nvPr>
            <p:ph idx="1"/>
          </p:nvPr>
        </p:nvSpPr>
        <p:spPr>
          <a:xfrm>
            <a:off x="701281" y="2008614"/>
            <a:ext cx="7817638" cy="1637243"/>
          </a:xfrm>
        </p:spPr>
        <p:txBody>
          <a:bodyPr/>
          <a:lstStyle/>
          <a:p>
            <a:pPr algn="just">
              <a:lnSpc>
                <a:spcPct val="114000"/>
              </a:lnSpc>
              <a:spcBef>
                <a:spcPts val="600"/>
              </a:spcBef>
            </a:pPr>
            <a:r>
              <a:rPr lang="es-ES" altLang="es-ES" dirty="0">
                <a:solidFill>
                  <a:srgbClr val="000000"/>
                </a:solidFill>
                <a:latin typeface="Arial" panose="020B0604020202020204" pitchFamily="34" charset="0"/>
                <a:cs typeface="Arial" panose="020B0604020202020204" pitchFamily="34" charset="0"/>
              </a:rPr>
              <a:t>Cuando en la sangre falta el hierro y hay menos hemoglobina. La hemoglobina está dentro de los glóbulos rojos.</a:t>
            </a:r>
            <a:endParaRPr lang="es-ES" dirty="0">
              <a:latin typeface="Arial" panose="020B0604020202020204" pitchFamily="34" charset="0"/>
              <a:cs typeface="Arial" panose="020B0604020202020204" pitchFamily="34" charset="0"/>
            </a:endParaRPr>
          </a:p>
        </p:txBody>
      </p:sp>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3467" y="4610188"/>
            <a:ext cx="190908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581757"/>
            <a:ext cx="6726422" cy="860182"/>
          </a:xfrm>
        </p:spPr>
        <p:txBody>
          <a:bodyPr numCol="1" anchorCtr="0" compatLnSpc="1">
            <a:prstTxWarp prst="textNoShape">
              <a:avLst/>
            </a:prstTxWarp>
          </a:bodyPr>
          <a:lstStyle/>
          <a:p>
            <a:pPr eaLnBrk="1" hangingPunct="1">
              <a:defRPr/>
            </a:pPr>
            <a:r>
              <a:rPr lang="es-ES" altLang="es-ES" b="1" dirty="0">
                <a:solidFill>
                  <a:srgbClr val="000000"/>
                </a:solidFill>
                <a:cs typeface="Arial" panose="020B0604020202020204" pitchFamily="34" charset="0"/>
              </a:rPr>
              <a:t>¿Por qué se produce?</a:t>
            </a:r>
            <a:br>
              <a:rPr lang="es-ES" altLang="es-ES" b="1" dirty="0">
                <a:solidFill>
                  <a:srgbClr val="000000"/>
                </a:solidFill>
                <a:cs typeface="Arial" panose="020B0604020202020204" pitchFamily="34" charset="0"/>
              </a:rPr>
            </a:br>
            <a:endParaRPr lang="es-ES" dirty="0">
              <a:ln>
                <a:noFill/>
              </a:ln>
              <a:solidFill>
                <a:schemeClr val="tx1"/>
              </a:solidFill>
              <a:effectLst>
                <a:outerShdw blurRad="38100" dist="38100" dir="2700000" algn="tl">
                  <a:srgbClr val="000000">
                    <a:alpha val="43137"/>
                  </a:srgbClr>
                </a:outerShdw>
              </a:effectLst>
              <a:cs typeface="Arial" panose="020B0604020202020204" pitchFamily="34" charset="0"/>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F4F50BE0-C42F-4632-9546-C71A2258A4A1}"/>
              </a:ext>
            </a:extLst>
          </p:cNvPr>
          <p:cNvSpPr>
            <a:spLocks noGrp="1"/>
          </p:cNvSpPr>
          <p:nvPr>
            <p:ph idx="1"/>
          </p:nvPr>
        </p:nvSpPr>
        <p:spPr>
          <a:xfrm>
            <a:off x="701281" y="2325137"/>
            <a:ext cx="7817638" cy="1089657"/>
          </a:xfrm>
        </p:spPr>
        <p:txBody>
          <a:bodyPr/>
          <a:lstStyle/>
          <a:p>
            <a:pPr algn="just">
              <a:lnSpc>
                <a:spcPct val="114000"/>
              </a:lnSpc>
              <a:spcBef>
                <a:spcPts val="600"/>
              </a:spcBef>
            </a:pPr>
            <a:r>
              <a:rPr lang="es-ES" altLang="es-ES" dirty="0">
                <a:solidFill>
                  <a:srgbClr val="000000"/>
                </a:solidFill>
                <a:latin typeface="Arial" panose="020B0604020202020204" pitchFamily="34" charset="0"/>
                <a:cs typeface="Arial" panose="020B0604020202020204" pitchFamily="34" charset="0"/>
              </a:rPr>
              <a:t>En los niños casi siempre es porque se come </a:t>
            </a:r>
            <a:r>
              <a:rPr lang="es-ES" altLang="es-ES" dirty="0">
                <a:solidFill>
                  <a:srgbClr val="FF0000"/>
                </a:solidFill>
                <a:latin typeface="Arial" panose="020B0604020202020204" pitchFamily="34" charset="0"/>
                <a:cs typeface="Arial" panose="020B0604020202020204" pitchFamily="34" charset="0"/>
              </a:rPr>
              <a:t>pocos alimentos </a:t>
            </a:r>
            <a:r>
              <a:rPr lang="es-ES" altLang="es-ES" dirty="0">
                <a:solidFill>
                  <a:srgbClr val="000000"/>
                </a:solidFill>
                <a:latin typeface="Arial" panose="020B0604020202020204" pitchFamily="34" charset="0"/>
                <a:cs typeface="Arial" panose="020B0604020202020204" pitchFamily="34" charset="0"/>
              </a:rPr>
              <a:t>ricos en hierro.</a:t>
            </a:r>
            <a:endParaRPr lang="es-ES" dirty="0">
              <a:latin typeface="Arial" panose="020B0604020202020204" pitchFamily="34" charset="0"/>
              <a:cs typeface="Arial" panose="020B0604020202020204" pitchFamily="34" charset="0"/>
            </a:endParaRP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3467" y="4610188"/>
            <a:ext cx="190908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2880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574920"/>
            <a:ext cx="6726422" cy="738065"/>
          </a:xfrm>
        </p:spPr>
        <p:txBody>
          <a:bodyPr numCol="1" anchorCtr="0" compatLnSpc="1">
            <a:prstTxWarp prst="textNoShape">
              <a:avLst/>
            </a:prstTxWarp>
          </a:bodyPr>
          <a:lstStyle/>
          <a:p>
            <a:pPr eaLnBrk="1" hangingPunct="1">
              <a:defRPr/>
            </a:pPr>
            <a:r>
              <a:rPr lang="es-ES" altLang="es-ES" sz="3600" b="1" dirty="0">
                <a:cs typeface="Arial" panose="020B0604020202020204" pitchFamily="34" charset="0"/>
              </a:rPr>
              <a:t>¿Cuánto hierro necesitan los niños?</a:t>
            </a:r>
            <a:br>
              <a:rPr lang="es-ES" altLang="es-ES" sz="3600" b="1" dirty="0">
                <a:cs typeface="Arial" panose="020B0604020202020204" pitchFamily="34" charset="0"/>
              </a:rPr>
            </a:br>
            <a:endParaRPr lang="es-ES" sz="3600" dirty="0">
              <a:ln>
                <a:noFill/>
              </a:ln>
              <a:solidFill>
                <a:schemeClr val="tx1"/>
              </a:solidFill>
              <a:effectLst>
                <a:outerShdw blurRad="38100" dist="38100" dir="2700000" algn="tl">
                  <a:srgbClr val="000000">
                    <a:alpha val="43137"/>
                  </a:srgbClr>
                </a:outerShdw>
              </a:effectLst>
              <a:cs typeface="Arial" panose="020B0604020202020204" pitchFamily="34" charset="0"/>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F4F50BE0-C42F-4632-9546-C71A2258A4A1}"/>
              </a:ext>
            </a:extLst>
          </p:cNvPr>
          <p:cNvSpPr>
            <a:spLocks noGrp="1"/>
          </p:cNvSpPr>
          <p:nvPr>
            <p:ph idx="1"/>
          </p:nvPr>
        </p:nvSpPr>
        <p:spPr>
          <a:xfrm>
            <a:off x="701281" y="1743205"/>
            <a:ext cx="7817638" cy="3496983"/>
          </a:xfrm>
        </p:spPr>
        <p:txBody>
          <a:bodyPr/>
          <a:lstStyle/>
          <a:p>
            <a:pPr algn="just">
              <a:lnSpc>
                <a:spcPct val="114000"/>
              </a:lnSpc>
              <a:spcBef>
                <a:spcPts val="600"/>
              </a:spcBef>
            </a:pPr>
            <a:r>
              <a:rPr lang="es-ES" altLang="es-ES" sz="2000" dirty="0">
                <a:latin typeface="Arial" panose="020B0604020202020204" pitchFamily="34" charset="0"/>
                <a:cs typeface="Arial" panose="020B0604020202020204" pitchFamily="34" charset="0"/>
              </a:rPr>
              <a:t>La </a:t>
            </a:r>
            <a:r>
              <a:rPr lang="es-ES" altLang="es-ES" sz="2000" b="1" dirty="0">
                <a:solidFill>
                  <a:srgbClr val="2300DC"/>
                </a:solidFill>
                <a:latin typeface="Arial" panose="020B0604020202020204" pitchFamily="34" charset="0"/>
                <a:cs typeface="Arial" panose="020B0604020202020204" pitchFamily="34" charset="0"/>
              </a:rPr>
              <a:t>leche materna es suficiente </a:t>
            </a:r>
            <a:r>
              <a:rPr lang="es-ES" altLang="es-ES" sz="2000" dirty="0">
                <a:latin typeface="Arial" panose="020B0604020202020204" pitchFamily="34" charset="0"/>
                <a:cs typeface="Arial" panose="020B0604020202020204" pitchFamily="34" charset="0"/>
              </a:rPr>
              <a:t>hasta los</a:t>
            </a:r>
            <a:r>
              <a:rPr lang="es-ES" altLang="es-ES" sz="2000" b="1" dirty="0">
                <a:solidFill>
                  <a:srgbClr val="993366"/>
                </a:solidFill>
                <a:latin typeface="Arial" panose="020B0604020202020204" pitchFamily="34" charset="0"/>
                <a:cs typeface="Arial" panose="020B0604020202020204" pitchFamily="34" charset="0"/>
              </a:rPr>
              <a:t> </a:t>
            </a:r>
            <a:r>
              <a:rPr lang="es-ES" altLang="es-ES" sz="2000" b="1" dirty="0">
                <a:solidFill>
                  <a:srgbClr val="FF0000"/>
                </a:solidFill>
                <a:latin typeface="Arial" panose="020B0604020202020204" pitchFamily="34" charset="0"/>
                <a:cs typeface="Arial" panose="020B0604020202020204" pitchFamily="34" charset="0"/>
              </a:rPr>
              <a:t>6 meses</a:t>
            </a:r>
            <a:r>
              <a:rPr lang="es-ES" altLang="es-ES" sz="2000" dirty="0">
                <a:latin typeface="Arial" panose="020B0604020202020204" pitchFamily="34" charset="0"/>
                <a:cs typeface="Arial" panose="020B0604020202020204" pitchFamily="34" charset="0"/>
              </a:rPr>
              <a:t> de vida.</a:t>
            </a:r>
          </a:p>
          <a:p>
            <a:pPr algn="just">
              <a:lnSpc>
                <a:spcPct val="114000"/>
              </a:lnSpc>
              <a:spcBef>
                <a:spcPts val="600"/>
              </a:spcBef>
            </a:pPr>
            <a:r>
              <a:rPr lang="es-ES" altLang="es-ES" sz="2000" dirty="0">
                <a:latin typeface="Arial" panose="020B0604020202020204" pitchFamily="34" charset="0"/>
                <a:cs typeface="Arial" panose="020B0604020202020204" pitchFamily="34" charset="0"/>
              </a:rPr>
              <a:t>Después de los 6 meses necesitan alimentos ricos en hierro.</a:t>
            </a:r>
          </a:p>
          <a:p>
            <a:pPr algn="just">
              <a:lnSpc>
                <a:spcPct val="114000"/>
              </a:lnSpc>
              <a:spcBef>
                <a:spcPts val="600"/>
              </a:spcBef>
            </a:pPr>
            <a:r>
              <a:rPr lang="es-ES" altLang="es-ES" sz="2000" dirty="0">
                <a:latin typeface="Arial" panose="020B0604020202020204" pitchFamily="34" charset="0"/>
                <a:cs typeface="Arial" panose="020B0604020202020204" pitchFamily="34" charset="0"/>
              </a:rPr>
              <a:t>A partir del año de edad hay que controlar la cantidad de leche. Se debe </a:t>
            </a:r>
            <a:r>
              <a:rPr lang="es-ES" altLang="es-ES" sz="2000" dirty="0">
                <a:solidFill>
                  <a:srgbClr val="FF00FF"/>
                </a:solidFill>
                <a:latin typeface="Arial" panose="020B0604020202020204" pitchFamily="34" charset="0"/>
                <a:cs typeface="Arial" panose="020B0604020202020204" pitchFamily="34" charset="0"/>
              </a:rPr>
              <a:t>limitar la cantidad de leche</a:t>
            </a:r>
            <a:r>
              <a:rPr lang="es-ES" altLang="es-ES" sz="2000" dirty="0">
                <a:latin typeface="Arial" panose="020B0604020202020204" pitchFamily="34" charset="0"/>
                <a:cs typeface="Arial" panose="020B0604020202020204" pitchFamily="34" charset="0"/>
              </a:rPr>
              <a:t> a unos </a:t>
            </a:r>
            <a:r>
              <a:rPr lang="es-ES" altLang="es-ES" sz="2000" dirty="0">
                <a:solidFill>
                  <a:srgbClr val="FF00FF"/>
                </a:solidFill>
                <a:latin typeface="Arial" panose="020B0604020202020204" pitchFamily="34" charset="0"/>
                <a:cs typeface="Arial" panose="020B0604020202020204" pitchFamily="34" charset="0"/>
              </a:rPr>
              <a:t>3</a:t>
            </a:r>
            <a:r>
              <a:rPr lang="es-ES" altLang="es-ES" sz="2000" dirty="0">
                <a:latin typeface="Arial" panose="020B0604020202020204" pitchFamily="34" charset="0"/>
                <a:cs typeface="Arial" panose="020B0604020202020204" pitchFamily="34" charset="0"/>
              </a:rPr>
              <a:t> vasos o equivalente por día.</a:t>
            </a:r>
          </a:p>
          <a:p>
            <a:pPr algn="just">
              <a:lnSpc>
                <a:spcPct val="114000"/>
              </a:lnSpc>
              <a:spcBef>
                <a:spcPts val="600"/>
              </a:spcBef>
            </a:pPr>
            <a:r>
              <a:rPr lang="es-ES" altLang="es-ES" sz="2000" dirty="0">
                <a:latin typeface="Arial" panose="020B0604020202020204" pitchFamily="34" charset="0"/>
                <a:cs typeface="Arial" panose="020B0604020202020204" pitchFamily="34" charset="0"/>
              </a:rPr>
              <a:t>Los adolescentes necesitan </a:t>
            </a:r>
            <a:r>
              <a:rPr lang="es-ES" altLang="es-ES" sz="2000" b="1" dirty="0">
                <a:solidFill>
                  <a:srgbClr val="33CC66"/>
                </a:solidFill>
                <a:latin typeface="Arial" panose="020B0604020202020204" pitchFamily="34" charset="0"/>
                <a:cs typeface="Arial" panose="020B0604020202020204" pitchFamily="34" charset="0"/>
              </a:rPr>
              <a:t>más cantidad</a:t>
            </a:r>
            <a:r>
              <a:rPr lang="es-ES" altLang="es-ES" sz="2000" dirty="0">
                <a:latin typeface="Arial" panose="020B0604020202020204" pitchFamily="34" charset="0"/>
                <a:cs typeface="Arial" panose="020B0604020202020204" pitchFamily="34" charset="0"/>
              </a:rPr>
              <a:t> de hie</a:t>
            </a:r>
            <a:r>
              <a:rPr lang="es-ES" altLang="es-ES" sz="2400" dirty="0">
                <a:latin typeface="Arial" panose="020B0604020202020204" pitchFamily="34" charset="0"/>
                <a:cs typeface="Arial" panose="020B0604020202020204" pitchFamily="34" charset="0"/>
              </a:rPr>
              <a:t>rro. </a:t>
            </a:r>
            <a:r>
              <a:rPr lang="es-ES" altLang="es-ES" dirty="0">
                <a:latin typeface="Comic Sans MS" panose="030F0702030302020204" pitchFamily="66" charset="0"/>
              </a:rPr>
              <a:t/>
            </a:r>
            <a:br>
              <a:rPr lang="es-ES" altLang="es-ES" dirty="0">
                <a:latin typeface="Comic Sans MS" panose="030F0702030302020204" pitchFamily="66" charset="0"/>
              </a:rPr>
            </a:br>
            <a:r>
              <a:rPr lang="es-ES" altLang="es-ES" dirty="0">
                <a:latin typeface="Comic Sans MS" panose="030F0702030302020204" pitchFamily="66" charset="0"/>
              </a:rPr>
              <a:t/>
            </a:r>
            <a:br>
              <a:rPr lang="es-ES" altLang="es-ES" dirty="0">
                <a:latin typeface="Comic Sans MS" panose="030F0702030302020204" pitchFamily="66" charset="0"/>
              </a:rPr>
            </a:br>
            <a:endParaRPr lang="es-ES" dirty="0"/>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3467" y="4610188"/>
            <a:ext cx="190908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620773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64797"/>
          </a:xfrm>
        </p:spPr>
        <p:txBody>
          <a:bodyPr numCol="1" anchorCtr="0" compatLnSpc="1">
            <a:prstTxWarp prst="textNoShape">
              <a:avLst/>
            </a:prstTxWarp>
          </a:bodyPr>
          <a:lstStyle/>
          <a:p>
            <a:pPr eaLnBrk="1" hangingPunct="1">
              <a:defRPr/>
            </a:pPr>
            <a:r>
              <a:rPr lang="es-ES" altLang="es-ES" b="1" dirty="0">
                <a:cs typeface="Arial" panose="020B0604020202020204" pitchFamily="34" charset="0"/>
              </a:rPr>
              <a:t>Alimentos ricos en hierro</a:t>
            </a:r>
            <a:endParaRPr lang="es-ES" dirty="0">
              <a:ln>
                <a:noFill/>
              </a:ln>
              <a:solidFill>
                <a:schemeClr val="tx1"/>
              </a:solidFill>
              <a:effectLst>
                <a:outerShdw blurRad="38100" dist="38100" dir="2700000" algn="tl">
                  <a:srgbClr val="000000">
                    <a:alpha val="43137"/>
                  </a:srgbClr>
                </a:outerShdw>
              </a:effectLst>
              <a:cs typeface="Arial" panose="020B0604020202020204" pitchFamily="34" charset="0"/>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F4F50BE0-C42F-4632-9546-C71A2258A4A1}"/>
              </a:ext>
            </a:extLst>
          </p:cNvPr>
          <p:cNvSpPr>
            <a:spLocks noGrp="1"/>
          </p:cNvSpPr>
          <p:nvPr>
            <p:ph idx="1"/>
          </p:nvPr>
        </p:nvSpPr>
        <p:spPr>
          <a:xfrm>
            <a:off x="798328" y="1399014"/>
            <a:ext cx="7817638" cy="4875630"/>
          </a:xfrm>
        </p:spPr>
        <p:txBody>
          <a:bodyPr/>
          <a:lstStyle/>
          <a:p>
            <a:pPr>
              <a:lnSpc>
                <a:spcPct val="114000"/>
              </a:lnSpc>
              <a:spcBef>
                <a:spcPts val="600"/>
              </a:spcBef>
            </a:pPr>
            <a:r>
              <a:rPr lang="es-ES" altLang="es-ES" sz="2400" dirty="0">
                <a:solidFill>
                  <a:srgbClr val="000000"/>
                </a:solidFill>
                <a:latin typeface="Arial" panose="020B0604020202020204" pitchFamily="34" charset="0"/>
                <a:cs typeface="Arial" panose="020B0604020202020204" pitchFamily="34" charset="0"/>
              </a:rPr>
              <a:t>Hierro de </a:t>
            </a:r>
            <a:r>
              <a:rPr lang="es-ES" altLang="es-ES" sz="2400" b="1" i="1" dirty="0">
                <a:solidFill>
                  <a:srgbClr val="000000"/>
                </a:solidFill>
                <a:latin typeface="Arial" panose="020B0604020202020204" pitchFamily="34" charset="0"/>
                <a:cs typeface="Arial" panose="020B0604020202020204" pitchFamily="34" charset="0"/>
              </a:rPr>
              <a:t>origen animal</a:t>
            </a:r>
            <a:r>
              <a:rPr lang="es-ES" altLang="es-ES" sz="2400" dirty="0">
                <a:solidFill>
                  <a:srgbClr val="000000"/>
                </a:solidFill>
                <a:latin typeface="Arial" panose="020B0604020202020204" pitchFamily="34" charset="0"/>
                <a:cs typeface="Arial" panose="020B0604020202020204" pitchFamily="34" charset="0"/>
              </a:rPr>
              <a:t>: carne (sobre todo la carne roja), pescado (atún, salmón…) y huevos.</a:t>
            </a:r>
          </a:p>
          <a:p>
            <a:pPr>
              <a:lnSpc>
                <a:spcPct val="114000"/>
              </a:lnSpc>
              <a:spcBef>
                <a:spcPts val="600"/>
              </a:spcBef>
            </a:pPr>
            <a:r>
              <a:rPr lang="es-ES" altLang="es-ES" sz="2400" dirty="0">
                <a:solidFill>
                  <a:srgbClr val="000000"/>
                </a:solidFill>
                <a:latin typeface="Arial" panose="020B0604020202020204" pitchFamily="34" charset="0"/>
                <a:cs typeface="Arial" panose="020B0604020202020204" pitchFamily="34" charset="0"/>
              </a:rPr>
              <a:t>Hierro de </a:t>
            </a:r>
            <a:r>
              <a:rPr lang="es-ES" altLang="es-ES" sz="2400" b="1" i="1" dirty="0">
                <a:solidFill>
                  <a:srgbClr val="000000"/>
                </a:solidFill>
                <a:latin typeface="Arial" panose="020B0604020202020204" pitchFamily="34" charset="0"/>
                <a:cs typeface="Arial" panose="020B0604020202020204" pitchFamily="34" charset="0"/>
              </a:rPr>
              <a:t>origen vegetal</a:t>
            </a:r>
            <a:r>
              <a:rPr lang="es-ES" altLang="es-ES" sz="2400" dirty="0">
                <a:solidFill>
                  <a:srgbClr val="000000"/>
                </a:solidFill>
                <a:latin typeface="Arial" panose="020B0604020202020204" pitchFamily="34" charset="0"/>
                <a:cs typeface="Arial" panose="020B0604020202020204" pitchFamily="34" charset="0"/>
              </a:rPr>
              <a:t>: cereales, legumbres (guisantes, lentejas…) y verduras de hoja oscura (espinacas, acelgas</a:t>
            </a:r>
            <a:r>
              <a:rPr lang="es-ES" altLang="es-ES" sz="2400" dirty="0" smtClean="0">
                <a:solidFill>
                  <a:srgbClr val="000000"/>
                </a:solidFill>
                <a:latin typeface="Arial" panose="020B0604020202020204" pitchFamily="34" charset="0"/>
                <a:cs typeface="Arial" panose="020B0604020202020204" pitchFamily="34" charset="0"/>
              </a:rPr>
              <a:t>…)</a:t>
            </a:r>
          </a:p>
          <a:p>
            <a:pPr marL="0" indent="0">
              <a:lnSpc>
                <a:spcPct val="114000"/>
              </a:lnSpc>
              <a:spcBef>
                <a:spcPts val="600"/>
              </a:spcBef>
              <a:buNone/>
            </a:pPr>
            <a:endParaRPr lang="es-ES" altLang="es-ES" dirty="0">
              <a:solidFill>
                <a:srgbClr val="000000"/>
              </a:solidFill>
              <a:latin typeface="Comic Sans MS" panose="030F0702030302020204" pitchFamily="66" charset="0"/>
            </a:endParaRPr>
          </a:p>
          <a:p>
            <a:pPr marL="0" indent="0">
              <a:lnSpc>
                <a:spcPct val="114000"/>
              </a:lnSpc>
              <a:spcBef>
                <a:spcPts val="600"/>
              </a:spcBef>
              <a:buNone/>
            </a:pPr>
            <a:r>
              <a:rPr lang="es-ES" altLang="es-ES" sz="2000" i="1" dirty="0">
                <a:solidFill>
                  <a:srgbClr val="006B6B"/>
                </a:solidFill>
                <a:latin typeface="Arial" panose="020B0604020202020204" pitchFamily="34" charset="0"/>
                <a:cs typeface="Arial" panose="020B0604020202020204" pitchFamily="34" charset="0"/>
              </a:rPr>
              <a:t>NO ES NECESARIO HACER PRUEBAS PARA DIAGNOSTICAR DÉFICIT DE HIERRO. </a:t>
            </a:r>
          </a:p>
          <a:p>
            <a:pPr marL="0" indent="0">
              <a:lnSpc>
                <a:spcPct val="114000"/>
              </a:lnSpc>
              <a:spcBef>
                <a:spcPts val="600"/>
              </a:spcBef>
              <a:buNone/>
            </a:pPr>
            <a:endParaRPr lang="es-ES" altLang="es-ES" dirty="0">
              <a:solidFill>
                <a:srgbClr val="000000"/>
              </a:solidFill>
              <a:latin typeface="Comic Sans MS" panose="030F0702030302020204" pitchFamily="66" charset="0"/>
            </a:endParaRPr>
          </a:p>
          <a:p>
            <a:pPr>
              <a:lnSpc>
                <a:spcPct val="114000"/>
              </a:lnSpc>
              <a:spcBef>
                <a:spcPts val="600"/>
              </a:spcBef>
            </a:pPr>
            <a:endParaRPr lang="es-ES" dirty="0"/>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3467" y="4610188"/>
            <a:ext cx="190908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39407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7594</TotalTime>
  <Words>300</Words>
  <Application>Microsoft Office PowerPoint</Application>
  <PresentationFormat>Presentación en pantalla (4:3)</PresentationFormat>
  <Paragraphs>26</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1_White with Blue Bar Segoe Template_TP10286789</vt:lpstr>
      <vt:lpstr>Presentación de PowerPoint</vt:lpstr>
      <vt:lpstr>¿Qué es la anemia?  </vt:lpstr>
      <vt:lpstr>¿Por qué se produce? </vt:lpstr>
      <vt:lpstr>¿Cuánto hierro necesitan los niños? </vt:lpstr>
      <vt:lpstr>Alimentos ricos en hierro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16</cp:revision>
  <dcterms:created xsi:type="dcterms:W3CDTF">2016-05-03T15:33:32Z</dcterms:created>
  <dcterms:modified xsi:type="dcterms:W3CDTF">2019-02-24T21:24:08Z</dcterms:modified>
</cp:coreProperties>
</file>