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27/12/2018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12/27/2018 9:00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877437"/>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Manchas café con leche </a:t>
            </a:r>
            <a:r>
              <a:rPr lang="es-ES" sz="3600" b="1" dirty="0">
                <a:solidFill>
                  <a:srgbClr val="000000"/>
                </a:solidFill>
                <a:latin typeface="Arial" charset="0"/>
              </a:rPr>
              <a:t>¿Tengo que alarmarme si mi hijo las tiene?</a:t>
            </a:r>
            <a:endParaRPr lang="es-ES" sz="4400" dirty="0">
              <a:solidFill>
                <a:srgbClr val="000000"/>
              </a:solidFill>
              <a:latin typeface="Arial" charset="0"/>
            </a:endParaRPr>
          </a:p>
        </p:txBody>
      </p:sp>
      <p:sp>
        <p:nvSpPr>
          <p:cNvPr id="2" name="CuadroTexto 11"/>
          <p:cNvSpPr txBox="1"/>
          <p:nvPr/>
        </p:nvSpPr>
        <p:spPr>
          <a:xfrm>
            <a:off x="1722120" y="3922713"/>
            <a:ext cx="5845493" cy="46166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Matilde Zornoza Moreno. Pediatra. </a:t>
            </a:r>
          </a:p>
        </p:txBody>
      </p:sp>
      <p:pic>
        <p:nvPicPr>
          <p:cNvPr id="7" name="Imagen 6">
            <a:extLst>
              <a:ext uri="{FF2B5EF4-FFF2-40B4-BE49-F238E27FC236}">
                <a16:creationId xmlns:a16="http://schemas.microsoft.com/office/drawing/2014/main" id="{3FDC77B5-B367-4E64-8E01-9061E48001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9538" y="4663370"/>
            <a:ext cx="1680000"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D26C2CA5-DF33-45B1-A10F-D5C755218D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9538" y="4693326"/>
            <a:ext cx="1680000" cy="1260000"/>
          </a:xfrm>
          <a:prstGeom prst="rect">
            <a:avLst/>
          </a:prstGeom>
        </p:spPr>
      </p:pic>
      <p:sp>
        <p:nvSpPr>
          <p:cNvPr id="21506" name="Rectangle 2"/>
          <p:cNvSpPr>
            <a:spLocks noGrp="1"/>
          </p:cNvSpPr>
          <p:nvPr>
            <p:ph type="title"/>
          </p:nvPr>
        </p:nvSpPr>
        <p:spPr bwMode="auto">
          <a:xfrm>
            <a:off x="829099" y="234950"/>
            <a:ext cx="6859588" cy="526298"/>
          </a:xfrm>
        </p:spPr>
        <p:txBody>
          <a:bodyPr numCol="1" anchorCtr="0" compatLnSpc="1">
            <a:prstTxWarp prst="textNoShape">
              <a:avLst/>
            </a:prstTxWarp>
          </a:bodyPr>
          <a:lstStyle/>
          <a:p>
            <a:pPr eaLnBrk="1" hangingPunct="1">
              <a:defRPr/>
            </a:pPr>
            <a:r>
              <a:rPr lang="es-ES" sz="3800" dirty="0">
                <a:ln>
                  <a:noFill/>
                </a:ln>
                <a:solidFill>
                  <a:schemeClr val="tx1"/>
                </a:solidFill>
                <a:effectLst>
                  <a:outerShdw blurRad="38100" dist="38100" dir="2700000" algn="tl">
                    <a:srgbClr val="000000">
                      <a:alpha val="43137"/>
                    </a:srgbClr>
                  </a:outerShdw>
                </a:effectLst>
              </a:rPr>
              <a:t>¿Qué son las manchas café con leche?</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4E4CAC1-BFE5-4DAA-BB44-5786261AD764}"/>
              </a:ext>
            </a:extLst>
          </p:cNvPr>
          <p:cNvSpPr>
            <a:spLocks noGrp="1"/>
          </p:cNvSpPr>
          <p:nvPr>
            <p:ph idx="1"/>
          </p:nvPr>
        </p:nvSpPr>
        <p:spPr>
          <a:xfrm>
            <a:off x="829099" y="1363424"/>
            <a:ext cx="7942039" cy="3924151"/>
          </a:xfrm>
        </p:spPr>
        <p:txBody>
          <a:bodyPr/>
          <a:lstStyle/>
          <a:p>
            <a:pPr>
              <a:lnSpc>
                <a:spcPct val="100000"/>
              </a:lnSpc>
              <a:spcBef>
                <a:spcPts val="600"/>
              </a:spcBef>
            </a:pPr>
            <a:r>
              <a:rPr lang="es-ES" sz="3000" dirty="0"/>
              <a:t>Son manchas en la piel uniformes marrón claro. Número y tamaño variables. </a:t>
            </a:r>
          </a:p>
          <a:p>
            <a:pPr>
              <a:lnSpc>
                <a:spcPct val="100000"/>
              </a:lnSpc>
              <a:spcBef>
                <a:spcPts val="600"/>
              </a:spcBef>
            </a:pPr>
            <a:r>
              <a:rPr lang="es-ES" sz="3000" dirty="0"/>
              <a:t>Pueden estar desde el nacimiento o los primeros meses de vida. Se van oscureciendo con la edad.</a:t>
            </a:r>
          </a:p>
          <a:p>
            <a:pPr>
              <a:lnSpc>
                <a:spcPct val="100000"/>
              </a:lnSpc>
              <a:spcBef>
                <a:spcPts val="600"/>
              </a:spcBef>
            </a:pPr>
            <a:r>
              <a:rPr lang="es-ES" sz="3000" dirty="0"/>
              <a:t>Se producen por un aumento del pigmento o de las células de la piel. </a:t>
            </a:r>
          </a:p>
          <a:p>
            <a:pPr>
              <a:lnSpc>
                <a:spcPct val="100000"/>
              </a:lnSpc>
              <a:spcBef>
                <a:spcPts val="600"/>
              </a:spcBef>
            </a:pPr>
            <a:r>
              <a:rPr lang="es-ES" sz="3000" dirty="0"/>
              <a:t>Sólo tienen carácter familiar si se asocian a alguna enfermedad.</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6772" y="239877"/>
            <a:ext cx="5568517"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¿Son importantes?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2FE9D92A-E060-4461-ABE7-8C45A4BF88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9538" y="4693326"/>
            <a:ext cx="1680000" cy="1260000"/>
          </a:xfrm>
          <a:prstGeom prst="rect">
            <a:avLst/>
          </a:prstGeom>
        </p:spPr>
      </p:pic>
      <p:sp>
        <p:nvSpPr>
          <p:cNvPr id="3" name="Marcador de contenido 2">
            <a:extLst>
              <a:ext uri="{FF2B5EF4-FFF2-40B4-BE49-F238E27FC236}">
                <a16:creationId xmlns:a16="http://schemas.microsoft.com/office/drawing/2014/main" id="{C516CFF9-A1F4-4627-89BC-B56B5875215F}"/>
              </a:ext>
            </a:extLst>
          </p:cNvPr>
          <p:cNvSpPr>
            <a:spLocks noGrp="1"/>
          </p:cNvSpPr>
          <p:nvPr>
            <p:ph idx="1"/>
          </p:nvPr>
        </p:nvSpPr>
        <p:spPr>
          <a:xfrm>
            <a:off x="796772" y="1371858"/>
            <a:ext cx="8036510" cy="4308872"/>
          </a:xfrm>
        </p:spPr>
        <p:txBody>
          <a:bodyPr/>
          <a:lstStyle/>
          <a:p>
            <a:pPr>
              <a:lnSpc>
                <a:spcPct val="100000"/>
              </a:lnSpc>
              <a:spcBef>
                <a:spcPts val="600"/>
              </a:spcBef>
            </a:pPr>
            <a:r>
              <a:rPr lang="es-ES" sz="3000" dirty="0"/>
              <a:t>No siempre. &lt;3 manchas café con leche no suele asociarse a enfermedad. </a:t>
            </a:r>
          </a:p>
          <a:p>
            <a:pPr>
              <a:lnSpc>
                <a:spcPct val="100000"/>
              </a:lnSpc>
              <a:spcBef>
                <a:spcPts val="600"/>
              </a:spcBef>
            </a:pPr>
            <a:r>
              <a:rPr lang="es-ES" sz="3000" dirty="0"/>
              <a:t>≥6 o más manchas café con leche &gt;5 mm en niños antes de la pubertad o &gt;15 mm después se asocia a enfermedades (neurofibromatosis más frecuente, pero también hay otras).</a:t>
            </a:r>
          </a:p>
          <a:p>
            <a:pPr>
              <a:lnSpc>
                <a:spcPct val="100000"/>
              </a:lnSpc>
              <a:spcBef>
                <a:spcPts val="600"/>
              </a:spcBef>
            </a:pPr>
            <a:r>
              <a:rPr lang="es-ES" sz="3000" dirty="0"/>
              <a:t>Las manchas café con leche son un criterio para el diagnóstico de la neurofibromatosis,           pero no el único necesario.</a:t>
            </a:r>
          </a:p>
        </p:txBody>
      </p:sp>
    </p:spTree>
    <p:extLst>
      <p:ext uri="{BB962C8B-B14F-4D97-AF65-F5344CB8AC3E}">
        <p14:creationId xmlns:p14="http://schemas.microsoft.com/office/powerpoint/2010/main" val="251196329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87895" y="234950"/>
            <a:ext cx="5888113"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¿Necesitan tratamiento?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a:extLst>
              <a:ext uri="{FF2B5EF4-FFF2-40B4-BE49-F238E27FC236}">
                <a16:creationId xmlns:a16="http://schemas.microsoft.com/office/drawing/2014/main" id="{27B16929-24C7-4EF2-AC6A-DCC439F7C1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9538" y="4693326"/>
            <a:ext cx="1680000" cy="1260000"/>
          </a:xfrm>
          <a:prstGeom prst="rect">
            <a:avLst/>
          </a:prstGeom>
        </p:spPr>
      </p:pic>
      <p:sp>
        <p:nvSpPr>
          <p:cNvPr id="4" name="Marcador de contenido 3">
            <a:extLst>
              <a:ext uri="{FF2B5EF4-FFF2-40B4-BE49-F238E27FC236}">
                <a16:creationId xmlns:a16="http://schemas.microsoft.com/office/drawing/2014/main" id="{9C93DE12-4C4B-4704-B49C-100DD234BF7B}"/>
              </a:ext>
            </a:extLst>
          </p:cNvPr>
          <p:cNvSpPr>
            <a:spLocks noGrp="1"/>
          </p:cNvSpPr>
          <p:nvPr>
            <p:ph idx="1"/>
          </p:nvPr>
        </p:nvSpPr>
        <p:spPr>
          <a:xfrm>
            <a:off x="787895" y="1495224"/>
            <a:ext cx="8211643" cy="2923877"/>
          </a:xfrm>
        </p:spPr>
        <p:txBody>
          <a:bodyPr/>
          <a:lstStyle/>
          <a:p>
            <a:pPr>
              <a:lnSpc>
                <a:spcPct val="100000"/>
              </a:lnSpc>
              <a:spcBef>
                <a:spcPts val="600"/>
              </a:spcBef>
            </a:pPr>
            <a:r>
              <a:rPr lang="es-ES" sz="3600" dirty="0"/>
              <a:t>No, ninguno. Son siempre benignas.</a:t>
            </a:r>
          </a:p>
          <a:p>
            <a:pPr>
              <a:lnSpc>
                <a:spcPct val="100000"/>
              </a:lnSpc>
              <a:spcBef>
                <a:spcPts val="600"/>
              </a:spcBef>
            </a:pPr>
            <a:r>
              <a:rPr lang="es-ES" sz="3600" dirty="0"/>
              <a:t>Si quieres tratarlas, por motivo cosmético, puedes usar láser (poco exitoso). No se recomienda quitarlas.</a:t>
            </a:r>
          </a:p>
          <a:p>
            <a:pPr>
              <a:lnSpc>
                <a:spcPct val="100000"/>
              </a:lnSpc>
              <a:spcBef>
                <a:spcPts val="600"/>
              </a:spcBef>
            </a:pPr>
            <a:r>
              <a:rPr lang="es-ES" sz="3600" dirty="0"/>
              <a:t>No se pueden prevenir.</a:t>
            </a:r>
          </a:p>
        </p:txBody>
      </p:sp>
    </p:spTree>
    <p:extLst>
      <p:ext uri="{BB962C8B-B14F-4D97-AF65-F5344CB8AC3E}">
        <p14:creationId xmlns:p14="http://schemas.microsoft.com/office/powerpoint/2010/main" val="173380692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814529" y="234950"/>
            <a:ext cx="6505010"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¿Cuándo consultar?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2A416D6E-30C4-404C-BDBB-CDFF0BB968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9538" y="4693326"/>
            <a:ext cx="1680000" cy="1260000"/>
          </a:xfrm>
          <a:prstGeom prst="rect">
            <a:avLst/>
          </a:prstGeom>
        </p:spPr>
      </p:pic>
      <p:sp>
        <p:nvSpPr>
          <p:cNvPr id="3" name="Marcador de contenido 2">
            <a:extLst>
              <a:ext uri="{FF2B5EF4-FFF2-40B4-BE49-F238E27FC236}">
                <a16:creationId xmlns:a16="http://schemas.microsoft.com/office/drawing/2014/main" id="{CE3DDC96-7E57-4BF3-BB7B-2EBB47B3F06B}"/>
              </a:ext>
            </a:extLst>
          </p:cNvPr>
          <p:cNvSpPr>
            <a:spLocks noGrp="1"/>
          </p:cNvSpPr>
          <p:nvPr>
            <p:ph idx="1"/>
          </p:nvPr>
        </p:nvSpPr>
        <p:spPr>
          <a:xfrm>
            <a:off x="814529" y="1563795"/>
            <a:ext cx="7929976" cy="2590955"/>
          </a:xfrm>
        </p:spPr>
        <p:txBody>
          <a:bodyPr/>
          <a:lstStyle/>
          <a:p>
            <a:r>
              <a:rPr lang="es-ES" sz="3600" dirty="0"/>
              <a:t>Si ves una mancha café con </a:t>
            </a:r>
            <a:r>
              <a:rPr lang="es-ES" sz="3600" dirty="0" err="1"/>
              <a:t>lech</a:t>
            </a:r>
            <a:r>
              <a:rPr lang="es-ES" sz="3600" dirty="0"/>
              <a:t>, coméntalo con vuestro pediatra, sin prisa. La mayoría de veces no va a haber ningún problema asociado. Pero es bueno hacerle su seguimiento.</a:t>
            </a:r>
          </a:p>
        </p:txBody>
      </p:sp>
    </p:spTree>
    <p:extLst>
      <p:ext uri="{BB962C8B-B14F-4D97-AF65-F5344CB8AC3E}">
        <p14:creationId xmlns:p14="http://schemas.microsoft.com/office/powerpoint/2010/main" val="518551366"/>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7552</TotalTime>
  <Words>364</Words>
  <Application>Microsoft Office PowerPoint</Application>
  <PresentationFormat>Presentación en pantalla (4:3)</PresentationFormat>
  <Paragraphs>26</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¿Qué son las manchas café con leche?</vt:lpstr>
      <vt:lpstr>¿Son importantes?</vt:lpstr>
      <vt:lpstr>¿Necesitan tratamiento?</vt:lpstr>
      <vt:lpstr>¿Cuándo consultar?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13</cp:revision>
  <dcterms:created xsi:type="dcterms:W3CDTF">2016-05-03T15:33:32Z</dcterms:created>
  <dcterms:modified xsi:type="dcterms:W3CDTF">2018-12-27T20:09:00Z</dcterms:modified>
</cp:coreProperties>
</file>