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6"/>
  </p:notesMasterIdLst>
  <p:sldIdLst>
    <p:sldId id="257" r:id="rId2"/>
    <p:sldId id="259" r:id="rId3"/>
    <p:sldId id="260" r:id="rId4"/>
    <p:sldId id="262" r:id="rId5"/>
  </p:sldIdLst>
  <p:sldSz cx="9144000" cy="6858000" type="screen4x3"/>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6" d="100"/>
          <a:sy n="86" d="100"/>
        </p:scale>
        <p:origin x="1382" y="4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DD46E38-630D-43E1-9801-0A5857B40ED7}" type="datetimeFigureOut">
              <a:rPr lang="es-ES" smtClean="0"/>
              <a:t>09/11/2018</a:t>
            </a:fld>
            <a:endParaRPr lang="es-ES"/>
          </a:p>
        </p:txBody>
      </p:sp>
      <p:sp>
        <p:nvSpPr>
          <p:cNvPr id="4" name="Marcador de imagen de diapositiva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s-ES"/>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9519295-932D-40A1-A176-D7B0E145A51E}" type="slidenum">
              <a:rPr lang="es-ES" smtClean="0"/>
              <a:t>‹Nº›</a:t>
            </a:fld>
            <a:endParaRPr lang="es-ES"/>
          </a:p>
        </p:txBody>
      </p:sp>
    </p:spTree>
    <p:extLst>
      <p:ext uri="{BB962C8B-B14F-4D97-AF65-F5344CB8AC3E}">
        <p14:creationId xmlns:p14="http://schemas.microsoft.com/office/powerpoint/2010/main" val="15742209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Slide Image Placeholder 1"/>
          <p:cNvSpPr>
            <a:spLocks noGrp="1" noRot="1" noChangeAspect="1"/>
          </p:cNvSpPr>
          <p:nvPr>
            <p:ph type="sldImg"/>
          </p:nvPr>
        </p:nvSpPr>
        <p:spPr bwMode="auto">
          <a:noFill/>
          <a:ln>
            <a:solidFill>
              <a:srgbClr val="000000"/>
            </a:solidFill>
            <a:miter lim="800000"/>
            <a:headEnd/>
            <a:tailEnd/>
          </a:ln>
        </p:spPr>
      </p:sp>
      <p:sp>
        <p:nvSpPr>
          <p:cNvPr id="16386"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s-ES" altLang="es-ES" sz="900">
              <a:latin typeface="Arial" charset="0"/>
              <a:cs typeface="Arial" charset="0"/>
            </a:endParaRPr>
          </a:p>
        </p:txBody>
      </p:sp>
      <p:sp>
        <p:nvSpPr>
          <p:cNvPr id="16387" name="Header Placeholder 3"/>
          <p:cNvSpPr>
            <a:spLocks noGrp="1"/>
          </p:cNvSpPr>
          <p:nvPr>
            <p:ph type="hdr" sz="quarter"/>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endParaRPr lang="en-US">
              <a:solidFill>
                <a:srgbClr val="000000"/>
              </a:solidFill>
            </a:endParaRPr>
          </a:p>
        </p:txBody>
      </p:sp>
      <p:sp>
        <p:nvSpPr>
          <p:cNvPr id="16388" name="Date Placeholder 4"/>
          <p:cNvSpPr>
            <a:spLocks noGrp="1"/>
          </p:cNvSpPr>
          <p:nvPr>
            <p:ph type="dt" sz="quarter" idx="1"/>
          </p:nvPr>
        </p:nvSpPr>
        <p:spPr bwMode="auto">
          <a:ln>
            <a:miter lim="800000"/>
            <a:headEnd/>
            <a:tailEnd/>
          </a:ln>
        </p:spPr>
        <p:txBody>
          <a:bodyPr wrap="square" numCol="1" anchor="t" anchorCtr="0" compatLnSpc="1">
            <a:prstTxWarp prst="textNoShape">
              <a:avLst/>
            </a:prstTxWarp>
          </a:bodyPr>
          <a:lstStyle/>
          <a:p>
            <a:pPr fontAlgn="base">
              <a:spcBef>
                <a:spcPct val="0"/>
              </a:spcBef>
              <a:spcAft>
                <a:spcPct val="0"/>
              </a:spcAft>
              <a:defRPr/>
            </a:pPr>
            <a:fld id="{F6F38CDF-4E54-4B60-BA0B-20D7060343C0}" type="datetime8">
              <a:rPr lang="en-US">
                <a:solidFill>
                  <a:srgbClr val="000000"/>
                </a:solidFill>
              </a:rPr>
              <a:pPr fontAlgn="base">
                <a:spcBef>
                  <a:spcPct val="0"/>
                </a:spcBef>
                <a:spcAft>
                  <a:spcPct val="0"/>
                </a:spcAft>
                <a:defRPr/>
              </a:pPr>
              <a:t>11/9/2018 7:30 PM</a:t>
            </a:fld>
            <a:endParaRPr lang="en-US">
              <a:solidFill>
                <a:srgbClr val="000000"/>
              </a:solidFill>
            </a:endParaRPr>
          </a:p>
        </p:txBody>
      </p:sp>
      <p:sp>
        <p:nvSpPr>
          <p:cNvPr id="16389" name="Footer Placeholder 5"/>
          <p:cNvSpPr>
            <a:spLocks noGrp="1"/>
          </p:cNvSpPr>
          <p:nvPr>
            <p:ph type="ftr" sz="quarter" idx="4"/>
          </p:nvPr>
        </p:nvSpPr>
        <p:spPr bwMode="auto">
          <a:xfrm>
            <a:off x="0" y="8685213"/>
            <a:ext cx="6172200"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r>
              <a:rPr lang="en-US" sz="500">
                <a:solidFill>
                  <a:srgbClr val="000000"/>
                </a:solidFill>
              </a:rPr>
              <a:t>© 2007 Microsoft Corporation. Todos los derechos reservados. Microsoft, Windows, Windows Vista y otros nombres de productos son o podrían ser marcas registradas o marcas comerciales en los EE.UU. u otros países.</a:t>
            </a:r>
          </a:p>
          <a:p>
            <a:pPr fontAlgn="base">
              <a:spcBef>
                <a:spcPct val="0"/>
              </a:spcBef>
              <a:spcAft>
                <a:spcPct val="0"/>
              </a:spcAft>
              <a:defRPr/>
            </a:pPr>
            <a:r>
              <a:rPr lang="en-US" sz="500">
                <a:solidFill>
                  <a:srgbClr val="000000"/>
                </a:solidFill>
              </a:rPr>
              <a:t>La información incluida aquí solo tiene fines informativos y representa la vista actual de Microsoft Corporation a fecha de esta presentación.  Ya que Microsoft debe responder ante los cambios en el mercado, no debe considerarse responsabilidad suya el hecho de garantizar la precisión de la información facilitada después de la fecha de esta presentación.  </a:t>
            </a:r>
            <a:br>
              <a:rPr lang="en-US" sz="500">
                <a:solidFill>
                  <a:srgbClr val="000000"/>
                </a:solidFill>
              </a:rPr>
            </a:br>
            <a:r>
              <a:rPr lang="en-US" sz="500">
                <a:solidFill>
                  <a:srgbClr val="000000"/>
                </a:solidFill>
              </a:rPr>
              <a:t>MICROSOFT NO FACILITA GARANTÍAS EXPRESAS, IMPLÍCITAS O ESTATUTORIAS EN RELACIÓN A LA INFORMACIÓN CONTENIDA EN ESTA PRESENTACIÓN.</a:t>
            </a:r>
          </a:p>
          <a:p>
            <a:pPr fontAlgn="base">
              <a:spcBef>
                <a:spcPct val="0"/>
              </a:spcBef>
              <a:spcAft>
                <a:spcPct val="0"/>
              </a:spcAft>
              <a:defRPr/>
            </a:pPr>
            <a:endParaRPr lang="en-US" sz="500">
              <a:solidFill>
                <a:srgbClr val="000000"/>
              </a:solidFill>
            </a:endParaRPr>
          </a:p>
        </p:txBody>
      </p:sp>
      <p:sp>
        <p:nvSpPr>
          <p:cNvPr id="16390" name="Slide Number Placeholder 6"/>
          <p:cNvSpPr>
            <a:spLocks noGrp="1"/>
          </p:cNvSpPr>
          <p:nvPr>
            <p:ph type="sldNum" sz="quarter" idx="5"/>
          </p:nvPr>
        </p:nvSpPr>
        <p:spPr bwMode="auto">
          <a:xfrm>
            <a:off x="6172200" y="8685213"/>
            <a:ext cx="684213" cy="457200"/>
          </a:xfrm>
          <a:ln>
            <a:miter lim="800000"/>
            <a:headEnd/>
            <a:tailEnd/>
          </a:ln>
        </p:spPr>
        <p:txBody>
          <a:bodyPr wrap="square" numCol="1" anchorCtr="0" compatLnSpc="1">
            <a:prstTxWarp prst="textNoShape">
              <a:avLst/>
            </a:prstTxWarp>
          </a:bodyPr>
          <a:lstStyle/>
          <a:p>
            <a:pPr fontAlgn="base">
              <a:spcBef>
                <a:spcPct val="0"/>
              </a:spcBef>
              <a:spcAft>
                <a:spcPct val="0"/>
              </a:spcAft>
              <a:defRPr/>
            </a:pPr>
            <a:fld id="{8BD6B175-3349-4FA5-9BE1-83870639E76A}" type="slidenum">
              <a:rPr lang="en-US">
                <a:solidFill>
                  <a:srgbClr val="000000"/>
                </a:solidFill>
              </a:rPr>
              <a:pPr fontAlgn="base">
                <a:spcBef>
                  <a:spcPct val="0"/>
                </a:spcBef>
                <a:spcAft>
                  <a:spcPct val="0"/>
                </a:spcAft>
                <a:defRPr/>
              </a:pPr>
              <a:t>1</a:t>
            </a:fld>
            <a:endParaRPr lang="en-US">
              <a:solidFill>
                <a:srgbClr val="000000"/>
              </a:solidFill>
            </a:endParaRPr>
          </a:p>
        </p:txBody>
      </p:sp>
    </p:spTree>
    <p:extLst>
      <p:ext uri="{BB962C8B-B14F-4D97-AF65-F5344CB8AC3E}">
        <p14:creationId xmlns:p14="http://schemas.microsoft.com/office/powerpoint/2010/main" val="32176005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Tree>
    <p:extLst>
      <p:ext uri="{BB962C8B-B14F-4D97-AF65-F5344CB8AC3E}">
        <p14:creationId xmlns:p14="http://schemas.microsoft.com/office/powerpoint/2010/main" val="942282825"/>
      </p:ext>
    </p:extLst>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1548712065"/>
      </p:ext>
    </p:extLst>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lvl1pPr>
              <a:defRPr>
                <a:solidFill>
                  <a:srgbClr val="FFFFFF"/>
                </a:solidFill>
              </a:defRPr>
            </a:lvl1pPr>
          </a:lstStyle>
          <a:p>
            <a:r>
              <a:rPr lang="es-ES"/>
              <a:t>Haga clic para modificar el estilo de título del patrón</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rgbClr val="FFFFFF"/>
              </a:buClr>
              <a:buSzPct val="70000"/>
              <a:buFont typeface="Wingdings" pitchFamily="2" charset="2"/>
              <a:buChar char="l"/>
              <a:defRPr>
                <a:solidFill>
                  <a:srgbClr val="FFFFFF"/>
                </a:solidFill>
              </a:defRPr>
            </a:lvl1pPr>
            <a:lvl2pPr>
              <a:buClr>
                <a:srgbClr val="FFFFFF"/>
              </a:buClr>
              <a:buSzPct val="70000"/>
              <a:buFont typeface="Wingdings" pitchFamily="2" charset="2"/>
              <a:buChar char="l"/>
              <a:defRPr>
                <a:solidFill>
                  <a:srgbClr val="FFFFFF"/>
                </a:solidFill>
              </a:defRPr>
            </a:lvl2pPr>
            <a:lvl3pPr>
              <a:buClr>
                <a:srgbClr val="FFFFFF"/>
              </a:buClr>
              <a:buSzPct val="70000"/>
              <a:buFont typeface="Wingdings" pitchFamily="2" charset="2"/>
              <a:buChar char="l"/>
              <a:defRPr>
                <a:solidFill>
                  <a:srgbClr val="FFFFFF"/>
                </a:solidFill>
              </a:defRPr>
            </a:lvl3pPr>
            <a:lvl4pPr>
              <a:buClr>
                <a:srgbClr val="FFFFFF"/>
              </a:buClr>
              <a:buSzPct val="70000"/>
              <a:buFont typeface="Wingdings" pitchFamily="2" charset="2"/>
              <a:buChar char="l"/>
              <a:defRPr>
                <a:solidFill>
                  <a:srgbClr val="FFFFFF"/>
                </a:solidFill>
              </a:defRPr>
            </a:lvl4pPr>
            <a:lvl5pPr>
              <a:buClr>
                <a:srgbClr val="FFFFFF"/>
              </a:buClr>
              <a:buSzPct val="70000"/>
              <a:buFont typeface="Wingdings" pitchFamily="2" charset="2"/>
              <a:buChar char="l"/>
              <a:defRPr>
                <a:solidFill>
                  <a:srgbClr val="FFFFFF"/>
                </a:solidFill>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lIns="152394" tIns="76197" rIns="152394" bIns="76197" anchor="b">
            <a:noAutofit/>
          </a:bodyPr>
          <a:lstStyle>
            <a:lvl1pPr algn="r">
              <a:buFont typeface="Arial" pitchFamily="34" charset="0"/>
              <a:buNone/>
              <a:defRPr>
                <a:solidFill>
                  <a:srgbClr val="000000"/>
                </a:solidFill>
                <a:effectLst/>
                <a:latin typeface="+mj-lt"/>
              </a:defRPr>
            </a:lvl1pPr>
          </a:lstStyle>
          <a:p>
            <a:pPr lvl="0"/>
            <a:r>
              <a:rPr lang="es-ES"/>
              <a:t>Haga clic para modificar el estilo de texto del patrón</a:t>
            </a:r>
          </a:p>
        </p:txBody>
      </p:sp>
    </p:spTree>
    <p:extLst>
      <p:ext uri="{BB962C8B-B14F-4D97-AF65-F5344CB8AC3E}">
        <p14:creationId xmlns:p14="http://schemas.microsoft.com/office/powerpoint/2010/main" val="3184666631"/>
      </p:ext>
    </p:extLst>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986008860"/>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s-ES"/>
              <a:t>Haga clic para modificar el estilo de subtítulo del patrón</a:t>
            </a:r>
            <a:endParaRPr lang="en-US" dirty="0"/>
          </a:p>
        </p:txBody>
      </p:sp>
      <p:sp>
        <p:nvSpPr>
          <p:cNvPr id="7" name="Text Placeholder 6"/>
          <p:cNvSpPr>
            <a:spLocks noGrp="1"/>
          </p:cNvSpPr>
          <p:nvPr>
            <p:ph type="body" sz="quarter" idx="10"/>
          </p:nvPr>
        </p:nvSpPr>
        <p:spPr>
          <a:xfrm>
            <a:off x="722049" y="2355850"/>
            <a:ext cx="7690114" cy="1384994"/>
          </a:xfrm>
        </p:spPr>
        <p:txBody>
          <a:bodyPr>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0066FF"/>
                    </a:gs>
                    <a:gs pos="28000">
                      <a:srgbClr val="2E59B0"/>
                    </a:gs>
                    <a:gs pos="62000">
                      <a:srgbClr val="2B395F"/>
                    </a:gs>
                    <a:gs pos="88000">
                      <a:srgbClr val="000000"/>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s-ES" dirty="0"/>
              <a:t>Haga clic para modificar el estilo de texto del patrón</a:t>
            </a:r>
          </a:p>
        </p:txBody>
      </p:sp>
    </p:spTree>
    <p:extLst>
      <p:ext uri="{BB962C8B-B14F-4D97-AF65-F5344CB8AC3E}">
        <p14:creationId xmlns:p14="http://schemas.microsoft.com/office/powerpoint/2010/main" val="3759225386"/>
      </p:ext>
    </p:extLst>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4167232992"/>
      </p:ext>
    </p:extLst>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26328386"/>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2097829874"/>
      </p:ext>
    </p:extLst>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s-ES"/>
              <a:t>Haga clic para modificar el estilo de texto del patrón</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Tree>
    <p:extLst>
      <p:ext uri="{BB962C8B-B14F-4D97-AF65-F5344CB8AC3E}">
        <p14:creationId xmlns:p14="http://schemas.microsoft.com/office/powerpoint/2010/main" val="3464494243"/>
      </p:ext>
    </p:extLst>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a:p>
        </p:txBody>
      </p:sp>
    </p:spTree>
    <p:extLst>
      <p:ext uri="{BB962C8B-B14F-4D97-AF65-F5344CB8AC3E}">
        <p14:creationId xmlns:p14="http://schemas.microsoft.com/office/powerpoint/2010/main" val="2986659097"/>
      </p:ext>
    </p:extLst>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Tree>
    <p:extLst>
      <p:ext uri="{BB962C8B-B14F-4D97-AF65-F5344CB8AC3E}">
        <p14:creationId xmlns:p14="http://schemas.microsoft.com/office/powerpoint/2010/main" val="3650662711"/>
      </p:ext>
    </p:extLst>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extLst>
      <p:ext uri="{BB962C8B-B14F-4D97-AF65-F5344CB8AC3E}">
        <p14:creationId xmlns:p14="http://schemas.microsoft.com/office/powerpoint/2010/main" val="2623945828"/>
      </p:ext>
    </p:extLst>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4.png"/><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14"/>
          <a:srcRect/>
          <a:stretch>
            <a:fillRect/>
          </a:stretch>
        </a:blipFill>
        <a:effectLst/>
      </p:bgPr>
    </p:bg>
    <p:spTree>
      <p:nvGrpSpPr>
        <p:cNvPr id="1" name=""/>
        <p:cNvGrpSpPr/>
        <p:nvPr/>
      </p:nvGrpSpPr>
      <p:grpSpPr>
        <a:xfrm>
          <a:off x="0" y="0"/>
          <a:ext cx="0" cy="0"/>
          <a:chOff x="0" y="0"/>
          <a:chExt cx="0" cy="0"/>
        </a:xfrm>
      </p:grpSpPr>
      <p:pic>
        <p:nvPicPr>
          <p:cNvPr id="1026" name="Picture 25" descr="7-00029_BAK_v03TOP"/>
          <p:cNvPicPr>
            <a:picLocks noChangeAspect="1" noChangeArrowheads="1"/>
          </p:cNvPicPr>
          <p:nvPr/>
        </p:nvPicPr>
        <p:blipFill>
          <a:blip r:embed="rId15"/>
          <a:srcRect/>
          <a:stretch>
            <a:fillRect/>
          </a:stretch>
        </p:blipFill>
        <p:spPr bwMode="auto">
          <a:xfrm>
            <a:off x="-15875" y="6007100"/>
            <a:ext cx="9159875" cy="849313"/>
          </a:xfrm>
          <a:prstGeom prst="rect">
            <a:avLst/>
          </a:prstGeom>
          <a:noFill/>
          <a:ln w="9525">
            <a:noFill/>
            <a:miter lim="800000"/>
            <a:headEnd/>
            <a:tailEnd/>
          </a:ln>
        </p:spPr>
      </p:pic>
      <p:sp>
        <p:nvSpPr>
          <p:cNvPr id="2" name="Title Placeholder 1"/>
          <p:cNvSpPr>
            <a:spLocks noGrp="1"/>
          </p:cNvSpPr>
          <p:nvPr>
            <p:ph type="title"/>
          </p:nvPr>
        </p:nvSpPr>
        <p:spPr>
          <a:xfrm>
            <a:off x="381000" y="230188"/>
            <a:ext cx="8382000" cy="665162"/>
          </a:xfrm>
          <a:prstGeom prst="rect">
            <a:avLst/>
          </a:prstGeom>
        </p:spPr>
        <p:txBody>
          <a:bodyPr vert="horz" wrap="square" lIns="0" tIns="0" rIns="0" bIns="0" rtlCol="0" anchor="t">
            <a:spAutoFit/>
          </a:bodyPr>
          <a:lstStyle/>
          <a:p>
            <a:r>
              <a:rPr lang="es-ES"/>
              <a:t>Haga clic para modificar el estilo de título del patrón</a:t>
            </a:r>
            <a:endParaRPr lang="en-US" dirty="0"/>
          </a:p>
        </p:txBody>
      </p:sp>
      <p:sp>
        <p:nvSpPr>
          <p:cNvPr id="1028" name="Text Placeholder 2"/>
          <p:cNvSpPr>
            <a:spLocks noGrp="1"/>
          </p:cNvSpPr>
          <p:nvPr>
            <p:ph type="body" idx="1"/>
          </p:nvPr>
        </p:nvSpPr>
        <p:spPr bwMode="auto">
          <a:xfrm>
            <a:off x="381000" y="1412875"/>
            <a:ext cx="8382000" cy="2135188"/>
          </a:xfrm>
          <a:prstGeom prst="rect">
            <a:avLst/>
          </a:prstGeom>
          <a:noFill/>
          <a:ln w="9525">
            <a:noFill/>
            <a:miter lim="800000"/>
            <a:headEnd/>
            <a:tailEnd/>
          </a:ln>
        </p:spPr>
        <p:txBody>
          <a:bodyPr vert="horz" wrap="square" lIns="0" tIns="0" rIns="0" bIns="0" numCol="1" anchor="t" anchorCtr="0" compatLnSpc="1">
            <a:prstTxWarp prst="textNoShape">
              <a:avLst/>
            </a:prstTxWarp>
            <a:sp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n-US"/>
          </a:p>
        </p:txBody>
      </p:sp>
    </p:spTree>
    <p:extLst>
      <p:ext uri="{BB962C8B-B14F-4D97-AF65-F5344CB8AC3E}">
        <p14:creationId xmlns:p14="http://schemas.microsoft.com/office/powerpoint/2010/main" val="12708468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ransition>
    <p:fade/>
  </p:transition>
  <p:txStyles>
    <p:titleStyle>
      <a:lvl1pPr algn="l" defTabSz="912813" rtl="0" eaLnBrk="0" fontAlgn="base" hangingPunct="0">
        <a:lnSpc>
          <a:spcPct val="90000"/>
        </a:lnSpc>
        <a:spcBef>
          <a:spcPct val="0"/>
        </a:spcBef>
        <a:spcAft>
          <a:spcPct val="0"/>
        </a:spcAft>
        <a:defRPr lang="en-US" sz="4800" kern="1200" spc="-150" dirty="0">
          <a:ln w="3175">
            <a:noFill/>
          </a:ln>
          <a:gradFill>
            <a:gsLst>
              <a:gs pos="0">
                <a:srgbClr val="2E59B0"/>
              </a:gs>
              <a:gs pos="49000">
                <a:srgbClr val="161D32"/>
              </a:gs>
              <a:gs pos="100000">
                <a:srgbClr val="000000"/>
              </a:gs>
            </a:gsLst>
            <a:lin ang="5400000" scaled="0"/>
          </a:gradFill>
          <a:effectLst>
            <a:outerShdw blurRad="50800" dist="38100" dir="2700000" algn="tl" rotWithShape="0">
              <a:prstClr val="black">
                <a:alpha val="40000"/>
              </a:prstClr>
            </a:outerShdw>
          </a:effectLst>
          <a:latin typeface="+mj-lt"/>
          <a:ea typeface="+mn-ea"/>
          <a:cs typeface="Arial" charset="0"/>
        </a:defRPr>
      </a:lvl1pPr>
      <a:lvl2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2pPr>
      <a:lvl3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3pPr>
      <a:lvl4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4pPr>
      <a:lvl5pPr algn="l" defTabSz="912813" rtl="0" eaLnBrk="0" fontAlgn="base" hangingPunct="0">
        <a:lnSpc>
          <a:spcPct val="90000"/>
        </a:lnSpc>
        <a:spcBef>
          <a:spcPct val="0"/>
        </a:spcBef>
        <a:spcAft>
          <a:spcPct val="0"/>
        </a:spcAft>
        <a:defRPr sz="4800">
          <a:solidFill>
            <a:schemeClr val="tx1"/>
          </a:solidFill>
          <a:latin typeface="Calibri" pitchFamily="34" charset="0"/>
          <a:cs typeface="Arial" charset="0"/>
        </a:defRPr>
      </a:lvl5pPr>
      <a:lvl6pPr marL="457200" algn="l" defTabSz="912813" rtl="0" fontAlgn="base">
        <a:lnSpc>
          <a:spcPct val="90000"/>
        </a:lnSpc>
        <a:spcBef>
          <a:spcPct val="0"/>
        </a:spcBef>
        <a:spcAft>
          <a:spcPct val="0"/>
        </a:spcAft>
        <a:defRPr sz="4800">
          <a:solidFill>
            <a:schemeClr val="tx1"/>
          </a:solidFill>
          <a:latin typeface="Calibri" pitchFamily="34" charset="0"/>
          <a:cs typeface="Arial" charset="0"/>
        </a:defRPr>
      </a:lvl6pPr>
      <a:lvl7pPr marL="914400" algn="l" defTabSz="912813" rtl="0" fontAlgn="base">
        <a:lnSpc>
          <a:spcPct val="90000"/>
        </a:lnSpc>
        <a:spcBef>
          <a:spcPct val="0"/>
        </a:spcBef>
        <a:spcAft>
          <a:spcPct val="0"/>
        </a:spcAft>
        <a:defRPr sz="4800">
          <a:solidFill>
            <a:schemeClr val="tx1"/>
          </a:solidFill>
          <a:latin typeface="Calibri" pitchFamily="34" charset="0"/>
          <a:cs typeface="Arial" charset="0"/>
        </a:defRPr>
      </a:lvl7pPr>
      <a:lvl8pPr marL="1371600" algn="l" defTabSz="912813" rtl="0" fontAlgn="base">
        <a:lnSpc>
          <a:spcPct val="90000"/>
        </a:lnSpc>
        <a:spcBef>
          <a:spcPct val="0"/>
        </a:spcBef>
        <a:spcAft>
          <a:spcPct val="0"/>
        </a:spcAft>
        <a:defRPr sz="4800">
          <a:solidFill>
            <a:schemeClr val="tx1"/>
          </a:solidFill>
          <a:latin typeface="Calibri" pitchFamily="34" charset="0"/>
          <a:cs typeface="Arial" charset="0"/>
        </a:defRPr>
      </a:lvl8pPr>
      <a:lvl9pPr marL="1828800" algn="l" defTabSz="912813" rtl="0" fontAlgn="base">
        <a:lnSpc>
          <a:spcPct val="90000"/>
        </a:lnSpc>
        <a:spcBef>
          <a:spcPct val="0"/>
        </a:spcBef>
        <a:spcAft>
          <a:spcPct val="0"/>
        </a:spcAft>
        <a:defRPr sz="4800">
          <a:solidFill>
            <a:schemeClr val="tx1"/>
          </a:solidFill>
          <a:latin typeface="Calibri" pitchFamily="34" charset="0"/>
          <a:cs typeface="Arial" charset="0"/>
        </a:defRPr>
      </a:lvl9pPr>
    </p:titleStyle>
    <p:bodyStyle>
      <a:lvl1pPr marL="396875" indent="-396875" algn="l" defTabSz="912813" rtl="0" eaLnBrk="0" fontAlgn="base" hangingPunct="0">
        <a:lnSpc>
          <a:spcPct val="90000"/>
        </a:lnSpc>
        <a:spcBef>
          <a:spcPct val="20000"/>
        </a:spcBef>
        <a:spcAft>
          <a:spcPct val="0"/>
        </a:spcAft>
        <a:buBlip>
          <a:blip r:embed="rId16"/>
        </a:buBlip>
        <a:defRPr sz="3200" kern="1200">
          <a:solidFill>
            <a:schemeClr val="tx1"/>
          </a:solidFill>
          <a:latin typeface="+mn-lt"/>
          <a:ea typeface="+mn-ea"/>
          <a:cs typeface="+mn-cs"/>
        </a:defRPr>
      </a:lvl1pPr>
      <a:lvl2pPr marL="914400" indent="-396875" algn="l" defTabSz="912813" rtl="0" eaLnBrk="0" fontAlgn="base" hangingPunct="0">
        <a:lnSpc>
          <a:spcPct val="90000"/>
        </a:lnSpc>
        <a:spcBef>
          <a:spcPct val="20000"/>
        </a:spcBef>
        <a:spcAft>
          <a:spcPct val="0"/>
        </a:spcAft>
        <a:buBlip>
          <a:blip r:embed="rId17"/>
        </a:buBlip>
        <a:defRPr sz="2800" kern="1200">
          <a:solidFill>
            <a:schemeClr val="tx1"/>
          </a:solidFill>
          <a:latin typeface="+mn-lt"/>
          <a:ea typeface="+mn-ea"/>
          <a:cs typeface="+mn-cs"/>
        </a:defRPr>
      </a:lvl2pPr>
      <a:lvl3pPr marL="1258888" indent="-344488"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3pPr>
      <a:lvl4pPr marL="1604963" indent="-346075"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4pPr>
      <a:lvl5pPr marL="1941513" indent="-336550" algn="l" defTabSz="912813" rtl="0" eaLnBrk="0" fontAlgn="base" hangingPunct="0">
        <a:lnSpc>
          <a:spcPct val="90000"/>
        </a:lnSpc>
        <a:spcBef>
          <a:spcPct val="20000"/>
        </a:spcBef>
        <a:spcAft>
          <a:spcPct val="0"/>
        </a:spcAft>
        <a:buBlip>
          <a:blip r:embed="rId17"/>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9.xml"/><Relationship Id="rId5" Type="http://schemas.openxmlformats.org/officeDocument/2006/relationships/image" Target="../media/image7.jpg"/><Relationship Id="rId4" Type="http://schemas.openxmlformats.org/officeDocument/2006/relationships/image" Target="../media/image6.pn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 Id="rId4" Type="http://schemas.openxmlformats.org/officeDocument/2006/relationships/image" Target="../media/image7.jpg"/></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7.jpg"/><Relationship Id="rId1" Type="http://schemas.openxmlformats.org/officeDocument/2006/relationships/slideLayout" Target="../slideLayouts/slideLayout4.xml"/><Relationship Id="rId4" Type="http://schemas.openxmlformats.org/officeDocument/2006/relationships/image" Target="../media/image6.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1"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15362"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12" name="CuadroTexto 11"/>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15364" name="Text Box 5"/>
          <p:cNvSpPr txBox="1">
            <a:spLocks noChangeArrowheads="1"/>
          </p:cNvSpPr>
          <p:nvPr/>
        </p:nvSpPr>
        <p:spPr bwMode="auto">
          <a:xfrm>
            <a:off x="960438" y="1644650"/>
            <a:ext cx="7223125" cy="769441"/>
          </a:xfrm>
          <a:prstGeom prst="rect">
            <a:avLst/>
          </a:prstGeom>
          <a:noFill/>
          <a:ln w="12700">
            <a:solidFill>
              <a:schemeClr val="tx1"/>
            </a:solidFill>
            <a:miter lim="800000"/>
            <a:headEnd/>
            <a:tailEnd/>
          </a:ln>
        </p:spPr>
        <p:txBody>
          <a:bodyPr>
            <a:spAutoFit/>
          </a:bodyPr>
          <a:lstStyle/>
          <a:p>
            <a:pPr algn="ctr" fontAlgn="base">
              <a:spcBef>
                <a:spcPct val="50000"/>
              </a:spcBef>
              <a:spcAft>
                <a:spcPct val="0"/>
              </a:spcAft>
            </a:pPr>
            <a:r>
              <a:rPr lang="es-ES" sz="4400" b="1" dirty="0">
                <a:solidFill>
                  <a:srgbClr val="000000"/>
                </a:solidFill>
                <a:latin typeface="Arial" charset="0"/>
              </a:rPr>
              <a:t>ESPIROMETRIA</a:t>
            </a:r>
            <a:endParaRPr lang="es-ES" sz="4400" dirty="0">
              <a:solidFill>
                <a:srgbClr val="000000"/>
              </a:solidFill>
              <a:latin typeface="Arial" charset="0"/>
            </a:endParaRPr>
          </a:p>
        </p:txBody>
      </p:sp>
      <p:sp>
        <p:nvSpPr>
          <p:cNvPr id="2" name="CuadroTexto 11"/>
          <p:cNvSpPr txBox="1"/>
          <p:nvPr/>
        </p:nvSpPr>
        <p:spPr>
          <a:xfrm>
            <a:off x="1137562" y="3477229"/>
            <a:ext cx="5005785" cy="830997"/>
          </a:xfrm>
          <a:prstGeom prst="rect">
            <a:avLst/>
          </a:prstGeom>
          <a:noFill/>
        </p:spPr>
        <p:txBody>
          <a:bodyPr wrap="square">
            <a:spAutoFit/>
          </a:bodyPr>
          <a:lstStyle/>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Alberto </a:t>
            </a:r>
            <a:r>
              <a:rPr lang="es-ES" sz="2400" dirty="0" err="1">
                <a:solidFill>
                  <a:srgbClr val="000000"/>
                </a:solidFill>
                <a:effectLst>
                  <a:outerShdw blurRad="38100" dist="38100" dir="2700000" algn="tl">
                    <a:srgbClr val="C0C0C0"/>
                  </a:outerShdw>
                </a:effectLst>
                <a:latin typeface="Arial" charset="0"/>
                <a:cs typeface="Arial" charset="0"/>
              </a:rPr>
              <a:t>Bercedo</a:t>
            </a:r>
            <a:r>
              <a:rPr lang="es-ES" sz="2400" dirty="0">
                <a:solidFill>
                  <a:srgbClr val="000000"/>
                </a:solidFill>
                <a:effectLst>
                  <a:outerShdw blurRad="38100" dist="38100" dir="2700000" algn="tl">
                    <a:srgbClr val="C0C0C0"/>
                  </a:outerShdw>
                </a:effectLst>
                <a:latin typeface="Arial" charset="0"/>
                <a:cs typeface="Arial" charset="0"/>
              </a:rPr>
              <a:t> Sanz. </a:t>
            </a:r>
            <a:r>
              <a:rPr lang="es-ES" sz="2000" dirty="0">
                <a:solidFill>
                  <a:srgbClr val="000000"/>
                </a:solidFill>
                <a:effectLst>
                  <a:outerShdw blurRad="38100" dist="38100" dir="2700000" algn="tl">
                    <a:srgbClr val="C0C0C0"/>
                  </a:outerShdw>
                </a:effectLst>
                <a:latin typeface="Arial" charset="0"/>
                <a:cs typeface="Arial" charset="0"/>
              </a:rPr>
              <a:t>Pediatra</a:t>
            </a:r>
            <a:endParaRPr lang="es-ES" dirty="0">
              <a:solidFill>
                <a:srgbClr val="000000"/>
              </a:solidFill>
              <a:effectLst>
                <a:outerShdw blurRad="38100" dist="38100" dir="2700000" algn="tl">
                  <a:srgbClr val="C0C0C0"/>
                </a:outerShdw>
              </a:effectLst>
              <a:latin typeface="Arial" charset="0"/>
              <a:cs typeface="Arial" charset="0"/>
            </a:endParaRPr>
          </a:p>
          <a:p>
            <a:pPr fontAlgn="base">
              <a:spcBef>
                <a:spcPct val="0"/>
              </a:spcBef>
              <a:spcAft>
                <a:spcPct val="0"/>
              </a:spcAft>
              <a:defRPr/>
            </a:pPr>
            <a:r>
              <a:rPr lang="es-ES" sz="2400" dirty="0">
                <a:solidFill>
                  <a:srgbClr val="000000"/>
                </a:solidFill>
                <a:effectLst>
                  <a:outerShdw blurRad="38100" dist="38100" dir="2700000" algn="tl">
                    <a:srgbClr val="C0C0C0"/>
                  </a:outerShdw>
                </a:effectLst>
                <a:latin typeface="Arial" charset="0"/>
                <a:cs typeface="Arial" charset="0"/>
              </a:rPr>
              <a:t>Juan Carlos Juliá Benito. </a:t>
            </a:r>
            <a:r>
              <a:rPr lang="es-ES" sz="2000" dirty="0">
                <a:solidFill>
                  <a:srgbClr val="000000"/>
                </a:solidFill>
                <a:effectLst>
                  <a:outerShdw blurRad="38100" dist="38100" dir="2700000" algn="tl">
                    <a:srgbClr val="C0C0C0"/>
                  </a:outerShdw>
                </a:effectLst>
                <a:latin typeface="Arial" charset="0"/>
                <a:cs typeface="Arial" charset="0"/>
              </a:rPr>
              <a:t>Pediatra</a:t>
            </a:r>
            <a:endParaRPr lang="es-ES" dirty="0">
              <a:solidFill>
                <a:srgbClr val="000000"/>
              </a:solidFill>
              <a:effectLst>
                <a:outerShdw blurRad="38100" dist="38100" dir="2700000" algn="tl">
                  <a:srgbClr val="C0C0C0"/>
                </a:outerShdw>
              </a:effectLst>
              <a:latin typeface="Arial" charset="0"/>
              <a:cs typeface="Arial" charset="0"/>
            </a:endParaRPr>
          </a:p>
        </p:txBody>
      </p:sp>
      <p:pic>
        <p:nvPicPr>
          <p:cNvPr id="7" name="Imagen 6">
            <a:extLst>
              <a:ext uri="{FF2B5EF4-FFF2-40B4-BE49-F238E27FC236}">
                <a16:creationId xmlns:a16="http://schemas.microsoft.com/office/drawing/2014/main" id="{AEE0DB5E-E061-4C45-8457-05E652F07AC8}"/>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7291538" y="4658003"/>
            <a:ext cx="1708000" cy="1260000"/>
          </a:xfrm>
          <a:prstGeom prst="rect">
            <a:avLst/>
          </a:prstGeom>
        </p:spPr>
      </p:pic>
    </p:spTree>
    <p:extLst>
      <p:ext uri="{BB962C8B-B14F-4D97-AF65-F5344CB8AC3E}">
        <p14:creationId xmlns:p14="http://schemas.microsoft.com/office/powerpoint/2010/main" val="898186718"/>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665163" y="234950"/>
            <a:ext cx="5952807" cy="770732"/>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es la espirometría? </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38E502C1-A585-4552-B13E-E979C7B9952D}"/>
              </a:ext>
            </a:extLst>
          </p:cNvPr>
          <p:cNvSpPr>
            <a:spLocks noGrp="1"/>
          </p:cNvSpPr>
          <p:nvPr>
            <p:ph idx="1"/>
          </p:nvPr>
        </p:nvSpPr>
        <p:spPr>
          <a:xfrm>
            <a:off x="665163" y="1514397"/>
            <a:ext cx="8168119" cy="3413242"/>
          </a:xfrm>
        </p:spPr>
        <p:txBody>
          <a:bodyPr/>
          <a:lstStyle/>
          <a:p>
            <a:pPr>
              <a:lnSpc>
                <a:spcPct val="114000"/>
              </a:lnSpc>
              <a:spcBef>
                <a:spcPts val="600"/>
              </a:spcBef>
            </a:pPr>
            <a:r>
              <a:rPr lang="es-ES" dirty="0"/>
              <a:t>Es una prueba básica para estudiar los bronquios y los pulmones del niño.</a:t>
            </a:r>
          </a:p>
          <a:p>
            <a:pPr>
              <a:lnSpc>
                <a:spcPct val="114000"/>
              </a:lnSpc>
              <a:spcBef>
                <a:spcPts val="600"/>
              </a:spcBef>
            </a:pPr>
            <a:r>
              <a:rPr lang="es-ES" dirty="0"/>
              <a:t>Cuando un niño expulsa menos del 80% del aire que tienen sus pulmones durante el primer segundo existe obstrucción del paso del aire por los bronquios. </a:t>
            </a:r>
          </a:p>
        </p:txBody>
      </p:sp>
      <p:pic>
        <p:nvPicPr>
          <p:cNvPr id="15" name="Imagen 14">
            <a:extLst>
              <a:ext uri="{FF2B5EF4-FFF2-40B4-BE49-F238E27FC236}">
                <a16:creationId xmlns:a16="http://schemas.microsoft.com/office/drawing/2014/main" id="{7F4242A0-FF91-4578-B333-9F4F2832B50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1538" y="4658003"/>
            <a:ext cx="1708000" cy="1260000"/>
          </a:xfrm>
          <a:prstGeom prst="rect">
            <a:avLst/>
          </a:prstGeom>
        </p:spPr>
      </p:pic>
    </p:spTree>
    <p:extLst>
      <p:ext uri="{BB962C8B-B14F-4D97-AF65-F5344CB8AC3E}">
        <p14:creationId xmlns:p14="http://schemas.microsoft.com/office/powerpoint/2010/main" val="1672489617"/>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p:cNvSpPr>
          <p:nvPr>
            <p:ph type="title"/>
          </p:nvPr>
        </p:nvSpPr>
        <p:spPr bwMode="auto">
          <a:xfrm>
            <a:off x="718428" y="234950"/>
            <a:ext cx="6044247"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¿Cómo se realiza?</a:t>
            </a:r>
          </a:p>
        </p:txBody>
      </p:sp>
      <p:pic>
        <p:nvPicPr>
          <p:cNvPr id="19460" name="Imagen 3"/>
          <p:cNvPicPr>
            <a:picLocks noChangeAspect="1"/>
          </p:cNvPicPr>
          <p:nvPr/>
        </p:nvPicPr>
        <p:blipFill>
          <a:blip r:embed="rId2"/>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3"/>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5F47F30F-EA81-4F9F-BD54-8600DB01C983}"/>
              </a:ext>
            </a:extLst>
          </p:cNvPr>
          <p:cNvSpPr>
            <a:spLocks noGrp="1"/>
          </p:cNvSpPr>
          <p:nvPr>
            <p:ph idx="1"/>
          </p:nvPr>
        </p:nvSpPr>
        <p:spPr>
          <a:xfrm>
            <a:off x="718428" y="1320323"/>
            <a:ext cx="8254122" cy="4385816"/>
          </a:xfrm>
        </p:spPr>
        <p:txBody>
          <a:bodyPr/>
          <a:lstStyle/>
          <a:p>
            <a:pPr>
              <a:lnSpc>
                <a:spcPct val="100000"/>
              </a:lnSpc>
              <a:spcBef>
                <a:spcPts val="600"/>
              </a:spcBef>
            </a:pPr>
            <a:r>
              <a:rPr lang="es-ES" sz="3000" dirty="0"/>
              <a:t>Se realiza a través de un espirómetro calibrado.</a:t>
            </a:r>
          </a:p>
          <a:p>
            <a:pPr>
              <a:lnSpc>
                <a:spcPct val="100000"/>
              </a:lnSpc>
              <a:spcBef>
                <a:spcPts val="600"/>
              </a:spcBef>
            </a:pPr>
            <a:r>
              <a:rPr lang="es-ES" sz="3000" dirty="0"/>
              <a:t>El niño mete todo el aire que pueda en los pulmones (</a:t>
            </a:r>
            <a:r>
              <a:rPr lang="es-ES" sz="3000" b="1" i="1" dirty="0"/>
              <a:t>inspirar</a:t>
            </a:r>
            <a:r>
              <a:rPr lang="es-ES" sz="3000" dirty="0"/>
              <a:t>) y después lo expulsa (</a:t>
            </a:r>
            <a:r>
              <a:rPr lang="es-ES" sz="3000" b="1" i="1" dirty="0"/>
              <a:t>espirar</a:t>
            </a:r>
            <a:r>
              <a:rPr lang="es-ES" sz="3000" dirty="0"/>
              <a:t>) a través de la boquilla del espirómetro con el máximo esfuerzo, rapidez y tiempo posible.</a:t>
            </a:r>
          </a:p>
          <a:p>
            <a:pPr>
              <a:lnSpc>
                <a:spcPct val="100000"/>
              </a:lnSpc>
              <a:spcBef>
                <a:spcPts val="600"/>
              </a:spcBef>
            </a:pPr>
            <a:r>
              <a:rPr lang="es-ES" sz="3000" dirty="0"/>
              <a:t>Debe evitarse tomar el broncodilatador (</a:t>
            </a:r>
            <a:r>
              <a:rPr lang="es-ES" sz="3000" dirty="0" err="1"/>
              <a:t>ventolin</a:t>
            </a:r>
            <a:r>
              <a:rPr lang="es-ES" sz="3000" dirty="0"/>
              <a:t>®) 6-12 horas antes.</a:t>
            </a:r>
          </a:p>
          <a:p>
            <a:pPr>
              <a:lnSpc>
                <a:spcPct val="100000"/>
              </a:lnSpc>
              <a:spcBef>
                <a:spcPts val="600"/>
              </a:spcBef>
            </a:pPr>
            <a:r>
              <a:rPr lang="es-ES" sz="3000" dirty="0"/>
              <a:t>En la mayoría de los niños es posible            realizarla a partir de los 5-6 años.</a:t>
            </a:r>
          </a:p>
        </p:txBody>
      </p:sp>
      <p:pic>
        <p:nvPicPr>
          <p:cNvPr id="15" name="Imagen 14">
            <a:extLst>
              <a:ext uri="{FF2B5EF4-FFF2-40B4-BE49-F238E27FC236}">
                <a16:creationId xmlns:a16="http://schemas.microsoft.com/office/drawing/2014/main" id="{CEA781D5-67A5-4F38-B210-EE7DC64D2902}"/>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7291538" y="4658003"/>
            <a:ext cx="1708000" cy="1260000"/>
          </a:xfrm>
          <a:prstGeom prst="rect">
            <a:avLst/>
          </a:prstGeom>
        </p:spPr>
      </p:pic>
    </p:spTree>
    <p:extLst>
      <p:ext uri="{BB962C8B-B14F-4D97-AF65-F5344CB8AC3E}">
        <p14:creationId xmlns:p14="http://schemas.microsoft.com/office/powerpoint/2010/main" val="1540535185"/>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n 14">
            <a:extLst>
              <a:ext uri="{FF2B5EF4-FFF2-40B4-BE49-F238E27FC236}">
                <a16:creationId xmlns:a16="http://schemas.microsoft.com/office/drawing/2014/main" id="{CEA781D5-67A5-4F38-B210-EE7DC64D29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91538" y="4658003"/>
            <a:ext cx="1708000" cy="1260000"/>
          </a:xfrm>
          <a:prstGeom prst="rect">
            <a:avLst/>
          </a:prstGeom>
        </p:spPr>
      </p:pic>
      <p:sp>
        <p:nvSpPr>
          <p:cNvPr id="21506" name="Rectangle 2"/>
          <p:cNvSpPr>
            <a:spLocks noGrp="1"/>
          </p:cNvSpPr>
          <p:nvPr>
            <p:ph type="title"/>
          </p:nvPr>
        </p:nvSpPr>
        <p:spPr bwMode="auto">
          <a:xfrm>
            <a:off x="718428" y="234950"/>
            <a:ext cx="6044247" cy="664797"/>
          </a:xfrm>
        </p:spPr>
        <p:txBody>
          <a:bodyPr numCol="1" anchorCtr="0" compatLnSpc="1">
            <a:prstTxWarp prst="textNoShape">
              <a:avLst/>
            </a:prstTxWarp>
          </a:bodyPr>
          <a:lstStyle/>
          <a:p>
            <a:pPr eaLnBrk="1" hangingPunct="1">
              <a:defRPr/>
            </a:pPr>
            <a:r>
              <a:rPr lang="es-ES" dirty="0">
                <a:ln>
                  <a:noFill/>
                </a:ln>
                <a:solidFill>
                  <a:schemeClr val="tx1"/>
                </a:solidFill>
                <a:effectLst>
                  <a:outerShdw blurRad="38100" dist="38100" dir="2700000" algn="tl">
                    <a:srgbClr val="000000">
                      <a:alpha val="43137"/>
                    </a:srgbClr>
                  </a:outerShdw>
                </a:effectLst>
              </a:rPr>
              <a:t>¿Qué indicaciones tiene?</a:t>
            </a:r>
          </a:p>
        </p:txBody>
      </p:sp>
      <p:pic>
        <p:nvPicPr>
          <p:cNvPr id="19460" name="Imagen 3"/>
          <p:cNvPicPr>
            <a:picLocks noChangeAspect="1"/>
          </p:cNvPicPr>
          <p:nvPr/>
        </p:nvPicPr>
        <p:blipFill>
          <a:blip r:embed="rId3"/>
          <a:srcRect/>
          <a:stretch>
            <a:fillRect/>
          </a:stretch>
        </p:blipFill>
        <p:spPr bwMode="auto">
          <a:xfrm>
            <a:off x="7524750" y="6330950"/>
            <a:ext cx="1447800" cy="447675"/>
          </a:xfrm>
          <a:prstGeom prst="rect">
            <a:avLst/>
          </a:prstGeom>
          <a:noFill/>
          <a:ln w="9525">
            <a:noFill/>
            <a:miter lim="800000"/>
            <a:headEnd/>
            <a:tailEnd/>
          </a:ln>
        </p:spPr>
      </p:pic>
      <p:pic>
        <p:nvPicPr>
          <p:cNvPr id="6" name="Imagen 4"/>
          <p:cNvPicPr>
            <a:picLocks noChangeAspect="1"/>
          </p:cNvPicPr>
          <p:nvPr/>
        </p:nvPicPr>
        <p:blipFill>
          <a:blip r:embed="rId4"/>
          <a:srcRect/>
          <a:stretch>
            <a:fillRect/>
          </a:stretch>
        </p:blipFill>
        <p:spPr bwMode="auto">
          <a:xfrm>
            <a:off x="7559675" y="234950"/>
            <a:ext cx="1439863" cy="882650"/>
          </a:xfrm>
          <a:prstGeom prst="rect">
            <a:avLst/>
          </a:prstGeom>
          <a:noFill/>
          <a:ln w="9525">
            <a:noFill/>
            <a:miter lim="800000"/>
            <a:headEnd/>
            <a:tailEnd/>
          </a:ln>
        </p:spPr>
      </p:pic>
      <p:sp>
        <p:nvSpPr>
          <p:cNvPr id="8" name="CuadroTexto 7"/>
          <p:cNvSpPr txBox="1"/>
          <p:nvPr/>
        </p:nvSpPr>
        <p:spPr>
          <a:xfrm>
            <a:off x="179388" y="6202363"/>
            <a:ext cx="4430712" cy="584200"/>
          </a:xfrm>
          <a:prstGeom prst="rect">
            <a:avLst/>
          </a:prstGeom>
          <a:noFill/>
        </p:spPr>
        <p:txBody>
          <a:bodyPr>
            <a:spAutoFit/>
          </a:bodyPr>
          <a:lstStyle/>
          <a:p>
            <a:pPr>
              <a:defRPr/>
            </a:pPr>
            <a:r>
              <a:rPr lang="es-ES" sz="3200" b="1" dirty="0">
                <a:solidFill>
                  <a:srgbClr val="3497AE">
                    <a:lumMod val="20000"/>
                    <a:lumOff val="80000"/>
                  </a:srgbClr>
                </a:solidFill>
                <a:effectLst>
                  <a:outerShdw blurRad="38100" dist="38100" dir="2700000" algn="tl">
                    <a:srgbClr val="000000">
                      <a:alpha val="43137"/>
                    </a:srgbClr>
                  </a:outerShdw>
                </a:effectLst>
                <a:latin typeface="Arial" panose="020B0604020202020204" pitchFamily="34" charset="0"/>
                <a:cs typeface="Arial" panose="020B0604020202020204" pitchFamily="34" charset="0"/>
              </a:rPr>
              <a:t>www.familiaysalud.es</a:t>
            </a:r>
          </a:p>
        </p:txBody>
      </p:sp>
      <p:sp>
        <p:nvSpPr>
          <p:cNvPr id="3" name="Marcador de contenido 2">
            <a:extLst>
              <a:ext uri="{FF2B5EF4-FFF2-40B4-BE49-F238E27FC236}">
                <a16:creationId xmlns:a16="http://schemas.microsoft.com/office/drawing/2014/main" id="{5F47F30F-EA81-4F9F-BD54-8600DB01C983}"/>
              </a:ext>
            </a:extLst>
          </p:cNvPr>
          <p:cNvSpPr>
            <a:spLocks noGrp="1"/>
          </p:cNvSpPr>
          <p:nvPr>
            <p:ph idx="1"/>
          </p:nvPr>
        </p:nvSpPr>
        <p:spPr>
          <a:xfrm>
            <a:off x="718428" y="1320323"/>
            <a:ext cx="8254122" cy="4093428"/>
          </a:xfrm>
        </p:spPr>
        <p:txBody>
          <a:bodyPr/>
          <a:lstStyle/>
          <a:p>
            <a:pPr marL="0" indent="0">
              <a:lnSpc>
                <a:spcPct val="100000"/>
              </a:lnSpc>
              <a:spcBef>
                <a:spcPts val="600"/>
              </a:spcBef>
              <a:buNone/>
            </a:pPr>
            <a:r>
              <a:rPr lang="es-ES" dirty="0"/>
              <a:t>Es un recurso clave para diagnosticar asma.</a:t>
            </a:r>
          </a:p>
          <a:p>
            <a:pPr>
              <a:lnSpc>
                <a:spcPct val="100000"/>
              </a:lnSpc>
              <a:spcBef>
                <a:spcPts val="600"/>
              </a:spcBef>
            </a:pPr>
            <a:r>
              <a:rPr lang="es-ES" dirty="0"/>
              <a:t>Es necesario repetir la espirometría 10-15 minutos después de poner un broncodilatador para ver la mejoría y diagnosticar el asma (</a:t>
            </a:r>
            <a:r>
              <a:rPr lang="es-ES" b="1" dirty="0"/>
              <a:t>test de broncodilatación</a:t>
            </a:r>
            <a:r>
              <a:rPr lang="es-ES" dirty="0"/>
              <a:t>).</a:t>
            </a:r>
          </a:p>
          <a:p>
            <a:pPr>
              <a:lnSpc>
                <a:spcPct val="100000"/>
              </a:lnSpc>
              <a:spcBef>
                <a:spcPts val="600"/>
              </a:spcBef>
            </a:pPr>
            <a:r>
              <a:rPr lang="es-ES" dirty="0"/>
              <a:t>En caso de síntomas de asma con el ejercicio se realizan espirometrías antes y después           del ejercicio (</a:t>
            </a:r>
            <a:r>
              <a:rPr lang="es-ES" b="1" dirty="0"/>
              <a:t>test de ejercicio</a:t>
            </a:r>
            <a:r>
              <a:rPr lang="es-ES" dirty="0"/>
              <a:t>).</a:t>
            </a:r>
          </a:p>
        </p:txBody>
      </p:sp>
    </p:spTree>
    <p:extLst>
      <p:ext uri="{BB962C8B-B14F-4D97-AF65-F5344CB8AC3E}">
        <p14:creationId xmlns:p14="http://schemas.microsoft.com/office/powerpoint/2010/main" val="2213385880"/>
      </p:ext>
    </p:extLst>
  </p:cSld>
  <p:clrMapOvr>
    <a:masterClrMapping/>
  </p:clrMapOvr>
  <p:transition>
    <p:fade/>
  </p:transition>
</p:sld>
</file>

<file path=ppt/theme/theme1.xml><?xml version="1.0" encoding="utf-8"?>
<a:theme xmlns:a="http://schemas.openxmlformats.org/drawingml/2006/main" name="1_White with Blue Bar Segoe Template_TP10286789">
  <a:themeElements>
    <a:clrScheme name="White - blue accents template template">
      <a:dk1>
        <a:srgbClr val="000000"/>
      </a:dk1>
      <a:lt1>
        <a:srgbClr val="FFFFFF"/>
      </a:lt1>
      <a:dk2>
        <a:srgbClr val="1D4775"/>
      </a:dk2>
      <a:lt2>
        <a:srgbClr val="FEF194"/>
      </a:lt2>
      <a:accent1>
        <a:srgbClr val="FFC000"/>
      </a:accent1>
      <a:accent2>
        <a:srgbClr val="3497AE"/>
      </a:accent2>
      <a:accent3>
        <a:srgbClr val="DF8045"/>
      </a:accent3>
      <a:accent4>
        <a:srgbClr val="7DCC2E"/>
      </a:accent4>
      <a:accent5>
        <a:srgbClr val="FF9929"/>
      </a:accent5>
      <a:accent6>
        <a:srgbClr val="A061C3"/>
      </a:accent6>
      <a:hlink>
        <a:srgbClr val="1D4775"/>
      </a:hlink>
      <a:folHlink>
        <a:srgbClr val="1D4775"/>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chemeClr val="tx1"/>
            </a:solidFill>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369</TotalTime>
  <Words>319</Words>
  <Application>Microsoft Office PowerPoint</Application>
  <PresentationFormat>Presentación en pantalla (4:3)</PresentationFormat>
  <Paragraphs>23</Paragraphs>
  <Slides>4</Slides>
  <Notes>1</Notes>
  <HiddenSlides>0</HiddenSlides>
  <MMClips>0</MMClips>
  <ScaleCrop>false</ScaleCrop>
  <HeadingPairs>
    <vt:vector size="6" baseType="variant">
      <vt:variant>
        <vt:lpstr>Fuentes usadas</vt:lpstr>
      </vt:variant>
      <vt:variant>
        <vt:i4>3</vt:i4>
      </vt:variant>
      <vt:variant>
        <vt:lpstr>Tema</vt:lpstr>
      </vt:variant>
      <vt:variant>
        <vt:i4>1</vt:i4>
      </vt:variant>
      <vt:variant>
        <vt:lpstr>Títulos de diapositiva</vt:lpstr>
      </vt:variant>
      <vt:variant>
        <vt:i4>4</vt:i4>
      </vt:variant>
    </vt:vector>
  </HeadingPairs>
  <TitlesOfParts>
    <vt:vector size="8" baseType="lpstr">
      <vt:lpstr>Arial</vt:lpstr>
      <vt:lpstr>Calibri</vt:lpstr>
      <vt:lpstr>Wingdings</vt:lpstr>
      <vt:lpstr>1_White with Blue Bar Segoe Template_TP10286789</vt:lpstr>
      <vt:lpstr>Presentación de PowerPoint</vt:lpstr>
      <vt:lpstr>¿Qué es la espirometría? </vt:lpstr>
      <vt:lpstr>¿Cómo se realiza?</vt:lpstr>
      <vt:lpstr>¿Qué indicaciones tiene?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Alberto Bercedo</dc:creator>
  <cp:lastModifiedBy>Juan José Morell Bernabé</cp:lastModifiedBy>
  <cp:revision>16</cp:revision>
  <dcterms:created xsi:type="dcterms:W3CDTF">2016-05-03T15:33:32Z</dcterms:created>
  <dcterms:modified xsi:type="dcterms:W3CDTF">2018-11-09T18:41:18Z</dcterms:modified>
</cp:coreProperties>
</file>