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62" r:id="rId3"/>
    <p:sldId id="263" r:id="rId4"/>
    <p:sldId id="264" r:id="rId5"/>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ga cortes rico"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0A55ECC-B114-41D0-A2B5-BE9246EC148B}" type="datetimeFigureOut">
              <a:rPr lang="es-ES" altLang="es-ES"/>
              <a:pPr>
                <a:defRPr/>
              </a:pPr>
              <a:t>11/05/2017</a:t>
            </a:fld>
            <a:endParaRPr lang="es-ES" alt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s-ES" altLang="es-ES" noProof="0"/>
              <a:t>Haga clic para modificar el estilo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52DA3F-AD7F-4795-BE65-2B5AB2F6E9D8}" type="slidenum">
              <a:rPr lang="es-ES" altLang="es-ES"/>
              <a:pPr>
                <a:defRPr/>
              </a:pPr>
              <a:t>‹Nº›</a:t>
            </a:fld>
            <a:endParaRPr lang="es-ES" altLang="es-ES"/>
          </a:p>
        </p:txBody>
      </p:sp>
    </p:spTree>
    <p:extLst>
      <p:ext uri="{BB962C8B-B14F-4D97-AF65-F5344CB8AC3E}">
        <p14:creationId xmlns:p14="http://schemas.microsoft.com/office/powerpoint/2010/main" val="1530838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altLang="es-ES" sz="900" smtClean="0">
              <a:latin typeface="Arial" panose="020B0604020202020204" pitchFamily="34" charset="0"/>
              <a:cs typeface="Arial" panose="020B0604020202020204" pitchFamily="34" charset="0"/>
            </a:endParaRPr>
          </a:p>
        </p:txBody>
      </p:sp>
      <p:sp>
        <p:nvSpPr>
          <p:cNvPr id="61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endParaRPr lang="en-US" altLang="es-ES" smtClean="0">
              <a:solidFill>
                <a:srgbClr val="000000"/>
              </a:solidFill>
            </a:endParaRPr>
          </a:p>
        </p:txBody>
      </p:sp>
      <p:sp>
        <p:nvSpPr>
          <p:cNvPr id="614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3FE3FBE-E37C-4E95-AC55-F57DB0F827F3}" type="datetime8">
              <a:rPr lang="en-US" altLang="es-ES" smtClean="0">
                <a:solidFill>
                  <a:srgbClr val="000000"/>
                </a:solidFill>
              </a:rPr>
              <a:pPr>
                <a:spcBef>
                  <a:spcPct val="0"/>
                </a:spcBef>
              </a:pPr>
              <a:t>5/11/2017 8:56 PM</a:t>
            </a:fld>
            <a:endParaRPr lang="en-US" altLang="es-ES" smtClean="0">
              <a:solidFill>
                <a:srgbClr val="000000"/>
              </a:solidFill>
            </a:endParaRPr>
          </a:p>
        </p:txBody>
      </p:sp>
      <p:sp>
        <p:nvSpPr>
          <p:cNvPr id="6150" name="Footer Placeholder 5"/>
          <p:cNvSpPr>
            <a:spLocks noGrp="1"/>
          </p:cNvSpPr>
          <p:nvPr>
            <p:ph type="ftr" sz="quarter" idx="4"/>
          </p:nvPr>
        </p:nvSpPr>
        <p:spPr bwMode="auto">
          <a:xfrm>
            <a:off x="0" y="8685213"/>
            <a:ext cx="6172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r>
              <a:rPr lang="en-US" altLang="es-E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pPr>
            <a:r>
              <a:rPr lang="en-US" altLang="es-E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ltLang="es-ES" sz="500" smtClean="0">
                <a:solidFill>
                  <a:srgbClr val="000000"/>
                </a:solidFill>
              </a:rPr>
            </a:br>
            <a:r>
              <a:rPr lang="en-US" altLang="es-E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pPr>
            <a:endParaRPr lang="en-US" altLang="es-ES" sz="500" smtClean="0">
              <a:solidFill>
                <a:srgbClr val="000000"/>
              </a:solidFill>
            </a:endParaRPr>
          </a:p>
        </p:txBody>
      </p:sp>
      <p:sp>
        <p:nvSpPr>
          <p:cNvPr id="6151"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7E5053A-F1F1-46F2-8B11-8F4128D0C95B}" type="slidenum">
              <a:rPr lang="en-US" altLang="es-ES" smtClean="0">
                <a:solidFill>
                  <a:srgbClr val="000000"/>
                </a:solidFill>
              </a:rPr>
              <a:pPr>
                <a:spcBef>
                  <a:spcPct val="0"/>
                </a:spcBef>
              </a:pPr>
              <a:t>1</a:t>
            </a:fld>
            <a:endParaRPr lang="en-US" altLang="es-ES" smtClean="0">
              <a:solidFill>
                <a:srgbClr val="000000"/>
              </a:solidFill>
            </a:endParaRPr>
          </a:p>
        </p:txBody>
      </p:sp>
    </p:spTree>
    <p:extLst>
      <p:ext uri="{BB962C8B-B14F-4D97-AF65-F5344CB8AC3E}">
        <p14:creationId xmlns:p14="http://schemas.microsoft.com/office/powerpoint/2010/main" val="2068891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80155275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16697810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79582820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_tradnl"/>
              <a:t>Haga clic para modificar el estilo de texto del patrón</a:t>
            </a:r>
          </a:p>
        </p:txBody>
      </p:sp>
    </p:spTree>
    <p:extLst>
      <p:ext uri="{BB962C8B-B14F-4D97-AF65-F5344CB8AC3E}">
        <p14:creationId xmlns:p14="http://schemas.microsoft.com/office/powerpoint/2010/main" val="389264848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_tradnl"/>
              <a:t>Haga clic para modificar el estilo de texto del patrón</a:t>
            </a:r>
          </a:p>
        </p:txBody>
      </p:sp>
    </p:spTree>
    <p:extLst>
      <p:ext uri="{BB962C8B-B14F-4D97-AF65-F5344CB8AC3E}">
        <p14:creationId xmlns:p14="http://schemas.microsoft.com/office/powerpoint/2010/main" val="193909169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7550980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87940290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28266819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1524155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10351877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80017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98735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75" y="6007100"/>
            <a:ext cx="91598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numCol="1" anchor="t" anchorCtr="0" compatLnSpc="1">
            <a:prstTxWarp prst="textNoShape">
              <a:avLst/>
            </a:prstTxWarp>
            <a:spAutoFit/>
          </a:bodyPr>
          <a:lstStyle/>
          <a:p>
            <a:pPr lvl="0"/>
            <a:r>
              <a:rPr lang="es-ES" altLang="es-ES"/>
              <a:t>Haga clic para modificar el estilo de título del patrón</a:t>
            </a:r>
            <a:endParaRPr lang="en-US" altLang="es-ES"/>
          </a:p>
        </p:txBody>
      </p:sp>
      <p:sp>
        <p:nvSpPr>
          <p:cNvPr id="1028"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n-US" altLang="es-ES" smtClean="0"/>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3" r:id="rId10"/>
    <p:sldLayoutId id="2147483754" r:id="rId11"/>
    <p:sldLayoutId id="214748375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S PGothic" panose="020B0600070205080204" pitchFamily="34" charset="-128"/>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2pPr>
      <a:lvl3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3pPr>
      <a:lvl4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4pPr>
      <a:lvl5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5pPr>
      <a:lvl6pPr marL="457200" algn="l" defTabSz="912813" rtl="0" fontAlgn="base">
        <a:lnSpc>
          <a:spcPct val="90000"/>
        </a:lnSpc>
        <a:spcBef>
          <a:spcPct val="0"/>
        </a:spcBef>
        <a:spcAft>
          <a:spcPct val="0"/>
        </a:spcAft>
        <a:defRPr sz="4800">
          <a:solidFill>
            <a:schemeClr val="tx1"/>
          </a:solidFill>
          <a:latin typeface="Calibri" charset="0"/>
          <a:ea typeface="ＭＳ Ｐゴシック" charset="0"/>
        </a:defRPr>
      </a:lvl6pPr>
      <a:lvl7pPr marL="914400" algn="l" defTabSz="912813" rtl="0" fontAlgn="base">
        <a:lnSpc>
          <a:spcPct val="90000"/>
        </a:lnSpc>
        <a:spcBef>
          <a:spcPct val="0"/>
        </a:spcBef>
        <a:spcAft>
          <a:spcPct val="0"/>
        </a:spcAft>
        <a:defRPr sz="4800">
          <a:solidFill>
            <a:schemeClr val="tx1"/>
          </a:solidFill>
          <a:latin typeface="Calibri" charset="0"/>
          <a:ea typeface="ＭＳ Ｐゴシック" charset="0"/>
        </a:defRPr>
      </a:lvl7pPr>
      <a:lvl8pPr marL="1371600" algn="l" defTabSz="912813" rtl="0" fontAlgn="base">
        <a:lnSpc>
          <a:spcPct val="90000"/>
        </a:lnSpc>
        <a:spcBef>
          <a:spcPct val="0"/>
        </a:spcBef>
        <a:spcAft>
          <a:spcPct val="0"/>
        </a:spcAft>
        <a:defRPr sz="4800">
          <a:solidFill>
            <a:schemeClr val="tx1"/>
          </a:solidFill>
          <a:latin typeface="Calibri" charset="0"/>
          <a:ea typeface="ＭＳ Ｐゴシック" charset="0"/>
        </a:defRPr>
      </a:lvl8pPr>
      <a:lvl9pPr marL="1828800" algn="l" defTabSz="912813" rtl="0" fontAlgn="base">
        <a:lnSpc>
          <a:spcPct val="90000"/>
        </a:lnSpc>
        <a:spcBef>
          <a:spcPct val="0"/>
        </a:spcBef>
        <a:spcAft>
          <a:spcPct val="0"/>
        </a:spcAft>
        <a:defRPr sz="4800">
          <a:solidFill>
            <a:schemeClr val="tx1"/>
          </a:solidFill>
          <a:latin typeface="Calibri" charset="0"/>
          <a:ea typeface="ＭＳ Ｐゴシック"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S PGothic" panose="020B0600070205080204" pitchFamily="34" charset="-128"/>
          <a:cs typeface="ＭＳ Ｐゴシック" charset="0"/>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S PGothic" panose="020B0600070205080204" pitchFamily="34" charset="-128"/>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S PGothic" panose="020B0600070205080204" pitchFamily="34" charset="-128"/>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S PGothic" panose="020B0600070205080204" pitchFamily="34" charset="-128"/>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S PGothic" panose="020B0600070205080204" pitchFamily="34" charset="-128"/>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11"/>
          <p:cNvSpPr txBox="1"/>
          <p:nvPr/>
        </p:nvSpPr>
        <p:spPr>
          <a:xfrm>
            <a:off x="179388" y="6202363"/>
            <a:ext cx="4430712" cy="584200"/>
          </a:xfrm>
          <a:prstGeom prst="rect">
            <a:avLst/>
          </a:prstGeom>
          <a:noFill/>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defRPr/>
            </a:pPr>
            <a:r>
              <a:rPr lang="es-ES" altLang="es-ES" sz="3200" b="1">
                <a:solidFill>
                  <a:srgbClr val="D3ECF2"/>
                </a:solidFill>
                <a:effectLst>
                  <a:outerShdw blurRad="38100" dist="38100" dir="2700000" algn="tl">
                    <a:srgbClr val="C0C0C0"/>
                  </a:outerShdw>
                </a:effectLst>
                <a:latin typeface="Arial" panose="020B0604020202020204" pitchFamily="34" charset="0"/>
                <a:cs typeface="Arial" panose="020B0604020202020204" pitchFamily="34" charset="0"/>
              </a:rPr>
              <a:t>www.familiaysalud.es</a:t>
            </a:r>
          </a:p>
        </p:txBody>
      </p:sp>
      <p:sp>
        <p:nvSpPr>
          <p:cNvPr id="5125" name="Rectángulo 1"/>
          <p:cNvSpPr>
            <a:spLocks noChangeArrowheads="1"/>
          </p:cNvSpPr>
          <p:nvPr/>
        </p:nvSpPr>
        <p:spPr bwMode="auto">
          <a:xfrm>
            <a:off x="453302" y="1824038"/>
            <a:ext cx="831359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ct val="20000"/>
              </a:spcBef>
              <a:buBlip>
                <a:blip r:embed="rId5"/>
              </a:buBlip>
              <a:defRPr sz="32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ct val="20000"/>
              </a:spcBef>
              <a:buBlip>
                <a:blip r:embed="rId6"/>
              </a:buBlip>
              <a:defRPr sz="28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ct val="20000"/>
              </a:spcBef>
              <a:buBlip>
                <a:blip r:embed="rId6"/>
              </a:buBlip>
              <a:defRPr sz="24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ct val="20000"/>
              </a:spcBef>
              <a:buBlip>
                <a:blip r:embed="rId6"/>
              </a:buBlip>
              <a:defRPr sz="2400">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ct val="20000"/>
              </a:spcBef>
              <a:buBlip>
                <a:blip r:embed="rId6"/>
              </a:buBlip>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FontTx/>
              <a:buNone/>
            </a:pPr>
            <a:r>
              <a:rPr lang="es-ES" altLang="es-ES" sz="4400" b="1" dirty="0">
                <a:latin typeface="Arial" panose="020B0604020202020204" pitchFamily="34" charset="0"/>
                <a:cs typeface="Arial" panose="020B0604020202020204" pitchFamily="34" charset="0"/>
              </a:rPr>
              <a:t>El asma </a:t>
            </a:r>
          </a:p>
          <a:p>
            <a:pPr eaLnBrk="1" hangingPunct="1">
              <a:lnSpc>
                <a:spcPct val="100000"/>
              </a:lnSpc>
              <a:spcBef>
                <a:spcPct val="0"/>
              </a:spcBef>
              <a:buFontTx/>
              <a:buNone/>
            </a:pPr>
            <a:r>
              <a:rPr lang="es-ES" altLang="es-ES" sz="3000" b="1" dirty="0">
                <a:latin typeface="Arial" panose="020B0604020202020204" pitchFamily="34" charset="0"/>
                <a:cs typeface="Arial" panose="020B0604020202020204" pitchFamily="34" charset="0"/>
              </a:rPr>
              <a:t>¿cuándo debo ir a un servicio de urgencias?</a:t>
            </a:r>
          </a:p>
        </p:txBody>
      </p:sp>
      <p:sp>
        <p:nvSpPr>
          <p:cNvPr id="5126" name="CuadroTexto 1"/>
          <p:cNvSpPr txBox="1">
            <a:spLocks noChangeArrowheads="1"/>
          </p:cNvSpPr>
          <p:nvPr/>
        </p:nvSpPr>
        <p:spPr bwMode="auto">
          <a:xfrm>
            <a:off x="1272166" y="3554273"/>
            <a:ext cx="5660895"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s-ES" alt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Esther Vallés </a:t>
            </a:r>
            <a:r>
              <a:rPr lang="es-ES" altLang="es-ES"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Laplaza</a:t>
            </a:r>
            <a:r>
              <a:rPr lang="es-ES" alt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 alt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MIR de Pediatría</a:t>
            </a:r>
            <a:endParaRPr lang="es-ES" alt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alt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Olga Cortés Rico. </a:t>
            </a:r>
            <a:r>
              <a:rPr lang="es-ES" altLang="es-E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Pediatra. </a:t>
            </a:r>
            <a:endParaRPr lang="es-ES" alt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altLang="es-ES" sz="200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Grupo de Vías Respiratorias de </a:t>
            </a:r>
            <a:r>
              <a:rPr lang="es-ES" altLang="es-ES" sz="2000" i="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AEPap</a:t>
            </a:r>
            <a:endParaRPr lang="es-ES" altLang="es-E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81506" y="4393406"/>
            <a:ext cx="1018032" cy="152400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690980" cy="1163395"/>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Crisis de asma:</a:t>
            </a:r>
            <a:r>
              <a:rPr lang="es-ES" sz="4400" dirty="0" smtClean="0">
                <a:ln>
                  <a:noFill/>
                </a:ln>
                <a:solidFill>
                  <a:schemeClr val="tx1"/>
                </a:solidFill>
                <a:effectLst>
                  <a:outerShdw blurRad="38100" dist="38100" dir="2700000" algn="tl">
                    <a:srgbClr val="000000">
                      <a:alpha val="43137"/>
                    </a:srgbClr>
                  </a:outerShdw>
                </a:effectLst>
              </a:rPr>
              <a:t/>
            </a:r>
            <a:br>
              <a:rPr lang="es-ES" sz="4400" dirty="0" smtClean="0">
                <a:ln>
                  <a:noFill/>
                </a:ln>
                <a:solidFill>
                  <a:schemeClr val="tx1"/>
                </a:solidFill>
                <a:effectLst>
                  <a:outerShdw blurRad="38100" dist="38100" dir="2700000" algn="tl">
                    <a:srgbClr val="000000">
                      <a:alpha val="43137"/>
                    </a:srgbClr>
                  </a:outerShdw>
                </a:effectLst>
              </a:rPr>
            </a:br>
            <a:r>
              <a:rPr lang="es-ES" sz="4400" dirty="0" smtClean="0">
                <a:ln>
                  <a:noFill/>
                </a:ln>
                <a:solidFill>
                  <a:schemeClr val="tx1"/>
                </a:solidFill>
                <a:effectLst>
                  <a:outerShdw blurRad="38100" dist="38100" dir="2700000" algn="tl">
                    <a:srgbClr val="000000">
                      <a:alpha val="43137"/>
                    </a:srgbClr>
                  </a:outerShdw>
                </a:effectLst>
              </a:rPr>
              <a:t>¿Qué síntomas puedo tener?</a:t>
            </a:r>
            <a:endParaRPr lang="es-ES" sz="44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4" y="1586513"/>
            <a:ext cx="7741858" cy="4205447"/>
          </a:xfrm>
        </p:spPr>
        <p:txBody>
          <a:bodyPr/>
          <a:lstStyle/>
          <a:p>
            <a:pPr>
              <a:lnSpc>
                <a:spcPct val="114000"/>
              </a:lnSpc>
              <a:spcBef>
                <a:spcPts val="600"/>
              </a:spcBef>
            </a:pPr>
            <a:r>
              <a:rPr lang="es-ES" dirty="0"/>
              <a:t>Tos abundante</a:t>
            </a:r>
          </a:p>
          <a:p>
            <a:pPr>
              <a:lnSpc>
                <a:spcPct val="114000"/>
              </a:lnSpc>
              <a:spcBef>
                <a:spcPts val="600"/>
              </a:spcBef>
            </a:pPr>
            <a:r>
              <a:rPr lang="es-ES" dirty="0"/>
              <a:t>Pitos audibles</a:t>
            </a:r>
          </a:p>
          <a:p>
            <a:pPr>
              <a:lnSpc>
                <a:spcPct val="114000"/>
              </a:lnSpc>
              <a:spcBef>
                <a:spcPts val="600"/>
              </a:spcBef>
            </a:pPr>
            <a:r>
              <a:rPr lang="es-ES" dirty="0"/>
              <a:t>Fatiga (dificultad para respirar)</a:t>
            </a:r>
          </a:p>
          <a:p>
            <a:pPr>
              <a:lnSpc>
                <a:spcPct val="114000"/>
              </a:lnSpc>
              <a:spcBef>
                <a:spcPts val="600"/>
              </a:spcBef>
            </a:pPr>
            <a:r>
              <a:rPr lang="es-ES" dirty="0"/>
              <a:t>Jadeo (respiración acelerada o se hunden los espacios entre las costillas, el esternón </a:t>
            </a:r>
            <a:r>
              <a:rPr lang="es-ES" dirty="0" smtClean="0"/>
              <a:t>  o las </a:t>
            </a:r>
            <a:r>
              <a:rPr lang="es-ES" dirty="0"/>
              <a:t>clavículas)</a:t>
            </a:r>
          </a:p>
          <a:p>
            <a:pPr>
              <a:lnSpc>
                <a:spcPct val="114000"/>
              </a:lnSpc>
              <a:spcBef>
                <a:spcPts val="600"/>
              </a:spcBef>
            </a:pPr>
            <a:r>
              <a:rPr lang="es-ES" dirty="0"/>
              <a:t>Presión </a:t>
            </a:r>
            <a:r>
              <a:rPr lang="es-ES" dirty="0" smtClean="0"/>
              <a:t>o </a:t>
            </a:r>
            <a:r>
              <a:rPr lang="es-ES" dirty="0"/>
              <a:t>dolor en el </a:t>
            </a:r>
            <a:r>
              <a:rPr lang="es-ES" dirty="0" smtClean="0"/>
              <a:t>pecho</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1506" y="4393406"/>
            <a:ext cx="1018032" cy="1524000"/>
          </a:xfrm>
          <a:prstGeom prst="rect">
            <a:avLst/>
          </a:prstGeom>
        </p:spPr>
      </p:pic>
    </p:spTree>
    <p:extLst>
      <p:ext uri="{BB962C8B-B14F-4D97-AF65-F5344CB8AC3E}">
        <p14:creationId xmlns:p14="http://schemas.microsoft.com/office/powerpoint/2010/main" val="355601985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690980" cy="609398"/>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Crisis de asma: </a:t>
            </a:r>
            <a:r>
              <a:rPr lang="es-ES" sz="4400" dirty="0" smtClean="0">
                <a:ln>
                  <a:noFill/>
                </a:ln>
                <a:solidFill>
                  <a:schemeClr val="tx1"/>
                </a:solidFill>
                <a:effectLst>
                  <a:outerShdw blurRad="38100" dist="38100" dir="2700000" algn="tl">
                    <a:srgbClr val="000000">
                      <a:alpha val="43137"/>
                    </a:srgbClr>
                  </a:outerShdw>
                </a:effectLst>
              </a:rPr>
              <a:t>Plan de acción</a:t>
            </a:r>
            <a:endParaRPr lang="es-ES" sz="44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210563"/>
            <a:ext cx="7741858" cy="4785028"/>
          </a:xfrm>
        </p:spPr>
        <p:txBody>
          <a:bodyPr/>
          <a:lstStyle/>
          <a:p>
            <a:pPr>
              <a:lnSpc>
                <a:spcPct val="114000"/>
              </a:lnSpc>
              <a:spcBef>
                <a:spcPts val="600"/>
              </a:spcBef>
            </a:pPr>
            <a:r>
              <a:rPr lang="es-ES" sz="2400" dirty="0"/>
              <a:t>Si tengo una crisis, empiezo inmediatamente el tratamiento de rescate (broncodilatador). Si mejoro, lo seguiré. Y después, pediré una cita con mi pediatra.</a:t>
            </a:r>
          </a:p>
          <a:p>
            <a:pPr>
              <a:lnSpc>
                <a:spcPct val="114000"/>
              </a:lnSpc>
              <a:spcBef>
                <a:spcPts val="600"/>
              </a:spcBef>
            </a:pPr>
            <a:r>
              <a:rPr lang="es-ES" sz="2400" dirty="0" smtClean="0"/>
              <a:t>Si </a:t>
            </a:r>
            <a:r>
              <a:rPr lang="es-ES" sz="2400" dirty="0"/>
              <a:t>no mejoro, tendré que repetir el tratamiento broncodilatador: 4-6 </a:t>
            </a:r>
            <a:r>
              <a:rPr lang="es-ES" sz="2400" dirty="0" err="1"/>
              <a:t>puff</a:t>
            </a:r>
            <a:r>
              <a:rPr lang="es-ES" sz="2400" dirty="0"/>
              <a:t> (3 tandas cada 20 minutos en una hora, si fuera preciso). Si mejoro, seguiré con el tratamiento a demanda. Concertaré una cita con mi pediatra en las próximas 24 horas.</a:t>
            </a:r>
          </a:p>
          <a:p>
            <a:pPr>
              <a:lnSpc>
                <a:spcPct val="114000"/>
              </a:lnSpc>
              <a:spcBef>
                <a:spcPts val="600"/>
              </a:spcBef>
            </a:pPr>
            <a:r>
              <a:rPr lang="es-ES" sz="2400" dirty="0" smtClean="0"/>
              <a:t>Si </a:t>
            </a:r>
            <a:r>
              <a:rPr lang="es-ES" sz="2400" dirty="0"/>
              <a:t>después de seguir este plan no notas mejoría y sigues con dificultad respiratoria después de 2- 3 horas, es aconsejable ir a consulta de forma urgente.</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1506" y="4393406"/>
            <a:ext cx="1018032" cy="1524000"/>
          </a:xfrm>
          <a:prstGeom prst="rect">
            <a:avLst/>
          </a:prstGeom>
        </p:spPr>
      </p:pic>
    </p:spTree>
    <p:extLst>
      <p:ext uri="{BB962C8B-B14F-4D97-AF65-F5344CB8AC3E}">
        <p14:creationId xmlns:p14="http://schemas.microsoft.com/office/powerpoint/2010/main" val="78524240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690980" cy="941796"/>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Síntomas de una crisis grave:</a:t>
            </a:r>
            <a:br>
              <a:rPr lang="es-ES" sz="4400" dirty="0">
                <a:ln>
                  <a:noFill/>
                </a:ln>
                <a:solidFill>
                  <a:schemeClr val="tx1"/>
                </a:solidFill>
                <a:effectLst>
                  <a:outerShdw blurRad="38100" dist="38100" dir="2700000" algn="tl">
                    <a:srgbClr val="000000">
                      <a:alpha val="43137"/>
                    </a:srgbClr>
                  </a:outerShdw>
                </a:effectLst>
              </a:rPr>
            </a:br>
            <a:r>
              <a:rPr lang="es-ES" sz="2400" b="1" dirty="0">
                <a:ln>
                  <a:noFill/>
                </a:ln>
                <a:solidFill>
                  <a:schemeClr val="tx1"/>
                </a:solidFill>
                <a:effectLst>
                  <a:outerShdw blurRad="38100" dist="38100" dir="2700000" algn="tl">
                    <a:srgbClr val="000000">
                      <a:alpha val="43137"/>
                    </a:srgbClr>
                  </a:outerShdw>
                </a:effectLst>
              </a:rPr>
              <a:t>que deben hacer que vayas al servicio de urgencias sin </a:t>
            </a:r>
            <a:r>
              <a:rPr lang="es-ES" sz="2400" b="1" dirty="0" smtClean="0">
                <a:ln>
                  <a:noFill/>
                </a:ln>
                <a:solidFill>
                  <a:schemeClr val="tx1"/>
                </a:solidFill>
                <a:effectLst>
                  <a:outerShdw blurRad="38100" dist="38100" dir="2700000" algn="tl">
                    <a:srgbClr val="000000">
                      <a:alpha val="43137"/>
                    </a:srgbClr>
                  </a:outerShdw>
                </a:effectLst>
              </a:rPr>
              <a:t>tardar</a:t>
            </a:r>
            <a:endParaRPr lang="es-ES" sz="2400" b="1"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1506" y="4393406"/>
            <a:ext cx="1018032" cy="1524000"/>
          </a:xfrm>
          <a:prstGeom prst="rect">
            <a:avLst/>
          </a:prstGeom>
        </p:spPr>
      </p:pic>
      <p:sp>
        <p:nvSpPr>
          <p:cNvPr id="2" name="Marcador de contenido 1"/>
          <p:cNvSpPr>
            <a:spLocks noGrp="1"/>
          </p:cNvSpPr>
          <p:nvPr>
            <p:ph idx="1"/>
          </p:nvPr>
        </p:nvSpPr>
        <p:spPr>
          <a:xfrm>
            <a:off x="665163" y="1379418"/>
            <a:ext cx="7741858" cy="4678204"/>
          </a:xfrm>
        </p:spPr>
        <p:txBody>
          <a:bodyPr/>
          <a:lstStyle/>
          <a:p>
            <a:pPr>
              <a:lnSpc>
                <a:spcPct val="100000"/>
              </a:lnSpc>
              <a:spcBef>
                <a:spcPts val="600"/>
              </a:spcBef>
            </a:pPr>
            <a:r>
              <a:rPr lang="es-ES" sz="2400" dirty="0"/>
              <a:t>Uñas y/o labios grises o azules </a:t>
            </a:r>
          </a:p>
          <a:p>
            <a:pPr>
              <a:lnSpc>
                <a:spcPct val="100000"/>
              </a:lnSpc>
              <a:spcBef>
                <a:spcPts val="600"/>
              </a:spcBef>
            </a:pPr>
            <a:r>
              <a:rPr lang="es-ES" sz="2400" dirty="0"/>
              <a:t>Se oyen “pitos” </a:t>
            </a:r>
          </a:p>
          <a:p>
            <a:pPr>
              <a:lnSpc>
                <a:spcPct val="100000"/>
              </a:lnSpc>
              <a:spcBef>
                <a:spcPts val="600"/>
              </a:spcBef>
            </a:pPr>
            <a:r>
              <a:rPr lang="es-ES" sz="2400" dirty="0"/>
              <a:t>Somnolencia, apenas puede hablar o caminar</a:t>
            </a:r>
          </a:p>
          <a:p>
            <a:pPr>
              <a:lnSpc>
                <a:spcPct val="100000"/>
              </a:lnSpc>
              <a:spcBef>
                <a:spcPts val="600"/>
              </a:spcBef>
            </a:pPr>
            <a:r>
              <a:rPr lang="es-ES" sz="2400" dirty="0"/>
              <a:t>La piel encima de las clavículas y entre las costillas se hunde al respirar</a:t>
            </a:r>
          </a:p>
          <a:p>
            <a:pPr>
              <a:lnSpc>
                <a:spcPct val="100000"/>
              </a:lnSpc>
              <a:spcBef>
                <a:spcPts val="600"/>
              </a:spcBef>
            </a:pPr>
            <a:r>
              <a:rPr lang="es-ES" sz="2400" dirty="0"/>
              <a:t>Las alas de la nariz se mueven al respirar</a:t>
            </a:r>
          </a:p>
          <a:p>
            <a:pPr>
              <a:lnSpc>
                <a:spcPct val="100000"/>
              </a:lnSpc>
              <a:spcBef>
                <a:spcPts val="600"/>
              </a:spcBef>
            </a:pPr>
            <a:r>
              <a:rPr lang="es-ES" sz="2400" dirty="0"/>
              <a:t>Aumenta el numero de respiraciones por minuto</a:t>
            </a:r>
          </a:p>
          <a:p>
            <a:pPr>
              <a:lnSpc>
                <a:spcPct val="100000"/>
              </a:lnSpc>
              <a:spcBef>
                <a:spcPts val="600"/>
              </a:spcBef>
            </a:pPr>
            <a:r>
              <a:rPr lang="es-ES" sz="2400" dirty="0"/>
              <a:t>La expulsión del aire es más lenta y con dificultad</a:t>
            </a:r>
          </a:p>
          <a:p>
            <a:pPr>
              <a:lnSpc>
                <a:spcPct val="100000"/>
              </a:lnSpc>
              <a:spcBef>
                <a:spcPts val="600"/>
              </a:spcBef>
            </a:pPr>
            <a:r>
              <a:rPr lang="es-ES" sz="2400" dirty="0"/>
              <a:t>La frecuencia cardiaca y el pulso son mucho más altos</a:t>
            </a:r>
          </a:p>
          <a:p>
            <a:pPr>
              <a:lnSpc>
                <a:spcPct val="100000"/>
              </a:lnSpc>
              <a:spcBef>
                <a:spcPts val="600"/>
              </a:spcBef>
            </a:pPr>
            <a:r>
              <a:rPr lang="es-ES" sz="2400" dirty="0"/>
              <a:t>Los medicamentos no mejoran los síntomas o reaparecen tras 5-10min</a:t>
            </a:r>
          </a:p>
        </p:txBody>
      </p:sp>
    </p:spTree>
    <p:extLst>
      <p:ext uri="{BB962C8B-B14F-4D97-AF65-F5344CB8AC3E}">
        <p14:creationId xmlns:p14="http://schemas.microsoft.com/office/powerpoint/2010/main" val="40078683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370</Words>
  <Application>Microsoft Office PowerPoint</Application>
  <PresentationFormat>Presentación en pantalla (4:3)</PresentationFormat>
  <Paragraphs>33</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Calibri</vt:lpstr>
      <vt:lpstr>MS PGothic</vt:lpstr>
      <vt:lpstr>Arial</vt:lpstr>
      <vt:lpstr>1_White with Blue Bar Segoe Template_TP10286789</vt:lpstr>
      <vt:lpstr>Presentación de PowerPoint</vt:lpstr>
      <vt:lpstr>Crisis de asma: ¿Qué síntomas puedo tener?</vt:lpstr>
      <vt:lpstr>Crisis de asma: Plan de acción</vt:lpstr>
      <vt:lpstr>Síntomas de una crisis grave: que deben hacer que vayas al servicio de urgencias sin tardar</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de asma</dc:title>
  <dc:subject/>
  <dc:creator>Juan José Morell Bernabé</dc:creator>
  <cp:keywords/>
  <dc:description/>
  <cp:lastModifiedBy>Juan José Morell Bernabé</cp:lastModifiedBy>
  <cp:revision>18</cp:revision>
  <dcterms:created xsi:type="dcterms:W3CDTF">2016-04-01T18:52:14Z</dcterms:created>
  <dcterms:modified xsi:type="dcterms:W3CDTF">2017-05-11T19:09:38Z</dcterms:modified>
  <cp:category/>
</cp:coreProperties>
</file>