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9" r:id="rId3"/>
    <p:sldId id="260" r:id="rId4"/>
    <p:sldId id="261" r:id="rId5"/>
    <p:sldId id="262" r:id="rId6"/>
    <p:sldId id="263"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12/07/2017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7/12/2017 6:48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523494"/>
          </a:xfrm>
          <a:prstGeom prst="rect">
            <a:avLst/>
          </a:prstGeom>
          <a:noFill/>
          <a:ln w="12700">
            <a:solidFill>
              <a:schemeClr val="tx1"/>
            </a:solidFill>
            <a:miter lim="800000"/>
            <a:headEnd/>
            <a:tailEnd/>
          </a:ln>
        </p:spPr>
        <p:txBody>
          <a:bodyPr>
            <a:spAutoFit/>
          </a:bodyPr>
          <a:lstStyle/>
          <a:p>
            <a:pPr algn="ctr" fontAlgn="base">
              <a:spcBef>
                <a:spcPts val="600"/>
              </a:spcBef>
              <a:spcAft>
                <a:spcPct val="0"/>
              </a:spcAft>
            </a:pPr>
            <a:r>
              <a:rPr lang="es-ES" sz="4400" b="1" dirty="0"/>
              <a:t>ALERGIA PRIMAVERAL</a:t>
            </a:r>
          </a:p>
          <a:p>
            <a:pPr algn="ctr" fontAlgn="base">
              <a:spcBef>
                <a:spcPts val="600"/>
              </a:spcBef>
              <a:spcAft>
                <a:spcPct val="0"/>
              </a:spcAft>
            </a:pPr>
            <a:r>
              <a:rPr lang="es-ES" sz="4400" b="1" dirty="0" smtClean="0"/>
              <a:t>Pólenes, ¿cómo evitarlos?</a:t>
            </a:r>
            <a:endParaRPr lang="es-ES" sz="4400" b="1" dirty="0"/>
          </a:p>
        </p:txBody>
      </p:sp>
      <p:sp>
        <p:nvSpPr>
          <p:cNvPr id="2" name="CuadroTexto 11"/>
          <p:cNvSpPr txBox="1"/>
          <p:nvPr/>
        </p:nvSpPr>
        <p:spPr>
          <a:xfrm>
            <a:off x="1971463" y="3880077"/>
            <a:ext cx="6212100" cy="1138773"/>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Sonia Hernández Rodríguez. </a:t>
            </a:r>
            <a:r>
              <a:rPr lang="es-ES" sz="2000" dirty="0" smtClean="0">
                <a:solidFill>
                  <a:srgbClr val="000000"/>
                </a:solidFill>
                <a:effectLst>
                  <a:outerShdw blurRad="38100" dist="38100" dir="2700000" algn="tl">
                    <a:srgbClr val="C0C0C0"/>
                  </a:outerShdw>
                </a:effectLst>
                <a:latin typeface="Arial" charset="0"/>
                <a:cs typeface="Arial" charset="0"/>
              </a:rPr>
              <a:t>MIR de Pediatría</a:t>
            </a:r>
            <a:endParaRPr lang="es-ES"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Olga Cortés Rico. </a:t>
            </a:r>
            <a:r>
              <a:rPr lang="es-ES" sz="2000" dirty="0" smtClean="0">
                <a:solidFill>
                  <a:srgbClr val="000000"/>
                </a:solidFill>
                <a:effectLst>
                  <a:outerShdw blurRad="38100" dist="38100" dir="2700000" algn="tl">
                    <a:srgbClr val="C0C0C0"/>
                  </a:outerShdw>
                </a:effectLst>
                <a:latin typeface="Arial" charset="0"/>
                <a:cs typeface="Arial" charset="0"/>
              </a:rPr>
              <a:t>Pediatra </a:t>
            </a:r>
            <a:endParaRPr lang="es-ES" sz="2000" dirty="0" smtClean="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000" dirty="0" smtClean="0">
                <a:solidFill>
                  <a:srgbClr val="000000"/>
                </a:solidFill>
                <a:effectLst>
                  <a:outerShdw blurRad="38100" dist="38100" dir="2700000" algn="tl">
                    <a:srgbClr val="C0C0C0"/>
                  </a:outerShdw>
                </a:effectLst>
                <a:latin typeface="Arial" charset="0"/>
                <a:cs typeface="Arial" charset="0"/>
              </a:rPr>
              <a:t>Grupo de Vías Respiratorias de </a:t>
            </a:r>
            <a:r>
              <a:rPr lang="es-ES" sz="2000" dirty="0" err="1" smtClean="0">
                <a:solidFill>
                  <a:srgbClr val="000000"/>
                </a:solidFill>
                <a:effectLst>
                  <a:outerShdw blurRad="38100" dist="38100" dir="2700000" algn="tl">
                    <a:srgbClr val="C0C0C0"/>
                  </a:outerShdw>
                </a:effectLst>
                <a:latin typeface="Arial" charset="0"/>
                <a:cs typeface="Arial" charset="0"/>
              </a:rPr>
              <a:t>AEPap</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896154" y="1464391"/>
            <a:ext cx="7320567" cy="4083682"/>
          </a:xfrm>
        </p:spPr>
        <p:txBody>
          <a:bodyPr/>
          <a:lstStyle/>
          <a:p>
            <a:pPr>
              <a:lnSpc>
                <a:spcPct val="114000"/>
              </a:lnSpc>
              <a:spcBef>
                <a:spcPts val="600"/>
              </a:spcBef>
            </a:pPr>
            <a:r>
              <a:rPr lang="es-ES" sz="2800" dirty="0" smtClean="0"/>
              <a:t>El </a:t>
            </a:r>
            <a:r>
              <a:rPr lang="es-ES" sz="2800" dirty="0"/>
              <a:t>polen procede de los árboles y las plantas que polinizan por el </a:t>
            </a:r>
            <a:r>
              <a:rPr lang="es-ES" sz="2800" dirty="0" smtClean="0"/>
              <a:t>aire.</a:t>
            </a:r>
            <a:endParaRPr lang="es-ES" sz="2800" dirty="0"/>
          </a:p>
          <a:p>
            <a:pPr>
              <a:lnSpc>
                <a:spcPct val="114000"/>
              </a:lnSpc>
              <a:spcBef>
                <a:spcPts val="600"/>
              </a:spcBef>
            </a:pPr>
            <a:r>
              <a:rPr lang="es-ES" sz="2800" dirty="0" smtClean="0"/>
              <a:t>La </a:t>
            </a:r>
            <a:r>
              <a:rPr lang="es-ES" sz="2800" dirty="0"/>
              <a:t>primavera es la estación del año de mayor polinización, pero hay plantas que polinizan en invierno, otoño o </a:t>
            </a:r>
            <a:r>
              <a:rPr lang="es-ES" sz="2800" dirty="0" smtClean="0"/>
              <a:t>verano.</a:t>
            </a:r>
            <a:endParaRPr lang="es-ES" sz="2800" dirty="0"/>
          </a:p>
          <a:p>
            <a:pPr>
              <a:lnSpc>
                <a:spcPct val="114000"/>
              </a:lnSpc>
              <a:spcBef>
                <a:spcPts val="600"/>
              </a:spcBef>
            </a:pPr>
            <a:r>
              <a:rPr lang="es-ES" sz="2800" dirty="0" smtClean="0"/>
              <a:t>Según </a:t>
            </a:r>
            <a:r>
              <a:rPr lang="es-ES" sz="2800" dirty="0"/>
              <a:t>el tipo de polen al que es alérgico el niño </a:t>
            </a:r>
            <a:r>
              <a:rPr lang="es-ES" sz="2800" dirty="0" smtClean="0"/>
              <a:t>será cuándo presente </a:t>
            </a:r>
            <a:r>
              <a:rPr lang="es-ES" sz="2800" dirty="0"/>
              <a:t>síntomas por la </a:t>
            </a:r>
            <a:r>
              <a:rPr lang="es-ES" sz="2800" dirty="0" smtClean="0"/>
              <a:t>         alergia.</a:t>
            </a:r>
            <a:endParaRPr lang="es-ES" sz="28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sp>
        <p:nvSpPr>
          <p:cNvPr id="9" name="Rectangle 2"/>
          <p:cNvSpPr txBox="1">
            <a:spLocks/>
          </p:cNvSpPr>
          <p:nvPr/>
        </p:nvSpPr>
        <p:spPr bwMode="auto">
          <a:xfrm>
            <a:off x="858345" y="337284"/>
            <a:ext cx="4357599" cy="6093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Alergia a pólenes</a:t>
            </a:r>
          </a:p>
        </p:txBody>
      </p:sp>
    </p:spTree>
    <p:extLst>
      <p:ext uri="{BB962C8B-B14F-4D97-AF65-F5344CB8AC3E}">
        <p14:creationId xmlns:p14="http://schemas.microsoft.com/office/powerpoint/2010/main" val="11460091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858345" y="337284"/>
            <a:ext cx="4357599"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Alergia a pólenes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pic>
        <p:nvPicPr>
          <p:cNvPr id="4" name="Marcador de contenido 3"/>
          <p:cNvPicPr>
            <a:picLocks noGrp="1" noChangeAspect="1"/>
          </p:cNvPicPr>
          <p:nvPr>
            <p:ph idx="1"/>
          </p:nvPr>
        </p:nvPicPr>
        <p:blipFill>
          <a:blip r:embed="rId5"/>
          <a:stretch>
            <a:fillRect/>
          </a:stretch>
        </p:blipFill>
        <p:spPr>
          <a:xfrm>
            <a:off x="1283700" y="1522222"/>
            <a:ext cx="6968638" cy="2251724"/>
          </a:xfrm>
          <a:prstGeom prst="rect">
            <a:avLst/>
          </a:prstGeom>
        </p:spPr>
      </p:pic>
      <p:sp>
        <p:nvSpPr>
          <p:cNvPr id="10" name="Rectangle 2"/>
          <p:cNvSpPr>
            <a:spLocks noChangeArrowheads="1"/>
          </p:cNvSpPr>
          <p:nvPr/>
        </p:nvSpPr>
        <p:spPr bwMode="auto">
          <a:xfrm>
            <a:off x="1283700" y="3919537"/>
            <a:ext cx="2002536" cy="5232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1" u="none" strike="noStrike" cap="none" normalizeH="0" baseline="0" dirty="0" smtClean="0">
                <a:ln>
                  <a:noFill/>
                </a:ln>
                <a:solidFill>
                  <a:schemeClr val="tx1"/>
                </a:solidFill>
                <a:effectLst/>
                <a:ea typeface="Times New Roman" pitchFamily="18" charset="0"/>
                <a:cs typeface="Arial" pitchFamily="34" charset="0"/>
              </a:rPr>
              <a:t>Tabla 1: Calendario de polinización en España</a:t>
            </a:r>
            <a:endParaRPr kumimoji="0" lang="es-ES" sz="32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29846396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896154" y="1464391"/>
            <a:ext cx="7320567" cy="3641381"/>
          </a:xfrm>
        </p:spPr>
        <p:txBody>
          <a:bodyPr/>
          <a:lstStyle/>
          <a:p>
            <a:pPr>
              <a:lnSpc>
                <a:spcPct val="114000"/>
              </a:lnSpc>
              <a:spcBef>
                <a:spcPts val="600"/>
              </a:spcBef>
            </a:pPr>
            <a:r>
              <a:rPr lang="es-ES" sz="2800" dirty="0"/>
              <a:t>Están mejor por la </a:t>
            </a:r>
            <a:r>
              <a:rPr lang="es-ES" sz="2800" dirty="0" smtClean="0"/>
              <a:t>noche.</a:t>
            </a:r>
            <a:endParaRPr lang="es-ES" sz="2800" dirty="0"/>
          </a:p>
          <a:p>
            <a:pPr>
              <a:lnSpc>
                <a:spcPct val="114000"/>
              </a:lnSpc>
              <a:spcBef>
                <a:spcPts val="600"/>
              </a:spcBef>
            </a:pPr>
            <a:r>
              <a:rPr lang="es-ES" sz="2800" dirty="0" smtClean="0"/>
              <a:t>Están </a:t>
            </a:r>
            <a:r>
              <a:rPr lang="es-ES" sz="2800" dirty="0"/>
              <a:t>peor en la calle y en el campo o parques. También en los días de viento y </a:t>
            </a:r>
            <a:r>
              <a:rPr lang="es-ES" sz="2800" dirty="0" smtClean="0"/>
              <a:t>soleados.</a:t>
            </a:r>
            <a:endParaRPr lang="es-ES" sz="2800" dirty="0"/>
          </a:p>
          <a:p>
            <a:pPr>
              <a:lnSpc>
                <a:spcPct val="114000"/>
              </a:lnSpc>
              <a:spcBef>
                <a:spcPts val="600"/>
              </a:spcBef>
            </a:pPr>
            <a:r>
              <a:rPr lang="es-ES" sz="2800" dirty="0"/>
              <a:t>Las partículas grandes de polen dan síntomas a nivel de ojos y nariz: </a:t>
            </a:r>
            <a:r>
              <a:rPr lang="es-ES" sz="2800" dirty="0" err="1" smtClean="0"/>
              <a:t>rinoconjuntivitis</a:t>
            </a:r>
            <a:r>
              <a:rPr lang="es-ES" sz="2800" dirty="0" smtClean="0"/>
              <a:t>.</a:t>
            </a:r>
            <a:endParaRPr lang="es-ES" sz="2800" dirty="0"/>
          </a:p>
          <a:p>
            <a:pPr>
              <a:lnSpc>
                <a:spcPct val="114000"/>
              </a:lnSpc>
              <a:spcBef>
                <a:spcPts val="600"/>
              </a:spcBef>
            </a:pPr>
            <a:r>
              <a:rPr lang="es-ES" sz="2800" dirty="0" smtClean="0"/>
              <a:t>Las </a:t>
            </a:r>
            <a:r>
              <a:rPr lang="es-ES" sz="2800" dirty="0"/>
              <a:t>partículas pequeñas pueden llegar a las vías respiratorias inferiores y causar </a:t>
            </a:r>
            <a:r>
              <a:rPr lang="es-ES" sz="2800" dirty="0" smtClean="0"/>
              <a:t>asma.</a:t>
            </a:r>
            <a:endParaRPr lang="es-ES" sz="28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sp>
        <p:nvSpPr>
          <p:cNvPr id="9" name="Rectangle 2"/>
          <p:cNvSpPr>
            <a:spLocks noGrp="1"/>
          </p:cNvSpPr>
          <p:nvPr>
            <p:ph type="title"/>
          </p:nvPr>
        </p:nvSpPr>
        <p:spPr bwMode="auto">
          <a:xfrm>
            <a:off x="858345" y="337284"/>
            <a:ext cx="4357599"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Alergia a pólenes</a:t>
            </a:r>
          </a:p>
        </p:txBody>
      </p:sp>
    </p:spTree>
    <p:extLst>
      <p:ext uri="{BB962C8B-B14F-4D97-AF65-F5344CB8AC3E}">
        <p14:creationId xmlns:p14="http://schemas.microsoft.com/office/powerpoint/2010/main" val="8899485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928083" y="1351304"/>
            <a:ext cx="7320567" cy="4570867"/>
          </a:xfrm>
        </p:spPr>
        <p:txBody>
          <a:bodyPr/>
          <a:lstStyle/>
          <a:p>
            <a:pPr>
              <a:lnSpc>
                <a:spcPct val="114000"/>
              </a:lnSpc>
              <a:spcBef>
                <a:spcPts val="600"/>
              </a:spcBef>
            </a:pPr>
            <a:r>
              <a:rPr lang="es-ES" sz="2400" dirty="0" smtClean="0"/>
              <a:t>Tener </a:t>
            </a:r>
            <a:r>
              <a:rPr lang="es-ES" sz="2400" dirty="0"/>
              <a:t>las ventanas de casa cerradas (sobre todo por la mañana temprano y al final de la tarde)</a:t>
            </a:r>
          </a:p>
          <a:p>
            <a:pPr>
              <a:lnSpc>
                <a:spcPct val="114000"/>
              </a:lnSpc>
              <a:spcBef>
                <a:spcPts val="600"/>
              </a:spcBef>
            </a:pPr>
            <a:r>
              <a:rPr lang="es-ES" sz="2400" dirty="0" smtClean="0"/>
              <a:t>Dormir </a:t>
            </a:r>
            <a:r>
              <a:rPr lang="es-ES" sz="2400" dirty="0"/>
              <a:t>con las ventanas cerradas</a:t>
            </a:r>
          </a:p>
          <a:p>
            <a:pPr>
              <a:lnSpc>
                <a:spcPct val="114000"/>
              </a:lnSpc>
              <a:spcBef>
                <a:spcPts val="600"/>
              </a:spcBef>
            </a:pPr>
            <a:r>
              <a:rPr lang="es-ES" sz="2400" dirty="0" smtClean="0"/>
              <a:t>Hacer </a:t>
            </a:r>
            <a:r>
              <a:rPr lang="es-ES" sz="2400" dirty="0"/>
              <a:t>las actividades al aire libre a la tarde-noche</a:t>
            </a:r>
          </a:p>
          <a:p>
            <a:pPr>
              <a:lnSpc>
                <a:spcPct val="114000"/>
              </a:lnSpc>
              <a:spcBef>
                <a:spcPts val="600"/>
              </a:spcBef>
            </a:pPr>
            <a:r>
              <a:rPr lang="es-ES" sz="2400" dirty="0" smtClean="0"/>
              <a:t>Viajar </a:t>
            </a:r>
            <a:r>
              <a:rPr lang="es-ES" sz="2400" dirty="0"/>
              <a:t>con las ventanillas del coche cerradas. Evitar moto o bicicleta en periodo de polinización</a:t>
            </a:r>
          </a:p>
          <a:p>
            <a:pPr>
              <a:lnSpc>
                <a:spcPct val="114000"/>
              </a:lnSpc>
              <a:spcBef>
                <a:spcPts val="600"/>
              </a:spcBef>
            </a:pPr>
            <a:r>
              <a:rPr lang="es-ES" sz="2400" dirty="0" smtClean="0"/>
              <a:t>Usar </a:t>
            </a:r>
            <a:r>
              <a:rPr lang="es-ES" sz="2400" dirty="0"/>
              <a:t>filtros de polen en el aire acondicionado de los vehículos y de las casas</a:t>
            </a:r>
          </a:p>
          <a:p>
            <a:pPr>
              <a:lnSpc>
                <a:spcPct val="114000"/>
              </a:lnSpc>
              <a:spcBef>
                <a:spcPts val="600"/>
              </a:spcBef>
            </a:pPr>
            <a:r>
              <a:rPr lang="es-ES" sz="2400" dirty="0" smtClean="0"/>
              <a:t>Usar </a:t>
            </a:r>
            <a:r>
              <a:rPr lang="es-ES" sz="2400" dirty="0"/>
              <a:t>gafas de sol en el exterior para evitar el </a:t>
            </a:r>
            <a:r>
              <a:rPr lang="es-ES" sz="2400" dirty="0" smtClean="0"/>
              <a:t>     contacto </a:t>
            </a:r>
            <a:r>
              <a:rPr lang="es-ES" sz="2400" dirty="0"/>
              <a:t>con los ojos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sp>
        <p:nvSpPr>
          <p:cNvPr id="9" name="Rectangle 2"/>
          <p:cNvSpPr>
            <a:spLocks noGrp="1"/>
          </p:cNvSpPr>
          <p:nvPr>
            <p:ph type="title"/>
          </p:nvPr>
        </p:nvSpPr>
        <p:spPr bwMode="auto">
          <a:xfrm>
            <a:off x="858345" y="337285"/>
            <a:ext cx="4846996" cy="641510"/>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Medidas de evitación</a:t>
            </a:r>
          </a:p>
        </p:txBody>
      </p:sp>
    </p:spTree>
    <p:extLst>
      <p:ext uri="{BB962C8B-B14F-4D97-AF65-F5344CB8AC3E}">
        <p14:creationId xmlns:p14="http://schemas.microsoft.com/office/powerpoint/2010/main" val="252218790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858345" y="1351304"/>
            <a:ext cx="7320567" cy="4678204"/>
          </a:xfrm>
        </p:spPr>
        <p:txBody>
          <a:bodyPr/>
          <a:lstStyle/>
          <a:p>
            <a:pPr>
              <a:lnSpc>
                <a:spcPct val="100000"/>
              </a:lnSpc>
              <a:spcBef>
                <a:spcPts val="600"/>
              </a:spcBef>
            </a:pPr>
            <a:r>
              <a:rPr lang="es-ES" sz="2800" dirty="0"/>
              <a:t>Es importante saber los tipos </a:t>
            </a:r>
            <a:r>
              <a:rPr lang="es-ES" sz="2800" dirty="0" smtClean="0"/>
              <a:t>de polen </a:t>
            </a:r>
            <a:r>
              <a:rPr lang="es-ES" sz="2800" dirty="0"/>
              <a:t>a los que se es alérgico y los periodos de polinización de la zona donde se vive o a donde se viaja</a:t>
            </a:r>
          </a:p>
          <a:p>
            <a:pPr>
              <a:lnSpc>
                <a:spcPct val="100000"/>
              </a:lnSpc>
              <a:spcBef>
                <a:spcPts val="600"/>
              </a:spcBef>
            </a:pPr>
            <a:r>
              <a:rPr lang="es-ES" sz="2800" dirty="0" smtClean="0"/>
              <a:t>Consultar </a:t>
            </a:r>
            <a:r>
              <a:rPr lang="es-ES" sz="2800" dirty="0"/>
              <a:t>el mapa polínico de cada zona en:</a:t>
            </a:r>
          </a:p>
          <a:p>
            <a:pPr lvl="1">
              <a:lnSpc>
                <a:spcPct val="100000"/>
              </a:lnSpc>
              <a:spcBef>
                <a:spcPts val="600"/>
              </a:spcBef>
            </a:pPr>
            <a:r>
              <a:rPr lang="es-ES" sz="2400" dirty="0"/>
              <a:t>Red Española de </a:t>
            </a:r>
            <a:r>
              <a:rPr lang="es-ES" sz="2400" dirty="0" err="1"/>
              <a:t>Aerobiología</a:t>
            </a:r>
            <a:r>
              <a:rPr lang="es-ES" sz="2400" dirty="0"/>
              <a:t> </a:t>
            </a:r>
          </a:p>
          <a:p>
            <a:pPr lvl="1">
              <a:lnSpc>
                <a:spcPct val="100000"/>
              </a:lnSpc>
              <a:spcBef>
                <a:spcPts val="600"/>
              </a:spcBef>
            </a:pPr>
            <a:r>
              <a:rPr lang="es-ES" sz="2400" dirty="0"/>
              <a:t>Comité de </a:t>
            </a:r>
            <a:r>
              <a:rPr lang="es-ES" sz="2400" dirty="0" err="1"/>
              <a:t>Aerobiología</a:t>
            </a:r>
            <a:r>
              <a:rPr lang="es-ES" sz="2400" dirty="0"/>
              <a:t> de la SEAIC (Sociedad Española de Alergología e Inmunología Clínica)</a:t>
            </a:r>
          </a:p>
          <a:p>
            <a:pPr>
              <a:lnSpc>
                <a:spcPct val="100000"/>
              </a:lnSpc>
              <a:spcBef>
                <a:spcPts val="600"/>
              </a:spcBef>
            </a:pPr>
            <a:r>
              <a:rPr lang="es-ES" sz="2800" dirty="0"/>
              <a:t>Aplicaciones para móviles:</a:t>
            </a:r>
          </a:p>
          <a:p>
            <a:pPr lvl="1">
              <a:lnSpc>
                <a:spcPct val="100000"/>
              </a:lnSpc>
              <a:spcBef>
                <a:spcPts val="0"/>
              </a:spcBef>
            </a:pPr>
            <a:r>
              <a:rPr lang="es-ES" sz="2400" dirty="0"/>
              <a:t>Pólenes móvil</a:t>
            </a:r>
          </a:p>
          <a:p>
            <a:pPr lvl="1">
              <a:lnSpc>
                <a:spcPct val="100000"/>
              </a:lnSpc>
              <a:spcBef>
                <a:spcPts val="0"/>
              </a:spcBef>
            </a:pPr>
            <a:r>
              <a:rPr lang="es-ES" sz="2400" dirty="0" err="1"/>
              <a:t>Alergo</a:t>
            </a:r>
            <a:r>
              <a:rPr lang="es-ES" sz="2400" dirty="0"/>
              <a:t> </a:t>
            </a:r>
            <a:r>
              <a:rPr lang="es-ES" sz="2400" dirty="0" err="1"/>
              <a:t>Alarm</a:t>
            </a:r>
            <a:endParaRPr lang="es-ES" sz="2400" dirty="0"/>
          </a:p>
          <a:p>
            <a:pPr lvl="1">
              <a:lnSpc>
                <a:spcPct val="100000"/>
              </a:lnSpc>
              <a:spcBef>
                <a:spcPts val="0"/>
              </a:spcBef>
            </a:pPr>
            <a:r>
              <a:rPr lang="es-ES" sz="2400" dirty="0" err="1"/>
              <a:t>AlertaPolen</a:t>
            </a:r>
            <a:endParaRPr lang="es-ES" sz="24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8943" y="4666328"/>
            <a:ext cx="1880595" cy="1260000"/>
          </a:xfrm>
          <a:prstGeom prst="rect">
            <a:avLst/>
          </a:prstGeom>
        </p:spPr>
      </p:pic>
      <p:sp>
        <p:nvSpPr>
          <p:cNvPr id="9" name="Rectangle 2"/>
          <p:cNvSpPr>
            <a:spLocks noGrp="1"/>
          </p:cNvSpPr>
          <p:nvPr>
            <p:ph type="title"/>
          </p:nvPr>
        </p:nvSpPr>
        <p:spPr bwMode="auto">
          <a:xfrm>
            <a:off x="858345" y="337284"/>
            <a:ext cx="4357599"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Alergia a pólenes</a:t>
            </a:r>
          </a:p>
        </p:txBody>
      </p:sp>
    </p:spTree>
    <p:extLst>
      <p:ext uri="{BB962C8B-B14F-4D97-AF65-F5344CB8AC3E}">
        <p14:creationId xmlns:p14="http://schemas.microsoft.com/office/powerpoint/2010/main" val="30340856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411</Words>
  <Application>Microsoft Office PowerPoint</Application>
  <PresentationFormat>Presentación en pantalla (4:3)</PresentationFormat>
  <Paragraphs>42</Paragraphs>
  <Slides>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Times New Roman</vt:lpstr>
      <vt:lpstr>Wingdings</vt:lpstr>
      <vt:lpstr>1_White with Blue Bar Segoe Template_TP10286789</vt:lpstr>
      <vt:lpstr>Presentación de PowerPoint</vt:lpstr>
      <vt:lpstr>Presentación de PowerPoint</vt:lpstr>
      <vt:lpstr>Alergia a pólenes</vt:lpstr>
      <vt:lpstr>Alergia a pólenes</vt:lpstr>
      <vt:lpstr>Medidas de evitación</vt:lpstr>
      <vt:lpstr>Alergia a pólenes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9</cp:revision>
  <dcterms:created xsi:type="dcterms:W3CDTF">2016-05-03T15:33:32Z</dcterms:created>
  <dcterms:modified xsi:type="dcterms:W3CDTF">2017-07-12T17:07:23Z</dcterms:modified>
</cp:coreProperties>
</file>