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62" r:id="rId2"/>
    <p:sldId id="263" r:id="rId3"/>
    <p:sldId id="264" r:id="rId4"/>
    <p:sldId id="265" r:id="rId5"/>
    <p:sldId id="266" r:id="rId6"/>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50EF37CE-EB59-40CD-BCB6-1660DAD17C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s-ES"/>
          </a:p>
        </p:txBody>
      </p:sp>
      <p:sp>
        <p:nvSpPr>
          <p:cNvPr id="3" name="Marcador de fecha 2">
            <a:extLst>
              <a:ext uri="{FF2B5EF4-FFF2-40B4-BE49-F238E27FC236}">
                <a16:creationId xmlns:a16="http://schemas.microsoft.com/office/drawing/2014/main" id="{54C05535-2094-43BF-A2E4-623A1C7B90B0}"/>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24F1A01-5B83-43C4-B82A-8526B7BE7CBA}" type="datetimeFigureOut">
              <a:rPr lang="es-ES" altLang="es-ES"/>
              <a:pPr>
                <a:defRPr/>
              </a:pPr>
              <a:t>22/02/2018</a:t>
            </a:fld>
            <a:endParaRPr lang="es-ES" altLang="es-ES"/>
          </a:p>
        </p:txBody>
      </p:sp>
      <p:sp>
        <p:nvSpPr>
          <p:cNvPr id="4" name="Marcador de imagen de diapositiva 3">
            <a:extLst>
              <a:ext uri="{FF2B5EF4-FFF2-40B4-BE49-F238E27FC236}">
                <a16:creationId xmlns:a16="http://schemas.microsoft.com/office/drawing/2014/main" id="{5F6F145B-4733-43C7-8E6E-F275EE0FB3E2}"/>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a:extLst>
              <a:ext uri="{FF2B5EF4-FFF2-40B4-BE49-F238E27FC236}">
                <a16:creationId xmlns:a16="http://schemas.microsoft.com/office/drawing/2014/main" id="{EDBADA33-603B-454B-8247-9AFFE962480B}"/>
              </a:ext>
            </a:extLst>
          </p:cNvPr>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s-ES" altLang="es-ES" noProof="0"/>
              <a:t>Haga clic para modificar el estilo de texto del patrón</a:t>
            </a:r>
          </a:p>
          <a:p>
            <a:pPr lvl="1"/>
            <a:r>
              <a:rPr lang="es-ES" altLang="es-ES" noProof="0"/>
              <a:t>Segundo nivel</a:t>
            </a:r>
          </a:p>
          <a:p>
            <a:pPr lvl="2"/>
            <a:r>
              <a:rPr lang="es-ES" altLang="es-ES" noProof="0"/>
              <a:t>Tercer nivel</a:t>
            </a:r>
          </a:p>
          <a:p>
            <a:pPr lvl="3"/>
            <a:r>
              <a:rPr lang="es-ES" altLang="es-ES" noProof="0"/>
              <a:t>Cuarto nivel</a:t>
            </a:r>
          </a:p>
          <a:p>
            <a:pPr lvl="4"/>
            <a:r>
              <a:rPr lang="es-ES" altLang="es-ES" noProof="0"/>
              <a:t>Quinto nivel</a:t>
            </a:r>
          </a:p>
        </p:txBody>
      </p:sp>
      <p:sp>
        <p:nvSpPr>
          <p:cNvPr id="6" name="Marcador de pie de página 5">
            <a:extLst>
              <a:ext uri="{FF2B5EF4-FFF2-40B4-BE49-F238E27FC236}">
                <a16:creationId xmlns:a16="http://schemas.microsoft.com/office/drawing/2014/main" id="{0DA7670D-AAC8-438A-BC74-9E00ED4B107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s-ES"/>
          </a:p>
        </p:txBody>
      </p:sp>
      <p:sp>
        <p:nvSpPr>
          <p:cNvPr id="7" name="Marcador de número de diapositiva 6">
            <a:extLst>
              <a:ext uri="{FF2B5EF4-FFF2-40B4-BE49-F238E27FC236}">
                <a16:creationId xmlns:a16="http://schemas.microsoft.com/office/drawing/2014/main" id="{4486AAAC-4C46-4AFA-AE0A-64082293391F}"/>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8190C9E-5260-48D1-BBFD-D38FDBC28A5C}"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2/22/2018 8:01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71306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124157728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26019592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103001057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_tradnl"/>
              <a:t>Haga clic para modificar el estilo de texto del patrón</a:t>
            </a:r>
          </a:p>
        </p:txBody>
      </p:sp>
    </p:spTree>
    <p:extLst>
      <p:ext uri="{BB962C8B-B14F-4D97-AF65-F5344CB8AC3E}">
        <p14:creationId xmlns:p14="http://schemas.microsoft.com/office/powerpoint/2010/main" val="225358915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_tradnl"/>
              <a:t>Haga clic para modificar el estilo de texto del patrón</a:t>
            </a:r>
          </a:p>
        </p:txBody>
      </p:sp>
    </p:spTree>
    <p:extLst>
      <p:ext uri="{BB962C8B-B14F-4D97-AF65-F5344CB8AC3E}">
        <p14:creationId xmlns:p14="http://schemas.microsoft.com/office/powerpoint/2010/main" val="179704969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61128556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11373259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81090551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14363492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126215168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541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907309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a:extLst>
              <a:ext uri="{FF2B5EF4-FFF2-40B4-BE49-F238E27FC236}">
                <a16:creationId xmlns:a16="http://schemas.microsoft.com/office/drawing/2014/main" id="{6215D155-9749-4900-A834-1477FA46C4E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75" y="6007100"/>
            <a:ext cx="91598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EBB56A73-95C9-498A-9D9B-2EB79609E0F7}"/>
              </a:ext>
            </a:extLst>
          </p:cNvPr>
          <p:cNvSpPr>
            <a:spLocks noGrp="1"/>
          </p:cNvSpPr>
          <p:nvPr>
            <p:ph type="title"/>
          </p:nvPr>
        </p:nvSpPr>
        <p:spPr>
          <a:xfrm>
            <a:off x="381000" y="230188"/>
            <a:ext cx="8382000" cy="665162"/>
          </a:xfrm>
          <a:prstGeom prst="rect">
            <a:avLst/>
          </a:prstGeom>
        </p:spPr>
        <p:txBody>
          <a:bodyPr vert="horz" wrap="square" lIns="0" tIns="0" rIns="0" bIns="0" numCol="1" anchor="t" anchorCtr="0" compatLnSpc="1">
            <a:prstTxWarp prst="textNoShape">
              <a:avLst/>
            </a:prstTxWarp>
            <a:spAutoFit/>
          </a:bodyPr>
          <a:lstStyle/>
          <a:p>
            <a:pPr lvl="0"/>
            <a:r>
              <a:rPr lang="es-ES" altLang="es-ES"/>
              <a:t>Haga clic para modificar el estilo de título del patrón</a:t>
            </a:r>
            <a:endParaRPr lang="en-US" altLang="es-ES"/>
          </a:p>
        </p:txBody>
      </p:sp>
      <p:sp>
        <p:nvSpPr>
          <p:cNvPr id="1028" name="Text Placeholder 2">
            <a:extLst>
              <a:ext uri="{FF2B5EF4-FFF2-40B4-BE49-F238E27FC236}">
                <a16:creationId xmlns:a16="http://schemas.microsoft.com/office/drawing/2014/main" id="{FDDB7872-F0DF-4B36-BC46-3AB6D205DC4A}"/>
              </a:ext>
            </a:extLst>
          </p:cNvPr>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n-US" altLang="es-ES"/>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7" r:id="rId10"/>
    <p:sldLayoutId id="2147483838" r:id="rId11"/>
    <p:sldLayoutId id="2147483836"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S PGothic" panose="020B0600070205080204" pitchFamily="34" charset="-128"/>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charset="0"/>
          <a:ea typeface="MS PGothic" panose="020B0600070205080204" pitchFamily="34" charset="-128"/>
          <a:cs typeface="Arial" panose="020B0604020202020204" pitchFamily="34" charset="0"/>
        </a:defRPr>
      </a:lvl2pPr>
      <a:lvl3pPr algn="l" defTabSz="912813" rtl="0" eaLnBrk="0" fontAlgn="base" hangingPunct="0">
        <a:lnSpc>
          <a:spcPct val="90000"/>
        </a:lnSpc>
        <a:spcBef>
          <a:spcPct val="0"/>
        </a:spcBef>
        <a:spcAft>
          <a:spcPct val="0"/>
        </a:spcAft>
        <a:defRPr sz="4800">
          <a:solidFill>
            <a:schemeClr val="tx1"/>
          </a:solidFill>
          <a:latin typeface="Calibri" charset="0"/>
          <a:ea typeface="MS PGothic" panose="020B0600070205080204" pitchFamily="34" charset="-128"/>
          <a:cs typeface="Arial" panose="020B0604020202020204" pitchFamily="34" charset="0"/>
        </a:defRPr>
      </a:lvl3pPr>
      <a:lvl4pPr algn="l" defTabSz="912813" rtl="0" eaLnBrk="0" fontAlgn="base" hangingPunct="0">
        <a:lnSpc>
          <a:spcPct val="90000"/>
        </a:lnSpc>
        <a:spcBef>
          <a:spcPct val="0"/>
        </a:spcBef>
        <a:spcAft>
          <a:spcPct val="0"/>
        </a:spcAft>
        <a:defRPr sz="4800">
          <a:solidFill>
            <a:schemeClr val="tx1"/>
          </a:solidFill>
          <a:latin typeface="Calibri" charset="0"/>
          <a:ea typeface="MS PGothic" panose="020B0600070205080204" pitchFamily="34" charset="-128"/>
          <a:cs typeface="Arial" panose="020B0604020202020204" pitchFamily="34" charset="0"/>
        </a:defRPr>
      </a:lvl4pPr>
      <a:lvl5pPr algn="l" defTabSz="912813" rtl="0" eaLnBrk="0" fontAlgn="base" hangingPunct="0">
        <a:lnSpc>
          <a:spcPct val="90000"/>
        </a:lnSpc>
        <a:spcBef>
          <a:spcPct val="0"/>
        </a:spcBef>
        <a:spcAft>
          <a:spcPct val="0"/>
        </a:spcAft>
        <a:defRPr sz="4800">
          <a:solidFill>
            <a:schemeClr val="tx1"/>
          </a:solidFill>
          <a:latin typeface="Calibri" charset="0"/>
          <a:ea typeface="MS PGothic" panose="020B0600070205080204" pitchFamily="34" charset="-128"/>
          <a:cs typeface="Arial" panose="020B0604020202020204" pitchFamily="34" charset="0"/>
        </a:defRPr>
      </a:lvl5pPr>
      <a:lvl6pPr marL="457200" algn="l" defTabSz="912813" rtl="0" fontAlgn="base">
        <a:lnSpc>
          <a:spcPct val="90000"/>
        </a:lnSpc>
        <a:spcBef>
          <a:spcPct val="0"/>
        </a:spcBef>
        <a:spcAft>
          <a:spcPct val="0"/>
        </a:spcAft>
        <a:defRPr sz="4800">
          <a:solidFill>
            <a:schemeClr val="tx1"/>
          </a:solidFill>
          <a:latin typeface="Calibri" charset="0"/>
          <a:ea typeface="ＭＳ Ｐゴシック" charset="0"/>
        </a:defRPr>
      </a:lvl6pPr>
      <a:lvl7pPr marL="914400" algn="l" defTabSz="912813" rtl="0" fontAlgn="base">
        <a:lnSpc>
          <a:spcPct val="90000"/>
        </a:lnSpc>
        <a:spcBef>
          <a:spcPct val="0"/>
        </a:spcBef>
        <a:spcAft>
          <a:spcPct val="0"/>
        </a:spcAft>
        <a:defRPr sz="4800">
          <a:solidFill>
            <a:schemeClr val="tx1"/>
          </a:solidFill>
          <a:latin typeface="Calibri" charset="0"/>
          <a:ea typeface="ＭＳ Ｐゴシック" charset="0"/>
        </a:defRPr>
      </a:lvl7pPr>
      <a:lvl8pPr marL="1371600" algn="l" defTabSz="912813" rtl="0" fontAlgn="base">
        <a:lnSpc>
          <a:spcPct val="90000"/>
        </a:lnSpc>
        <a:spcBef>
          <a:spcPct val="0"/>
        </a:spcBef>
        <a:spcAft>
          <a:spcPct val="0"/>
        </a:spcAft>
        <a:defRPr sz="4800">
          <a:solidFill>
            <a:schemeClr val="tx1"/>
          </a:solidFill>
          <a:latin typeface="Calibri" charset="0"/>
          <a:ea typeface="ＭＳ Ｐゴシック" charset="0"/>
        </a:defRPr>
      </a:lvl8pPr>
      <a:lvl9pPr marL="1828800" algn="l" defTabSz="912813" rtl="0" fontAlgn="base">
        <a:lnSpc>
          <a:spcPct val="90000"/>
        </a:lnSpc>
        <a:spcBef>
          <a:spcPct val="0"/>
        </a:spcBef>
        <a:spcAft>
          <a:spcPct val="0"/>
        </a:spcAft>
        <a:defRPr sz="4800">
          <a:solidFill>
            <a:schemeClr val="tx1"/>
          </a:solidFill>
          <a:latin typeface="Calibri" charset="0"/>
          <a:ea typeface="ＭＳ Ｐゴシック"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S PGothic" panose="020B0600070205080204" pitchFamily="34" charset="-128"/>
          <a:cs typeface="MS PGothic" charset="0"/>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S PGothic" panose="020B0600070205080204" pitchFamily="34" charset="-128"/>
          <a:cs typeface="MS PGothic" charset="0"/>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S PGothic" panose="020B0600070205080204" pitchFamily="34" charset="-128"/>
          <a:cs typeface="MS PGothic" charset="0"/>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S PGothic" panose="020B0600070205080204" pitchFamily="34" charset="-128"/>
          <a:cs typeface="MS PGothic" charset="0"/>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S PGothic" panose="020B0600070205080204" pitchFamily="34" charset="-128"/>
          <a:cs typeface="MS PGothic"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00383"/>
          </a:xfrm>
          <a:prstGeom prst="rect">
            <a:avLst/>
          </a:prstGeom>
          <a:noFill/>
          <a:ln w="12700">
            <a:solidFill>
              <a:schemeClr val="tx1"/>
            </a:solidFill>
            <a:miter lim="800000"/>
            <a:headEnd/>
            <a:tailEnd/>
          </a:ln>
        </p:spPr>
        <p:txBody>
          <a:bodyPr>
            <a:spAutoFit/>
          </a:bodyPr>
          <a:lstStyle/>
          <a:p>
            <a:pPr algn="ctr">
              <a:spcBef>
                <a:spcPts val="600"/>
              </a:spcBef>
            </a:pPr>
            <a:r>
              <a:rPr lang="es-ES" sz="4000" b="1" dirty="0">
                <a:solidFill>
                  <a:srgbClr val="000000"/>
                </a:solidFill>
                <a:latin typeface="Arial" charset="0"/>
              </a:rPr>
              <a:t>Alergia a epitelios animales:</a:t>
            </a:r>
          </a:p>
          <a:p>
            <a:pPr algn="ctr">
              <a:spcBef>
                <a:spcPts val="600"/>
              </a:spcBef>
            </a:pPr>
            <a:r>
              <a:rPr lang="es-ES" sz="4000" b="1" dirty="0">
                <a:solidFill>
                  <a:srgbClr val="000000"/>
                </a:solidFill>
                <a:latin typeface="Arial" charset="0"/>
              </a:rPr>
              <a:t>¿qué hago con mi mascota?</a:t>
            </a:r>
          </a:p>
        </p:txBody>
      </p:sp>
      <p:sp>
        <p:nvSpPr>
          <p:cNvPr id="2" name="CuadroTexto 11"/>
          <p:cNvSpPr txBox="1"/>
          <p:nvPr/>
        </p:nvSpPr>
        <p:spPr>
          <a:xfrm>
            <a:off x="1582640" y="3655107"/>
            <a:ext cx="5421476" cy="1138773"/>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Enrique Guerra Vilches</a:t>
            </a:r>
            <a:r>
              <a:rPr lang="es-ES" sz="2000" dirty="0">
                <a:solidFill>
                  <a:srgbClr val="000000"/>
                </a:solidFill>
                <a:effectLst>
                  <a:outerShdw blurRad="38100" dist="38100" dir="2700000" algn="tl">
                    <a:srgbClr val="C0C0C0"/>
                  </a:outerShdw>
                </a:effectLst>
                <a:latin typeface="Arial" charset="0"/>
                <a:cs typeface="Arial" charset="0"/>
              </a:rPr>
              <a:t>. MIR de Pediatría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Olga Cortés Rico.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000" dirty="0">
                <a:solidFill>
                  <a:srgbClr val="000000"/>
                </a:solidFill>
                <a:effectLst>
                  <a:outerShdw blurRad="38100" dist="38100" dir="2700000" algn="tl">
                    <a:srgbClr val="C0C0C0"/>
                  </a:outerShdw>
                </a:effectLst>
                <a:latin typeface="Arial" charset="0"/>
                <a:cs typeface="Arial" charset="0"/>
              </a:rPr>
              <a:t>Grupo de Vías Respiratorias - </a:t>
            </a:r>
            <a:r>
              <a:rPr lang="es-ES" sz="2000" dirty="0" err="1">
                <a:solidFill>
                  <a:srgbClr val="000000"/>
                </a:solidFill>
                <a:effectLst>
                  <a:outerShdw blurRad="38100" dist="38100" dir="2700000" algn="tl">
                    <a:srgbClr val="C0C0C0"/>
                  </a:outerShdw>
                </a:effectLst>
                <a:latin typeface="Arial" charset="0"/>
                <a:cs typeface="Arial" charset="0"/>
              </a:rPr>
              <a:t>AEPap</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7" name="Imagen 6">
            <a:extLst>
              <a:ext uri="{FF2B5EF4-FFF2-40B4-BE49-F238E27FC236}">
                <a16:creationId xmlns:a16="http://schemas.microsoft.com/office/drawing/2014/main" id="{3ED1D4A6-BB6D-469F-BC23-3CF5A56E96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23726" y="4647722"/>
            <a:ext cx="2275812"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E384EDB-49DE-4929-9A2B-899CBD641509}"/>
              </a:ext>
            </a:extLst>
          </p:cNvPr>
          <p:cNvSpPr>
            <a:spLocks noGrp="1"/>
          </p:cNvSpPr>
          <p:nvPr>
            <p:ph idx="1"/>
          </p:nvPr>
        </p:nvSpPr>
        <p:spPr>
          <a:xfrm>
            <a:off x="644951" y="1318607"/>
            <a:ext cx="8354587" cy="4078039"/>
          </a:xfrm>
        </p:spPr>
        <p:txBody>
          <a:bodyPr/>
          <a:lstStyle/>
          <a:p>
            <a:pPr>
              <a:lnSpc>
                <a:spcPct val="125000"/>
              </a:lnSpc>
              <a:spcBef>
                <a:spcPts val="600"/>
              </a:spcBef>
            </a:pPr>
            <a:r>
              <a:rPr lang="es-ES" sz="3400" dirty="0"/>
              <a:t>Tener alergia a los animales es muy frecuente.</a:t>
            </a:r>
          </a:p>
          <a:p>
            <a:pPr>
              <a:lnSpc>
                <a:spcPct val="125000"/>
              </a:lnSpc>
              <a:spcBef>
                <a:spcPts val="600"/>
              </a:spcBef>
            </a:pPr>
            <a:r>
              <a:rPr lang="es-ES" sz="3400" dirty="0"/>
              <a:t>El que da más alergia es </a:t>
            </a:r>
            <a:r>
              <a:rPr lang="es-ES" sz="3400" b="1" dirty="0"/>
              <a:t>el gato</a:t>
            </a:r>
            <a:r>
              <a:rPr lang="es-ES" sz="3400" dirty="0"/>
              <a:t>. También el perro y el caballo.</a:t>
            </a:r>
          </a:p>
          <a:p>
            <a:pPr>
              <a:lnSpc>
                <a:spcPct val="125000"/>
              </a:lnSpc>
              <a:spcBef>
                <a:spcPts val="600"/>
              </a:spcBef>
            </a:pPr>
            <a:r>
              <a:rPr lang="es-ES" sz="3400" dirty="0"/>
              <a:t>Se puede tener alergia a cualquier animal de pelo.</a:t>
            </a:r>
          </a:p>
        </p:txBody>
      </p:sp>
      <p:pic>
        <p:nvPicPr>
          <p:cNvPr id="15" name="Imagen 14">
            <a:extLst>
              <a:ext uri="{FF2B5EF4-FFF2-40B4-BE49-F238E27FC236}">
                <a16:creationId xmlns:a16="http://schemas.microsoft.com/office/drawing/2014/main" id="{2610611A-78CE-483C-ADD9-C9FEA7090C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3726" y="4647722"/>
            <a:ext cx="2275812"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6423794"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desencadena?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E384EDB-49DE-4929-9A2B-899CBD641509}"/>
              </a:ext>
            </a:extLst>
          </p:cNvPr>
          <p:cNvSpPr>
            <a:spLocks noGrp="1"/>
          </p:cNvSpPr>
          <p:nvPr>
            <p:ph idx="1"/>
          </p:nvPr>
        </p:nvSpPr>
        <p:spPr>
          <a:xfrm>
            <a:off x="644951" y="1422304"/>
            <a:ext cx="8354587" cy="3701013"/>
          </a:xfrm>
        </p:spPr>
        <p:txBody>
          <a:bodyPr/>
          <a:lstStyle/>
          <a:p>
            <a:pPr>
              <a:lnSpc>
                <a:spcPct val="124000"/>
              </a:lnSpc>
              <a:spcBef>
                <a:spcPts val="600"/>
              </a:spcBef>
            </a:pPr>
            <a:r>
              <a:rPr lang="es-ES" sz="3000" dirty="0"/>
              <a:t>Lo que da alergia es la caspa de la piel del animal.</a:t>
            </a:r>
          </a:p>
          <a:p>
            <a:pPr>
              <a:lnSpc>
                <a:spcPct val="124000"/>
              </a:lnSpc>
              <a:spcBef>
                <a:spcPts val="600"/>
              </a:spcBef>
            </a:pPr>
            <a:r>
              <a:rPr lang="es-ES" sz="3000" dirty="0"/>
              <a:t>Menos frecuentes: la saliva, las plumas o las heces.</a:t>
            </a:r>
          </a:p>
          <a:p>
            <a:pPr>
              <a:lnSpc>
                <a:spcPct val="124000"/>
              </a:lnSpc>
              <a:spcBef>
                <a:spcPts val="600"/>
              </a:spcBef>
            </a:pPr>
            <a:r>
              <a:rPr lang="es-ES" sz="3000" dirty="0"/>
              <a:t>La caspa flota en el aire y viaja en la ropa.</a:t>
            </a:r>
          </a:p>
          <a:p>
            <a:pPr>
              <a:lnSpc>
                <a:spcPct val="124000"/>
              </a:lnSpc>
              <a:spcBef>
                <a:spcPts val="600"/>
              </a:spcBef>
            </a:pPr>
            <a:r>
              <a:rPr lang="es-ES" sz="3000" dirty="0"/>
              <a:t>Se tienen síntomas cuando se vive junto al animal.</a:t>
            </a:r>
          </a:p>
          <a:p>
            <a:pPr>
              <a:lnSpc>
                <a:spcPct val="124000"/>
              </a:lnSpc>
              <a:spcBef>
                <a:spcPts val="600"/>
              </a:spcBef>
            </a:pPr>
            <a:r>
              <a:rPr lang="es-ES" sz="3000" dirty="0"/>
              <a:t>A veces los síntomas se pueden tener aunque no esté el animal.</a:t>
            </a:r>
          </a:p>
        </p:txBody>
      </p:sp>
      <p:pic>
        <p:nvPicPr>
          <p:cNvPr id="15" name="Imagen 14">
            <a:extLst>
              <a:ext uri="{FF2B5EF4-FFF2-40B4-BE49-F238E27FC236}">
                <a16:creationId xmlns:a16="http://schemas.microsoft.com/office/drawing/2014/main" id="{2610611A-78CE-483C-ADD9-C9FEA7090C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3726" y="4647722"/>
            <a:ext cx="2275812" cy="1260000"/>
          </a:xfrm>
          <a:prstGeom prst="rect">
            <a:avLst/>
          </a:prstGeom>
        </p:spPr>
      </p:pic>
    </p:spTree>
    <p:extLst>
      <p:ext uri="{BB962C8B-B14F-4D97-AF65-F5344CB8AC3E}">
        <p14:creationId xmlns:p14="http://schemas.microsoft.com/office/powerpoint/2010/main" val="30785928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859587"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pasa cuando se tiene alergia a los animales?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E384EDB-49DE-4929-9A2B-899CBD641509}"/>
              </a:ext>
            </a:extLst>
          </p:cNvPr>
          <p:cNvSpPr>
            <a:spLocks noGrp="1"/>
          </p:cNvSpPr>
          <p:nvPr>
            <p:ph idx="1"/>
          </p:nvPr>
        </p:nvSpPr>
        <p:spPr>
          <a:xfrm>
            <a:off x="665162" y="1901358"/>
            <a:ext cx="8354587" cy="2901820"/>
          </a:xfrm>
        </p:spPr>
        <p:txBody>
          <a:bodyPr/>
          <a:lstStyle/>
          <a:p>
            <a:pPr>
              <a:lnSpc>
                <a:spcPct val="124000"/>
              </a:lnSpc>
              <a:spcBef>
                <a:spcPts val="600"/>
              </a:spcBef>
            </a:pPr>
            <a:r>
              <a:rPr lang="es-ES" sz="3600" dirty="0"/>
              <a:t>Hay síntomas durante todo el año.</a:t>
            </a:r>
          </a:p>
          <a:p>
            <a:pPr>
              <a:lnSpc>
                <a:spcPct val="124000"/>
              </a:lnSpc>
              <a:spcBef>
                <a:spcPts val="600"/>
              </a:spcBef>
            </a:pPr>
            <a:r>
              <a:rPr lang="es-ES" sz="3600" dirty="0"/>
              <a:t>Se está peor cuando se está junto al animal y se mejora si no hay contacto.</a:t>
            </a:r>
          </a:p>
          <a:p>
            <a:pPr>
              <a:lnSpc>
                <a:spcPct val="124000"/>
              </a:lnSpc>
              <a:spcBef>
                <a:spcPts val="600"/>
              </a:spcBef>
            </a:pPr>
            <a:r>
              <a:rPr lang="es-ES" sz="3600" dirty="0"/>
              <a:t> A veces se tiene </a:t>
            </a:r>
            <a:r>
              <a:rPr lang="es-ES" sz="3600" dirty="0" err="1"/>
              <a:t>rinoconjuntivitis</a:t>
            </a:r>
            <a:r>
              <a:rPr lang="es-ES" sz="3600" dirty="0"/>
              <a:t>.</a:t>
            </a:r>
          </a:p>
        </p:txBody>
      </p:sp>
      <p:pic>
        <p:nvPicPr>
          <p:cNvPr id="15" name="Imagen 14">
            <a:extLst>
              <a:ext uri="{FF2B5EF4-FFF2-40B4-BE49-F238E27FC236}">
                <a16:creationId xmlns:a16="http://schemas.microsoft.com/office/drawing/2014/main" id="{2610611A-78CE-483C-ADD9-C9FEA7090C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3726" y="4647722"/>
            <a:ext cx="2275812" cy="1260000"/>
          </a:xfrm>
          <a:prstGeom prst="rect">
            <a:avLst/>
          </a:prstGeom>
        </p:spPr>
      </p:pic>
    </p:spTree>
    <p:extLst>
      <p:ext uri="{BB962C8B-B14F-4D97-AF65-F5344CB8AC3E}">
        <p14:creationId xmlns:p14="http://schemas.microsoft.com/office/powerpoint/2010/main" val="122118327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6423794"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podemos hacer?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0E384EDB-49DE-4929-9A2B-899CBD641509}"/>
              </a:ext>
            </a:extLst>
          </p:cNvPr>
          <p:cNvSpPr>
            <a:spLocks noGrp="1"/>
          </p:cNvSpPr>
          <p:nvPr>
            <p:ph idx="1"/>
          </p:nvPr>
        </p:nvSpPr>
        <p:spPr>
          <a:xfrm>
            <a:off x="644951" y="1422304"/>
            <a:ext cx="8354587" cy="4353179"/>
          </a:xfrm>
        </p:spPr>
        <p:txBody>
          <a:bodyPr/>
          <a:lstStyle/>
          <a:p>
            <a:pPr>
              <a:lnSpc>
                <a:spcPct val="124000"/>
              </a:lnSpc>
              <a:spcBef>
                <a:spcPts val="600"/>
              </a:spcBef>
            </a:pPr>
            <a:r>
              <a:rPr lang="es-ES" dirty="0"/>
              <a:t>Sacar al animal de la vivienda.</a:t>
            </a:r>
          </a:p>
          <a:p>
            <a:pPr>
              <a:lnSpc>
                <a:spcPct val="124000"/>
              </a:lnSpc>
              <a:spcBef>
                <a:spcPts val="600"/>
              </a:spcBef>
            </a:pPr>
            <a:r>
              <a:rPr lang="es-ES" dirty="0"/>
              <a:t>Evitar ir a las casas donde haya animales que le causan alergia.</a:t>
            </a:r>
          </a:p>
          <a:p>
            <a:pPr>
              <a:lnSpc>
                <a:spcPct val="124000"/>
              </a:lnSpc>
              <a:spcBef>
                <a:spcPts val="600"/>
              </a:spcBef>
            </a:pPr>
            <a:r>
              <a:rPr lang="es-ES" dirty="0"/>
              <a:t>Si no se puede retirar el animal de la casa:</a:t>
            </a:r>
          </a:p>
          <a:p>
            <a:pPr lvl="1">
              <a:lnSpc>
                <a:spcPct val="124000"/>
              </a:lnSpc>
              <a:spcBef>
                <a:spcPts val="600"/>
              </a:spcBef>
            </a:pPr>
            <a:r>
              <a:rPr lang="es-ES" dirty="0"/>
              <a:t>Que no entre en el dormitorio del niño y en las zonas comunes de la casa.</a:t>
            </a:r>
          </a:p>
          <a:p>
            <a:pPr lvl="1">
              <a:lnSpc>
                <a:spcPct val="124000"/>
              </a:lnSpc>
              <a:spcBef>
                <a:spcPts val="600"/>
              </a:spcBef>
            </a:pPr>
            <a:r>
              <a:rPr lang="es-ES" dirty="0"/>
              <a:t>No tener alfombras.</a:t>
            </a:r>
          </a:p>
        </p:txBody>
      </p:sp>
      <p:pic>
        <p:nvPicPr>
          <p:cNvPr id="15" name="Imagen 14">
            <a:extLst>
              <a:ext uri="{FF2B5EF4-FFF2-40B4-BE49-F238E27FC236}">
                <a16:creationId xmlns:a16="http://schemas.microsoft.com/office/drawing/2014/main" id="{2610611A-78CE-483C-ADD9-C9FEA7090C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3726" y="4647722"/>
            <a:ext cx="2275812" cy="1260000"/>
          </a:xfrm>
          <a:prstGeom prst="rect">
            <a:avLst/>
          </a:prstGeom>
        </p:spPr>
      </p:pic>
    </p:spTree>
    <p:extLst>
      <p:ext uri="{BB962C8B-B14F-4D97-AF65-F5344CB8AC3E}">
        <p14:creationId xmlns:p14="http://schemas.microsoft.com/office/powerpoint/2010/main" val="2664436353"/>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TotalTime>
  <Words>357</Words>
  <Application>Microsoft Office PowerPoint</Application>
  <PresentationFormat>Presentación en pantalla (4:3)</PresentationFormat>
  <Paragraphs>34</Paragraphs>
  <Slides>5</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MS PGothic</vt:lpstr>
      <vt:lpstr>MS PGothic</vt:lpstr>
      <vt:lpstr>Arial</vt:lpstr>
      <vt:lpstr>Calibri</vt:lpstr>
      <vt:lpstr>Wingdings</vt:lpstr>
      <vt:lpstr>1_White with Blue Bar Segoe Template_TP10286789</vt:lpstr>
      <vt:lpstr>Presentación de PowerPoint</vt:lpstr>
      <vt:lpstr>¿Qué es?</vt:lpstr>
      <vt:lpstr>¿Cómo se desencadena?</vt:lpstr>
      <vt:lpstr>¿¿Qué pasa cuando se tiene alergia a los animales?</vt:lpstr>
      <vt:lpstr>¿Qué podemos hacer?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28</cp:revision>
  <dcterms:created xsi:type="dcterms:W3CDTF">2016-04-01T18:52:14Z</dcterms:created>
  <dcterms:modified xsi:type="dcterms:W3CDTF">2018-02-22T19:12:19Z</dcterms:modified>
</cp:coreProperties>
</file>