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7"/>
  </p:notesMasterIdLst>
  <p:sldIdLst>
    <p:sldId id="257" r:id="rId2"/>
    <p:sldId id="260" r:id="rId3"/>
    <p:sldId id="261" r:id="rId4"/>
    <p:sldId id="262" r:id="rId5"/>
    <p:sldId id="263" r:id="rId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1290"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D46E38-630D-43E1-9801-0A5857B40ED7}" type="datetimeFigureOut">
              <a:rPr lang="es-ES" smtClean="0"/>
              <a:pPr/>
              <a:t>14/06/2017</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519295-932D-40A1-A176-D7B0E145A51E}" type="slidenum">
              <a:rPr lang="es-ES" smtClean="0"/>
              <a:pPr/>
              <a:t>‹Nº›</a:t>
            </a:fld>
            <a:endParaRPr lang="es-ES"/>
          </a:p>
        </p:txBody>
      </p:sp>
    </p:spTree>
    <p:extLst>
      <p:ext uri="{BB962C8B-B14F-4D97-AF65-F5344CB8AC3E}">
        <p14:creationId xmlns:p14="http://schemas.microsoft.com/office/powerpoint/2010/main" val="1574220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altLang="es-ES" sz="900" smtClean="0">
              <a:latin typeface="Arial" charset="0"/>
              <a:cs typeface="Arial" charset="0"/>
            </a:endParaRPr>
          </a:p>
        </p:txBody>
      </p:sp>
      <p:sp>
        <p:nvSpPr>
          <p:cNvPr id="16387"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solidFill>
                <a:srgbClr val="000000"/>
              </a:solidFill>
            </a:endParaRPr>
          </a:p>
        </p:txBody>
      </p:sp>
      <p:sp>
        <p:nvSpPr>
          <p:cNvPr id="1638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F6F38CDF-4E54-4B60-BA0B-20D7060343C0}" type="datetime8">
              <a:rPr lang="en-US">
                <a:solidFill>
                  <a:srgbClr val="000000"/>
                </a:solidFill>
              </a:rPr>
              <a:pPr fontAlgn="base">
                <a:spcBef>
                  <a:spcPct val="0"/>
                </a:spcBef>
                <a:spcAft>
                  <a:spcPct val="0"/>
                </a:spcAft>
                <a:defRPr/>
              </a:pPr>
              <a:t>6/14/2017 6:11 PM</a:t>
            </a:fld>
            <a:endParaRPr lang="en-US">
              <a:solidFill>
                <a:srgbClr val="000000"/>
              </a:solidFill>
            </a:endParaRPr>
          </a:p>
        </p:txBody>
      </p:sp>
      <p:sp>
        <p:nvSpPr>
          <p:cNvPr id="16389" name="Footer Placeholder 5"/>
          <p:cNvSpPr>
            <a:spLocks noGrp="1"/>
          </p:cNvSpPr>
          <p:nvPr>
            <p:ph type="ftr" sz="quarter" idx="4"/>
          </p:nvPr>
        </p:nvSpPr>
        <p:spPr bwMode="auto">
          <a:xfrm>
            <a:off x="0" y="8685213"/>
            <a:ext cx="6172200"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z="500" smtClean="0">
                <a:solidFill>
                  <a:srgbClr val="000000"/>
                </a:solidFill>
              </a:rPr>
              <a:t>© 2007 Microsoft Corporation. Todos los derechos reservados. Microsoft, Windows, Windows Vista y otros nombres de productos son o podrían ser marcas registradas o marcas comerciales en los EE.UU. u otros países.</a:t>
            </a:r>
          </a:p>
          <a:p>
            <a:pPr fontAlgn="base">
              <a:spcBef>
                <a:spcPct val="0"/>
              </a:spcBef>
              <a:spcAft>
                <a:spcPct val="0"/>
              </a:spcAft>
              <a:defRPr/>
            </a:pPr>
            <a:r>
              <a:rPr lang="en-US" sz="500" smtClean="0">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smtClean="0">
                <a:solidFill>
                  <a:srgbClr val="000000"/>
                </a:solidFill>
              </a:rPr>
            </a:br>
            <a:r>
              <a:rPr lang="en-US" sz="500" smtClean="0">
                <a:solidFill>
                  <a:srgbClr val="000000"/>
                </a:solidFill>
              </a:rPr>
              <a:t>MICROSOFT NO FACILITA GARANTÍAS EXPRESAS, IMPLÍCITAS O ESTATUTORIAS EN RELACIÓN A LA INFORMACIÓN CONTENIDA EN ESTA PRESENTACIÓN.</a:t>
            </a:r>
          </a:p>
          <a:p>
            <a:pPr fontAlgn="base">
              <a:spcBef>
                <a:spcPct val="0"/>
              </a:spcBef>
              <a:spcAft>
                <a:spcPct val="0"/>
              </a:spcAft>
              <a:defRPr/>
            </a:pPr>
            <a:endParaRPr lang="en-US" sz="500" smtClean="0">
              <a:solidFill>
                <a:srgbClr val="000000"/>
              </a:solidFill>
            </a:endParaRPr>
          </a:p>
        </p:txBody>
      </p:sp>
      <p:sp>
        <p:nvSpPr>
          <p:cNvPr id="16390" name="Slide Number Placeholder 6"/>
          <p:cNvSpPr>
            <a:spLocks noGrp="1"/>
          </p:cNvSpPr>
          <p:nvPr>
            <p:ph type="sldNum" sz="quarter" idx="5"/>
          </p:nvPr>
        </p:nvSpPr>
        <p:spPr bwMode="auto">
          <a:xfrm>
            <a:off x="6172200" y="8685213"/>
            <a:ext cx="684213"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fld id="{8BD6B175-3349-4FA5-9BE1-83870639E76A}" type="slidenum">
              <a:rPr lang="en-US">
                <a:solidFill>
                  <a:srgbClr val="000000"/>
                </a:solidFill>
              </a:rPr>
              <a:pPr fontAlgn="base">
                <a:spcBef>
                  <a:spcPct val="0"/>
                </a:spcBef>
                <a:spcAft>
                  <a:spcPct val="0"/>
                </a:spcAft>
                <a:defRPr/>
              </a:pPr>
              <a:t>1</a:t>
            </a:fld>
            <a:endParaRPr lang="en-US">
              <a:solidFill>
                <a:srgbClr val="000000"/>
              </a:solidFill>
            </a:endParaRPr>
          </a:p>
        </p:txBody>
      </p:sp>
    </p:spTree>
    <p:extLst>
      <p:ext uri="{BB962C8B-B14F-4D97-AF65-F5344CB8AC3E}">
        <p14:creationId xmlns:p14="http://schemas.microsoft.com/office/powerpoint/2010/main" val="3217600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smtClean="0"/>
              <a:t>Haga clic para modificar el estilo de subtítulo del patrón</a:t>
            </a:r>
            <a:endParaRPr lang="en-US" dirty="0"/>
          </a:p>
        </p:txBody>
      </p:sp>
    </p:spTree>
    <p:extLst>
      <p:ext uri="{BB962C8B-B14F-4D97-AF65-F5344CB8AC3E}">
        <p14:creationId xmlns:p14="http://schemas.microsoft.com/office/powerpoint/2010/main" val="942282825"/>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1548712065"/>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s-ES" smtClean="0"/>
              <a:t>Haga clic para modificar el estilo de texto del patrón</a:t>
            </a:r>
          </a:p>
        </p:txBody>
      </p:sp>
    </p:spTree>
    <p:extLst>
      <p:ext uri="{BB962C8B-B14F-4D97-AF65-F5344CB8AC3E}">
        <p14:creationId xmlns:p14="http://schemas.microsoft.com/office/powerpoint/2010/main" val="3184666631"/>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smtClean="0"/>
              <a:t>Haga clic para modificar el estilo de texto del patrón</a:t>
            </a:r>
          </a:p>
        </p:txBody>
      </p:sp>
    </p:spTree>
    <p:extLst>
      <p:ext uri="{BB962C8B-B14F-4D97-AF65-F5344CB8AC3E}">
        <p14:creationId xmlns:p14="http://schemas.microsoft.com/office/powerpoint/2010/main" val="398600886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smtClean="0"/>
              <a:t>Haga clic para modificar el estilo de texto del patrón</a:t>
            </a:r>
          </a:p>
        </p:txBody>
      </p:sp>
    </p:spTree>
    <p:extLst>
      <p:ext uri="{BB962C8B-B14F-4D97-AF65-F5344CB8AC3E}">
        <p14:creationId xmlns:p14="http://schemas.microsoft.com/office/powerpoint/2010/main" val="375922538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416723299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22632838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2097829874"/>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3464494243"/>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Tree>
    <p:extLst>
      <p:ext uri="{BB962C8B-B14F-4D97-AF65-F5344CB8AC3E}">
        <p14:creationId xmlns:p14="http://schemas.microsoft.com/office/powerpoint/2010/main" val="2986659097"/>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0662711"/>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394582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pic>
        <p:nvPicPr>
          <p:cNvPr id="1026" name="Picture 25" descr="7-00029_BAK_v03TOP"/>
          <p:cNvPicPr>
            <a:picLocks noChangeAspect="1" noChangeArrowheads="1"/>
          </p:cNvPicPr>
          <p:nvPr/>
        </p:nvPicPr>
        <p:blipFill>
          <a:blip r:embed="rId15" cstate="print"/>
          <a:srcRect/>
          <a:stretch>
            <a:fillRect/>
          </a:stretch>
        </p:blipFill>
        <p:spPr bwMode="auto">
          <a:xfrm>
            <a:off x="-15875" y="6007100"/>
            <a:ext cx="9159875" cy="849313"/>
          </a:xfrm>
          <a:prstGeom prst="rect">
            <a:avLst/>
          </a:prstGeom>
          <a:noFill/>
          <a:ln w="9525">
            <a:noFill/>
            <a:miter lim="800000"/>
            <a:headEnd/>
            <a:tailEnd/>
          </a:ln>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s-ES" smtClean="0"/>
              <a:t>Haga clic para modificar el estilo de título del patrón</a:t>
            </a:r>
            <a:endParaRPr lang="en-US" dirty="0"/>
          </a:p>
        </p:txBody>
      </p:sp>
      <p:sp>
        <p:nvSpPr>
          <p:cNvPr id="1028"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Tree>
    <p:extLst>
      <p:ext uri="{BB962C8B-B14F-4D97-AF65-F5344CB8AC3E}">
        <p14:creationId xmlns:p14="http://schemas.microsoft.com/office/powerpoint/2010/main" val="12708468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6"/>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7"/>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9.xml"/><Relationship Id="rId5" Type="http://schemas.openxmlformats.org/officeDocument/2006/relationships/image" Target="../media/image7.jp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6" Type="http://schemas.openxmlformats.org/officeDocument/2006/relationships/image" Target="../media/image7.jpg"/><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agen 3"/>
          <p:cNvPicPr>
            <a:picLocks noChangeAspect="1"/>
          </p:cNvPicPr>
          <p:nvPr/>
        </p:nvPicPr>
        <p:blipFill>
          <a:blip r:embed="rId3" cstate="print"/>
          <a:srcRect/>
          <a:stretch>
            <a:fillRect/>
          </a:stretch>
        </p:blipFill>
        <p:spPr bwMode="auto">
          <a:xfrm>
            <a:off x="7524750" y="6330950"/>
            <a:ext cx="1447800" cy="447675"/>
          </a:xfrm>
          <a:prstGeom prst="rect">
            <a:avLst/>
          </a:prstGeom>
          <a:noFill/>
          <a:ln w="9525">
            <a:noFill/>
            <a:miter lim="800000"/>
            <a:headEnd/>
            <a:tailEnd/>
          </a:ln>
        </p:spPr>
      </p:pic>
      <p:pic>
        <p:nvPicPr>
          <p:cNvPr id="15362" name="Imagen 4"/>
          <p:cNvPicPr>
            <a:picLocks noChangeAspect="1"/>
          </p:cNvPicPr>
          <p:nvPr/>
        </p:nvPicPr>
        <p:blipFill>
          <a:blip r:embed="rId4" cstate="print"/>
          <a:srcRect/>
          <a:stretch>
            <a:fillRect/>
          </a:stretch>
        </p:blipFill>
        <p:spPr bwMode="auto">
          <a:xfrm>
            <a:off x="7559675" y="234950"/>
            <a:ext cx="1439863" cy="882650"/>
          </a:xfrm>
          <a:prstGeom prst="rect">
            <a:avLst/>
          </a:prstGeom>
          <a:noFill/>
          <a:ln w="9525">
            <a:noFill/>
            <a:miter lim="800000"/>
            <a:headEnd/>
            <a:tailEnd/>
          </a:ln>
        </p:spPr>
      </p:pic>
      <p:sp>
        <p:nvSpPr>
          <p:cNvPr id="12" name="CuadroTexto 11"/>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5364" name="Text Box 5"/>
          <p:cNvSpPr txBox="1">
            <a:spLocks noChangeArrowheads="1"/>
          </p:cNvSpPr>
          <p:nvPr/>
        </p:nvSpPr>
        <p:spPr bwMode="auto">
          <a:xfrm>
            <a:off x="960438" y="1644650"/>
            <a:ext cx="7223125" cy="1446550"/>
          </a:xfrm>
          <a:prstGeom prst="rect">
            <a:avLst/>
          </a:prstGeom>
          <a:noFill/>
          <a:ln w="12700">
            <a:solidFill>
              <a:schemeClr val="tx1"/>
            </a:solidFill>
            <a:miter lim="800000"/>
            <a:headEnd/>
            <a:tailEnd/>
          </a:ln>
        </p:spPr>
        <p:txBody>
          <a:bodyPr>
            <a:spAutoFit/>
          </a:bodyPr>
          <a:lstStyle/>
          <a:p>
            <a:pPr algn="ctr"/>
            <a:r>
              <a:rPr lang="es-ES" sz="4400" b="1" dirty="0" smtClean="0"/>
              <a:t>Antiácidos y </a:t>
            </a:r>
            <a:r>
              <a:rPr lang="es-ES" sz="4400" b="1" dirty="0" err="1" smtClean="0"/>
              <a:t>antisecretores</a:t>
            </a:r>
            <a:r>
              <a:rPr lang="es-ES" sz="4400" b="1" dirty="0" smtClean="0"/>
              <a:t> </a:t>
            </a:r>
            <a:r>
              <a:rPr lang="es-ES" sz="4400" b="1" dirty="0" smtClean="0"/>
              <a:t> en </a:t>
            </a:r>
            <a:r>
              <a:rPr lang="es-ES" sz="4400" b="1" dirty="0" smtClean="0"/>
              <a:t>pediatría</a:t>
            </a:r>
            <a:endParaRPr lang="es-ES" sz="4400" b="1" dirty="0"/>
          </a:p>
        </p:txBody>
      </p:sp>
      <p:sp>
        <p:nvSpPr>
          <p:cNvPr id="10" name="CuadroTexto 11"/>
          <p:cNvSpPr txBox="1"/>
          <p:nvPr/>
        </p:nvSpPr>
        <p:spPr>
          <a:xfrm>
            <a:off x="2487613" y="3922713"/>
            <a:ext cx="5080000" cy="461665"/>
          </a:xfrm>
          <a:prstGeom prst="rect">
            <a:avLst/>
          </a:prstGeom>
          <a:noFill/>
        </p:spPr>
        <p:txBody>
          <a:bodyPr>
            <a:spAutoFit/>
          </a:bodyPr>
          <a:lstStyle/>
          <a:p>
            <a:pPr fontAlgn="base">
              <a:spcBef>
                <a:spcPct val="0"/>
              </a:spcBef>
              <a:spcAft>
                <a:spcPct val="0"/>
              </a:spcAft>
              <a:defRPr/>
            </a:pPr>
            <a:r>
              <a:rPr lang="es-ES" sz="2400" dirty="0">
                <a:solidFill>
                  <a:srgbClr val="000000"/>
                </a:solidFill>
                <a:effectLst>
                  <a:outerShdw blurRad="38100" dist="38100" dir="2700000" algn="tl">
                    <a:srgbClr val="C0C0C0"/>
                  </a:outerShdw>
                </a:effectLst>
                <a:latin typeface="Arial" charset="0"/>
                <a:cs typeface="Arial" charset="0"/>
              </a:rPr>
              <a:t>Eduardo Ortega Páez. </a:t>
            </a:r>
            <a:r>
              <a:rPr lang="es-ES" sz="2000" dirty="0" smtClean="0">
                <a:solidFill>
                  <a:srgbClr val="000000"/>
                </a:solidFill>
                <a:effectLst>
                  <a:outerShdw blurRad="38100" dist="38100" dir="2700000" algn="tl">
                    <a:srgbClr val="C0C0C0"/>
                  </a:outerShdw>
                </a:effectLst>
                <a:latin typeface="Arial" charset="0"/>
                <a:cs typeface="Arial" charset="0"/>
              </a:rPr>
              <a:t>Pediatra</a:t>
            </a:r>
            <a:endParaRPr lang="es-ES" sz="2000" dirty="0">
              <a:solidFill>
                <a:srgbClr val="000000"/>
              </a:solidFill>
              <a:effectLst>
                <a:outerShdw blurRad="38100" dist="38100" dir="2700000" algn="tl">
                  <a:srgbClr val="C0C0C0"/>
                </a:outerShdw>
              </a:effectLst>
              <a:latin typeface="Arial" charset="0"/>
              <a:cs typeface="Arial" charset="0"/>
            </a:endParaRPr>
          </a:p>
        </p:txBody>
      </p:sp>
      <p:pic>
        <p:nvPicPr>
          <p:cNvPr id="6" name="Imagen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100595" y="4663370"/>
            <a:ext cx="1898943" cy="1260000"/>
          </a:xfrm>
          <a:prstGeom prst="rect">
            <a:avLst/>
          </a:prstGeom>
        </p:spPr>
      </p:pic>
    </p:spTree>
    <p:extLst>
      <p:ext uri="{BB962C8B-B14F-4D97-AF65-F5344CB8AC3E}">
        <p14:creationId xmlns:p14="http://schemas.microsoft.com/office/powerpoint/2010/main" val="898186718"/>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542802" y="215627"/>
            <a:ext cx="7469844" cy="727601"/>
          </a:xfrm>
        </p:spPr>
        <p:txBody>
          <a:bodyPr numCol="1" anchorCtr="0" compatLnSpc="1">
            <a:prstTxWarp prst="textNoShape">
              <a:avLst/>
            </a:prstTxWarp>
          </a:bodyPr>
          <a:lstStyle/>
          <a:p>
            <a:pPr>
              <a:lnSpc>
                <a:spcPct val="150000"/>
              </a:lnSpc>
            </a:pPr>
            <a:r>
              <a:rPr lang="es-ES" sz="4000" b="1" dirty="0" smtClean="0"/>
              <a:t>¿</a:t>
            </a:r>
            <a:r>
              <a:rPr lang="es-ES" sz="4400" dirty="0" smtClean="0"/>
              <a:t>Qué son</a:t>
            </a:r>
            <a:r>
              <a:rPr lang="es-ES" sz="4400" dirty="0" smtClean="0"/>
              <a:t>?</a:t>
            </a:r>
            <a:endParaRPr lang="es-ES" sz="4000" b="1" dirty="0" smtClean="0"/>
          </a:p>
        </p:txBody>
      </p:sp>
      <p:pic>
        <p:nvPicPr>
          <p:cNvPr id="19460" name="Imagen 3"/>
          <p:cNvPicPr>
            <a:picLocks noChangeAspect="1"/>
          </p:cNvPicPr>
          <p:nvPr/>
        </p:nvPicPr>
        <p:blipFill>
          <a:blip r:embed="rId2" cstate="print"/>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cstate="print"/>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3" name="Marcador de contenido 2"/>
          <p:cNvSpPr>
            <a:spLocks noGrp="1"/>
          </p:cNvSpPr>
          <p:nvPr>
            <p:ph idx="1"/>
          </p:nvPr>
        </p:nvSpPr>
        <p:spPr>
          <a:xfrm>
            <a:off x="590550" y="1543079"/>
            <a:ext cx="7857991" cy="886397"/>
          </a:xfrm>
        </p:spPr>
        <p:txBody>
          <a:bodyPr/>
          <a:lstStyle/>
          <a:p>
            <a:r>
              <a:rPr lang="es-ES" dirty="0" smtClean="0"/>
              <a:t>Son medicamentos que disminuyen la acidez de </a:t>
            </a:r>
            <a:r>
              <a:rPr lang="es-ES" dirty="0" smtClean="0"/>
              <a:t>estómago</a:t>
            </a:r>
            <a:r>
              <a:rPr lang="es-ES" dirty="0" smtClean="0"/>
              <a:t>.</a:t>
            </a:r>
          </a:p>
        </p:txBody>
      </p:sp>
      <p:sp>
        <p:nvSpPr>
          <p:cNvPr id="11" name="Rectangle 2"/>
          <p:cNvSpPr txBox="1">
            <a:spLocks/>
          </p:cNvSpPr>
          <p:nvPr/>
        </p:nvSpPr>
        <p:spPr bwMode="auto">
          <a:xfrm>
            <a:off x="542802" y="2881304"/>
            <a:ext cx="7469844" cy="1015663"/>
          </a:xfrm>
          <a:prstGeom prst="rect">
            <a:avLst/>
          </a:prstGeom>
        </p:spPr>
        <p:txBody>
          <a:bodyPr vert="horz" wrap="square" lIns="0" tIns="0" rIns="0" bIns="0" numCol="1" rtlCol="0" anchor="t" anchorCtr="0" compatLnSpc="1">
            <a:prstTxWarp prst="textNoShape">
              <a:avLst/>
            </a:prstTxWarp>
            <a:spAutoFit/>
          </a:bodyPr>
          <a:lst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a:lstStyle>
          <a:p>
            <a:pPr>
              <a:lnSpc>
                <a:spcPct val="150000"/>
              </a:lnSpc>
            </a:pPr>
            <a:r>
              <a:rPr lang="es-ES" sz="4400" b="1" dirty="0" smtClean="0"/>
              <a:t>¿</a:t>
            </a:r>
            <a:r>
              <a:rPr lang="es-ES" sz="4400" dirty="0" smtClean="0"/>
              <a:t>Para qué se utilizan</a:t>
            </a:r>
            <a:r>
              <a:rPr lang="es-ES" sz="4400" dirty="0" smtClean="0"/>
              <a:t>?</a:t>
            </a:r>
            <a:endParaRPr lang="es-ES" sz="4400" b="1" dirty="0" smtClean="0"/>
          </a:p>
        </p:txBody>
      </p:sp>
      <p:sp>
        <p:nvSpPr>
          <p:cNvPr id="12" name="Marcador de contenido 2"/>
          <p:cNvSpPr txBox="1">
            <a:spLocks/>
          </p:cNvSpPr>
          <p:nvPr/>
        </p:nvSpPr>
        <p:spPr bwMode="auto">
          <a:xfrm>
            <a:off x="617538" y="4078677"/>
            <a:ext cx="8382000" cy="44319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396875" indent="-396875" algn="l" defTabSz="912813" rtl="0" eaLnBrk="0" fontAlgn="base" hangingPunct="0">
              <a:lnSpc>
                <a:spcPct val="90000"/>
              </a:lnSpc>
              <a:spcBef>
                <a:spcPct val="20000"/>
              </a:spcBef>
              <a:spcAft>
                <a:spcPct val="0"/>
              </a:spcAft>
              <a:buBlip>
                <a:blip r:embed="rId4"/>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5"/>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5"/>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5"/>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5"/>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s-ES" dirty="0" smtClean="0"/>
              <a:t>Para tratar el ardor de estómago (pirosis)</a:t>
            </a:r>
          </a:p>
        </p:txBody>
      </p:sp>
      <p:pic>
        <p:nvPicPr>
          <p:cNvPr id="15" name="Imagen 1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100595" y="4663370"/>
            <a:ext cx="1898943" cy="1260000"/>
          </a:xfrm>
          <a:prstGeom prst="rect">
            <a:avLst/>
          </a:prstGeom>
        </p:spPr>
      </p:pic>
    </p:spTree>
    <p:extLst>
      <p:ext uri="{BB962C8B-B14F-4D97-AF65-F5344CB8AC3E}">
        <p14:creationId xmlns:p14="http://schemas.microsoft.com/office/powerpoint/2010/main" val="1328939826"/>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50898" y="183098"/>
            <a:ext cx="7628708" cy="910699"/>
          </a:xfrm>
        </p:spPr>
        <p:txBody>
          <a:bodyPr numCol="1" anchorCtr="0" compatLnSpc="1">
            <a:prstTxWarp prst="textNoShape">
              <a:avLst/>
            </a:prstTxWarp>
          </a:bodyPr>
          <a:lstStyle/>
          <a:p>
            <a:pPr>
              <a:lnSpc>
                <a:spcPct val="150000"/>
              </a:lnSpc>
            </a:pPr>
            <a:r>
              <a:rPr lang="es-ES" sz="4400" dirty="0" smtClean="0"/>
              <a:t>¿Cuales son y como actúan?</a:t>
            </a:r>
            <a:endParaRPr lang="es-ES" sz="4000" b="1" dirty="0" smtClean="0"/>
          </a:p>
        </p:txBody>
      </p:sp>
      <p:pic>
        <p:nvPicPr>
          <p:cNvPr id="19460" name="Imagen 3"/>
          <p:cNvPicPr>
            <a:picLocks noChangeAspect="1"/>
          </p:cNvPicPr>
          <p:nvPr/>
        </p:nvPicPr>
        <p:blipFill>
          <a:blip r:embed="rId2" cstate="print"/>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cstate="print"/>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4" name="Marcador de contenido 3"/>
          <p:cNvSpPr>
            <a:spLocks noGrp="1"/>
          </p:cNvSpPr>
          <p:nvPr>
            <p:ph idx="1"/>
          </p:nvPr>
        </p:nvSpPr>
        <p:spPr>
          <a:xfrm>
            <a:off x="617538" y="1323053"/>
            <a:ext cx="7998428" cy="4570482"/>
          </a:xfrm>
        </p:spPr>
        <p:txBody>
          <a:bodyPr/>
          <a:lstStyle/>
          <a:p>
            <a:pPr>
              <a:lnSpc>
                <a:spcPct val="100000"/>
              </a:lnSpc>
              <a:spcBef>
                <a:spcPts val="600"/>
              </a:spcBef>
            </a:pPr>
            <a:r>
              <a:rPr lang="es-ES" sz="2800" dirty="0" smtClean="0"/>
              <a:t>Antiácidos. Neutralizan el ácido del estomago.</a:t>
            </a:r>
          </a:p>
          <a:p>
            <a:pPr lvl="1">
              <a:lnSpc>
                <a:spcPct val="100000"/>
              </a:lnSpc>
              <a:spcBef>
                <a:spcPts val="600"/>
              </a:spcBef>
            </a:pPr>
            <a:r>
              <a:rPr lang="es-ES" sz="2400" dirty="0" smtClean="0"/>
              <a:t>Sistémicos. Efecto corto. No recomendados</a:t>
            </a:r>
          </a:p>
          <a:p>
            <a:pPr lvl="1">
              <a:lnSpc>
                <a:spcPct val="100000"/>
              </a:lnSpc>
              <a:spcBef>
                <a:spcPts val="600"/>
              </a:spcBef>
            </a:pPr>
            <a:r>
              <a:rPr lang="es-ES" sz="2400" dirty="0" smtClean="0"/>
              <a:t>Locales. Actúan de forma local en el estómago.</a:t>
            </a:r>
          </a:p>
          <a:p>
            <a:pPr marL="517525" lvl="1" indent="0">
              <a:lnSpc>
                <a:spcPct val="100000"/>
              </a:lnSpc>
              <a:spcBef>
                <a:spcPts val="0"/>
              </a:spcBef>
              <a:buNone/>
            </a:pPr>
            <a:r>
              <a:rPr lang="es-ES" sz="2400" dirty="0" smtClean="0"/>
              <a:t>No se recomiendan.</a:t>
            </a:r>
          </a:p>
          <a:p>
            <a:pPr>
              <a:lnSpc>
                <a:spcPct val="100000"/>
              </a:lnSpc>
              <a:spcBef>
                <a:spcPts val="600"/>
              </a:spcBef>
            </a:pPr>
            <a:r>
              <a:rPr lang="es-ES" sz="2800" dirty="0" err="1" smtClean="0"/>
              <a:t>Antisecretores</a:t>
            </a:r>
            <a:r>
              <a:rPr lang="es-ES" sz="2800" dirty="0" smtClean="0"/>
              <a:t>. Disminuyen la formación de ácido</a:t>
            </a:r>
          </a:p>
          <a:p>
            <a:pPr lvl="1">
              <a:lnSpc>
                <a:spcPct val="100000"/>
              </a:lnSpc>
              <a:spcBef>
                <a:spcPts val="300"/>
              </a:spcBef>
            </a:pPr>
            <a:r>
              <a:rPr lang="es-ES" sz="2400" dirty="0" err="1" smtClean="0"/>
              <a:t>Antihistaminicos</a:t>
            </a:r>
            <a:r>
              <a:rPr lang="es-ES" sz="2400" dirty="0" smtClean="0"/>
              <a:t> H2. Bloquean la acción de la Histamina. Cada vez se usan menos.</a:t>
            </a:r>
          </a:p>
          <a:p>
            <a:pPr lvl="1">
              <a:lnSpc>
                <a:spcPct val="100000"/>
              </a:lnSpc>
              <a:spcBef>
                <a:spcPts val="300"/>
              </a:spcBef>
            </a:pPr>
            <a:r>
              <a:rPr lang="es-ES" sz="2400" dirty="0" smtClean="0"/>
              <a:t>Inhibidores bomba de protones. Bloquean la formación de ácido. Son los de elección.</a:t>
            </a:r>
          </a:p>
          <a:p>
            <a:pPr>
              <a:lnSpc>
                <a:spcPct val="100000"/>
              </a:lnSpc>
              <a:spcBef>
                <a:spcPts val="600"/>
              </a:spcBef>
            </a:pPr>
            <a:r>
              <a:rPr lang="es-ES" sz="2400" dirty="0" smtClean="0"/>
              <a:t>Protectores de la mucosa. Acción local. </a:t>
            </a:r>
            <a:r>
              <a:rPr lang="es-ES" sz="2400" dirty="0" smtClean="0"/>
              <a:t>Escasa           utilización.</a:t>
            </a:r>
            <a:endParaRPr lang="es-ES" sz="2400" dirty="0"/>
          </a:p>
        </p:txBody>
      </p:sp>
      <p:pic>
        <p:nvPicPr>
          <p:cNvPr id="10" name="Imagen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00595" y="4663370"/>
            <a:ext cx="1898943" cy="1260000"/>
          </a:xfrm>
          <a:prstGeom prst="rect">
            <a:avLst/>
          </a:prstGeom>
        </p:spPr>
      </p:pic>
    </p:spTree>
    <p:extLst>
      <p:ext uri="{BB962C8B-B14F-4D97-AF65-F5344CB8AC3E}">
        <p14:creationId xmlns:p14="http://schemas.microsoft.com/office/powerpoint/2010/main" val="1328939826"/>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2" y="212323"/>
            <a:ext cx="6859588" cy="923330"/>
          </a:xfrm>
        </p:spPr>
        <p:txBody>
          <a:bodyPr numCol="1" anchorCtr="0" compatLnSpc="1">
            <a:prstTxWarp prst="textNoShape">
              <a:avLst/>
            </a:prstTxWarp>
          </a:bodyPr>
          <a:lstStyle/>
          <a:p>
            <a:pPr>
              <a:lnSpc>
                <a:spcPct val="150000"/>
              </a:lnSpc>
            </a:pPr>
            <a:r>
              <a:rPr lang="es-ES" sz="4000" b="1" dirty="0" smtClean="0"/>
              <a:t>¿Qué </a:t>
            </a:r>
            <a:r>
              <a:rPr lang="es-ES" sz="4000" b="1" dirty="0" smtClean="0"/>
              <a:t>problemas </a:t>
            </a:r>
            <a:r>
              <a:rPr lang="es-ES" sz="4000" b="1" dirty="0" smtClean="0"/>
              <a:t>pueden </a:t>
            </a:r>
            <a:r>
              <a:rPr lang="es-ES" sz="4000" b="1" dirty="0" smtClean="0"/>
              <a:t>producir?</a:t>
            </a:r>
            <a:endParaRPr lang="es-ES" sz="4000" b="1" dirty="0" smtClean="0"/>
          </a:p>
        </p:txBody>
      </p:sp>
      <p:pic>
        <p:nvPicPr>
          <p:cNvPr id="19460" name="Imagen 3"/>
          <p:cNvPicPr>
            <a:picLocks noChangeAspect="1"/>
          </p:cNvPicPr>
          <p:nvPr/>
        </p:nvPicPr>
        <p:blipFill>
          <a:blip r:embed="rId2" cstate="print"/>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cstate="print"/>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3" name="Marcador de contenido 2"/>
          <p:cNvSpPr>
            <a:spLocks noGrp="1"/>
          </p:cNvSpPr>
          <p:nvPr>
            <p:ph idx="1"/>
          </p:nvPr>
        </p:nvSpPr>
        <p:spPr>
          <a:xfrm>
            <a:off x="665162" y="1525180"/>
            <a:ext cx="7964510" cy="3908762"/>
          </a:xfrm>
        </p:spPr>
        <p:txBody>
          <a:bodyPr/>
          <a:lstStyle/>
          <a:p>
            <a:pPr>
              <a:lnSpc>
                <a:spcPct val="100000"/>
              </a:lnSpc>
              <a:spcBef>
                <a:spcPts val="600"/>
              </a:spcBef>
            </a:pPr>
            <a:r>
              <a:rPr lang="es-ES" sz="2800" dirty="0" smtClean="0"/>
              <a:t>Antiácidos:</a:t>
            </a:r>
            <a:endParaRPr lang="es-ES" sz="2800" u="sng" dirty="0" smtClean="0"/>
          </a:p>
          <a:p>
            <a:pPr lvl="1">
              <a:lnSpc>
                <a:spcPct val="100000"/>
              </a:lnSpc>
              <a:spcBef>
                <a:spcPts val="600"/>
              </a:spcBef>
            </a:pPr>
            <a:r>
              <a:rPr lang="es-ES" sz="2400" u="sng" dirty="0" smtClean="0"/>
              <a:t>Sistémicos. aumento de </a:t>
            </a:r>
            <a:r>
              <a:rPr lang="es-ES" sz="2400" dirty="0" smtClean="0"/>
              <a:t>la acidez una vez pasado el efecto (rebote)</a:t>
            </a:r>
          </a:p>
          <a:p>
            <a:pPr lvl="1">
              <a:lnSpc>
                <a:spcPct val="100000"/>
              </a:lnSpc>
              <a:spcBef>
                <a:spcPts val="600"/>
              </a:spcBef>
            </a:pPr>
            <a:r>
              <a:rPr lang="es-ES" sz="2400" dirty="0" smtClean="0"/>
              <a:t>Locales: estreñimiento (sales de aluminio).</a:t>
            </a:r>
          </a:p>
          <a:p>
            <a:pPr>
              <a:lnSpc>
                <a:spcPct val="100000"/>
              </a:lnSpc>
              <a:spcBef>
                <a:spcPts val="600"/>
              </a:spcBef>
            </a:pPr>
            <a:r>
              <a:rPr lang="es-ES" sz="2800" dirty="0" err="1" smtClean="0"/>
              <a:t>Antisecretores</a:t>
            </a:r>
            <a:r>
              <a:rPr lang="es-ES" sz="2800" dirty="0" smtClean="0"/>
              <a:t>:</a:t>
            </a:r>
          </a:p>
          <a:p>
            <a:pPr lvl="1">
              <a:lnSpc>
                <a:spcPct val="100000"/>
              </a:lnSpc>
              <a:spcBef>
                <a:spcPts val="300"/>
              </a:spcBef>
            </a:pPr>
            <a:r>
              <a:rPr lang="es-ES" sz="2400" dirty="0" smtClean="0"/>
              <a:t>Antihistaminicos-H2: </a:t>
            </a:r>
            <a:r>
              <a:rPr lang="es-ES" sz="2400" dirty="0" err="1" smtClean="0"/>
              <a:t>cefales</a:t>
            </a:r>
            <a:r>
              <a:rPr lang="es-ES" sz="2400" dirty="0" smtClean="0"/>
              <a:t>, diarrea, mareos, vértigos.</a:t>
            </a:r>
          </a:p>
          <a:p>
            <a:pPr lvl="1">
              <a:lnSpc>
                <a:spcPct val="100000"/>
              </a:lnSpc>
              <a:spcBef>
                <a:spcPts val="300"/>
              </a:spcBef>
            </a:pPr>
            <a:r>
              <a:rPr lang="es-ES" sz="2400" dirty="0" smtClean="0"/>
              <a:t>Inhibidores bomba de protones: diarrea, cefalea, náuseas.</a:t>
            </a:r>
          </a:p>
          <a:p>
            <a:pPr>
              <a:lnSpc>
                <a:spcPct val="100000"/>
              </a:lnSpc>
              <a:spcBef>
                <a:spcPts val="600"/>
              </a:spcBef>
            </a:pPr>
            <a:r>
              <a:rPr lang="es-ES" sz="2800" dirty="0" smtClean="0"/>
              <a:t>Protectores de la mucosa</a:t>
            </a:r>
            <a:r>
              <a:rPr lang="es-ES" sz="2400" dirty="0" smtClean="0"/>
              <a:t>. Estreñimiento</a:t>
            </a:r>
          </a:p>
        </p:txBody>
      </p:sp>
      <p:pic>
        <p:nvPicPr>
          <p:cNvPr id="10" name="Imagen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00595" y="4663370"/>
            <a:ext cx="1898943" cy="1260000"/>
          </a:xfrm>
          <a:prstGeom prst="rect">
            <a:avLst/>
          </a:prstGeom>
        </p:spPr>
      </p:pic>
    </p:spTree>
    <p:extLst>
      <p:ext uri="{BB962C8B-B14F-4D97-AF65-F5344CB8AC3E}">
        <p14:creationId xmlns:p14="http://schemas.microsoft.com/office/powerpoint/2010/main" val="1328939826"/>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2" y="296334"/>
            <a:ext cx="6192837" cy="827919"/>
          </a:xfrm>
        </p:spPr>
        <p:txBody>
          <a:bodyPr numCol="1" anchorCtr="0" compatLnSpc="1">
            <a:prstTxWarp prst="textNoShape">
              <a:avLst/>
            </a:prstTxWarp>
          </a:bodyPr>
          <a:lstStyle/>
          <a:p>
            <a:pPr>
              <a:lnSpc>
                <a:spcPct val="150000"/>
              </a:lnSpc>
            </a:pPr>
            <a:r>
              <a:rPr lang="es-ES" sz="4000" b="1" dirty="0" smtClean="0"/>
              <a:t>¿Qué precauciones debo tener?</a:t>
            </a:r>
          </a:p>
        </p:txBody>
      </p:sp>
      <p:pic>
        <p:nvPicPr>
          <p:cNvPr id="19460" name="Imagen 3"/>
          <p:cNvPicPr>
            <a:picLocks noChangeAspect="1"/>
          </p:cNvPicPr>
          <p:nvPr/>
        </p:nvPicPr>
        <p:blipFill>
          <a:blip r:embed="rId2" cstate="print"/>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cstate="print"/>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3" name="Marcador de contenido 2"/>
          <p:cNvSpPr>
            <a:spLocks noGrp="1"/>
          </p:cNvSpPr>
          <p:nvPr>
            <p:ph idx="1"/>
          </p:nvPr>
        </p:nvSpPr>
        <p:spPr>
          <a:xfrm>
            <a:off x="665162" y="1572640"/>
            <a:ext cx="7628832" cy="4557658"/>
          </a:xfrm>
        </p:spPr>
        <p:txBody>
          <a:bodyPr/>
          <a:lstStyle/>
          <a:p>
            <a:pPr>
              <a:lnSpc>
                <a:spcPct val="114000"/>
              </a:lnSpc>
              <a:spcBef>
                <a:spcPts val="600"/>
              </a:spcBef>
            </a:pPr>
            <a:r>
              <a:rPr lang="es-ES" sz="2800" dirty="0" smtClean="0"/>
              <a:t>Si el niño tiene acidez gástrica debe acudir al pediatra.</a:t>
            </a:r>
          </a:p>
          <a:p>
            <a:pPr>
              <a:lnSpc>
                <a:spcPct val="114000"/>
              </a:lnSpc>
              <a:spcBef>
                <a:spcPts val="600"/>
              </a:spcBef>
            </a:pPr>
            <a:r>
              <a:rPr lang="es-ES" sz="2800" dirty="0" smtClean="0"/>
              <a:t>Nunca se debe de tomar estos medicamentos por cuenta propia.</a:t>
            </a:r>
          </a:p>
          <a:p>
            <a:pPr>
              <a:lnSpc>
                <a:spcPct val="114000"/>
              </a:lnSpc>
              <a:spcBef>
                <a:spcPts val="300"/>
              </a:spcBef>
            </a:pPr>
            <a:r>
              <a:rPr lang="es-ES" sz="2800" dirty="0" smtClean="0"/>
              <a:t>No se recomienda el uso de estos medicamentos cuando el niño toma de forma rutinaria medicamentos antiinflamatorios no </a:t>
            </a:r>
            <a:r>
              <a:rPr lang="es-ES" sz="2800" dirty="0" smtClean="0"/>
              <a:t>     esteroideos, </a:t>
            </a:r>
            <a:r>
              <a:rPr lang="es-ES" sz="2800" dirty="0" smtClean="0"/>
              <a:t>como ibuprofeno.</a:t>
            </a:r>
          </a:p>
          <a:p>
            <a:pPr>
              <a:lnSpc>
                <a:spcPct val="114000"/>
              </a:lnSpc>
              <a:spcBef>
                <a:spcPts val="600"/>
              </a:spcBef>
            </a:pPr>
            <a:endParaRPr lang="es-ES" sz="2400" dirty="0" smtClean="0"/>
          </a:p>
        </p:txBody>
      </p:sp>
      <p:pic>
        <p:nvPicPr>
          <p:cNvPr id="10" name="Imagen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00595" y="4663370"/>
            <a:ext cx="1898943" cy="1260000"/>
          </a:xfrm>
          <a:prstGeom prst="rect">
            <a:avLst/>
          </a:prstGeom>
        </p:spPr>
      </p:pic>
    </p:spTree>
    <p:extLst>
      <p:ext uri="{BB962C8B-B14F-4D97-AF65-F5344CB8AC3E}">
        <p14:creationId xmlns:p14="http://schemas.microsoft.com/office/powerpoint/2010/main" val="1234687489"/>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White with Blue Bar Segoe Template_TP10286789">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92</TotalTime>
  <Words>336</Words>
  <Application>Microsoft Office PowerPoint</Application>
  <PresentationFormat>Presentación en pantalla (4:3)</PresentationFormat>
  <Paragraphs>36</Paragraphs>
  <Slides>5</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5</vt:i4>
      </vt:variant>
    </vt:vector>
  </HeadingPairs>
  <TitlesOfParts>
    <vt:vector size="9" baseType="lpstr">
      <vt:lpstr>Arial</vt:lpstr>
      <vt:lpstr>Calibri</vt:lpstr>
      <vt:lpstr>Wingdings</vt:lpstr>
      <vt:lpstr>1_White with Blue Bar Segoe Template_TP10286789</vt:lpstr>
      <vt:lpstr>Presentación de PowerPoint</vt:lpstr>
      <vt:lpstr>¿Qué son?</vt:lpstr>
      <vt:lpstr>¿Cuales son y como actúan?</vt:lpstr>
      <vt:lpstr>¿Qué problemas pueden producir?</vt:lpstr>
      <vt:lpstr>¿Qué precauciones debo tener?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José Morell Bernabé</dc:creator>
  <cp:lastModifiedBy>Juan José Morell Bernabé</cp:lastModifiedBy>
  <cp:revision>17</cp:revision>
  <dcterms:created xsi:type="dcterms:W3CDTF">2016-05-03T15:33:32Z</dcterms:created>
  <dcterms:modified xsi:type="dcterms:W3CDTF">2017-06-14T16:22:50Z</dcterms:modified>
</cp:coreProperties>
</file>