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7"/>
  </p:notesMasterIdLst>
  <p:sldIdLst>
    <p:sldId id="257" r:id="rId2"/>
    <p:sldId id="258" r:id="rId3"/>
    <p:sldId id="259" r:id="rId4"/>
    <p:sldId id="260" r:id="rId5"/>
    <p:sldId id="261" r:id="rId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7" d="100"/>
          <a:sy n="87" d="100"/>
        </p:scale>
        <p:origin x="1358"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D46E38-630D-43E1-9801-0A5857B40ED7}" type="datetimeFigureOut">
              <a:rPr lang="es-ES" smtClean="0"/>
              <a:t>27/07/2018</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519295-932D-40A1-A176-D7B0E145A51E}" type="slidenum">
              <a:rPr lang="es-ES" smtClean="0"/>
              <a:t>‹Nº›</a:t>
            </a:fld>
            <a:endParaRPr lang="es-ES"/>
          </a:p>
        </p:txBody>
      </p:sp>
    </p:spTree>
    <p:extLst>
      <p:ext uri="{BB962C8B-B14F-4D97-AF65-F5344CB8AC3E}">
        <p14:creationId xmlns:p14="http://schemas.microsoft.com/office/powerpoint/2010/main" val="1574220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altLang="es-ES" sz="900">
              <a:latin typeface="Arial" charset="0"/>
              <a:cs typeface="Arial" charset="0"/>
            </a:endParaRPr>
          </a:p>
        </p:txBody>
      </p:sp>
      <p:sp>
        <p:nvSpPr>
          <p:cNvPr id="16387"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a:solidFill>
                <a:srgbClr val="000000"/>
              </a:solidFill>
            </a:endParaRPr>
          </a:p>
        </p:txBody>
      </p:sp>
      <p:sp>
        <p:nvSpPr>
          <p:cNvPr id="1638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F6F38CDF-4E54-4B60-BA0B-20D7060343C0}" type="datetime8">
              <a:rPr lang="en-US">
                <a:solidFill>
                  <a:srgbClr val="000000"/>
                </a:solidFill>
              </a:rPr>
              <a:pPr fontAlgn="base">
                <a:spcBef>
                  <a:spcPct val="0"/>
                </a:spcBef>
                <a:spcAft>
                  <a:spcPct val="0"/>
                </a:spcAft>
                <a:defRPr/>
              </a:pPr>
              <a:t>7/27/2018 6:49 PM</a:t>
            </a:fld>
            <a:endParaRPr lang="en-US">
              <a:solidFill>
                <a:srgbClr val="000000"/>
              </a:solidFill>
            </a:endParaRPr>
          </a:p>
        </p:txBody>
      </p:sp>
      <p:sp>
        <p:nvSpPr>
          <p:cNvPr id="16389" name="Footer Placeholder 5"/>
          <p:cNvSpPr>
            <a:spLocks noGrp="1"/>
          </p:cNvSpPr>
          <p:nvPr>
            <p:ph type="ftr" sz="quarter" idx="4"/>
          </p:nvPr>
        </p:nvSpPr>
        <p:spPr bwMode="auto">
          <a:xfrm>
            <a:off x="0" y="8685213"/>
            <a:ext cx="6172200"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z="500">
                <a:solidFill>
                  <a:srgbClr val="000000"/>
                </a:solidFill>
              </a:rPr>
              <a:t>© 2007 Microsoft Corporation. Todos los derechos reservados. Microsoft, Windows, Windows Vista y otros nombres de productos son o podrían ser marcas registradas o marcas comerciales en los EE.UU. u otros países.</a:t>
            </a:r>
          </a:p>
          <a:p>
            <a:pPr fontAlgn="base">
              <a:spcBef>
                <a:spcPct val="0"/>
              </a:spcBef>
              <a:spcAft>
                <a:spcPct val="0"/>
              </a:spcAft>
              <a:defRPr/>
            </a:pPr>
            <a:r>
              <a:rPr lang="en-US" sz="500">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a:solidFill>
                  <a:srgbClr val="000000"/>
                </a:solidFill>
              </a:rPr>
            </a:br>
            <a:r>
              <a:rPr lang="en-US" sz="500">
                <a:solidFill>
                  <a:srgbClr val="000000"/>
                </a:solidFill>
              </a:rPr>
              <a:t>MICROSOFT NO FACILITA GARANTÍAS EXPRESAS, IMPLÍCITAS O ESTATUTORIAS EN RELACIÓN A LA INFORMACIÓN CONTENIDA EN ESTA PRESENTACIÓN.</a:t>
            </a:r>
          </a:p>
          <a:p>
            <a:pPr fontAlgn="base">
              <a:spcBef>
                <a:spcPct val="0"/>
              </a:spcBef>
              <a:spcAft>
                <a:spcPct val="0"/>
              </a:spcAft>
              <a:defRPr/>
            </a:pPr>
            <a:endParaRPr lang="en-US" sz="500">
              <a:solidFill>
                <a:srgbClr val="000000"/>
              </a:solidFill>
            </a:endParaRPr>
          </a:p>
        </p:txBody>
      </p:sp>
      <p:sp>
        <p:nvSpPr>
          <p:cNvPr id="16390" name="Slide Number Placeholder 6"/>
          <p:cNvSpPr>
            <a:spLocks noGrp="1"/>
          </p:cNvSpPr>
          <p:nvPr>
            <p:ph type="sldNum" sz="quarter" idx="5"/>
          </p:nvPr>
        </p:nvSpPr>
        <p:spPr bwMode="auto">
          <a:xfrm>
            <a:off x="6172200" y="8685213"/>
            <a:ext cx="684213"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fld id="{8BD6B175-3349-4FA5-9BE1-83870639E76A}" type="slidenum">
              <a:rPr lang="en-US">
                <a:solidFill>
                  <a:srgbClr val="000000"/>
                </a:solidFill>
              </a:rPr>
              <a:pPr fontAlgn="base">
                <a:spcBef>
                  <a:spcPct val="0"/>
                </a:spcBef>
                <a:spcAft>
                  <a:spcPct val="0"/>
                </a:spcAft>
                <a:defRPr/>
              </a:pPr>
              <a:t>1</a:t>
            </a:fld>
            <a:endParaRPr lang="en-US">
              <a:solidFill>
                <a:srgbClr val="000000"/>
              </a:solidFill>
            </a:endParaRPr>
          </a:p>
        </p:txBody>
      </p:sp>
    </p:spTree>
    <p:extLst>
      <p:ext uri="{BB962C8B-B14F-4D97-AF65-F5344CB8AC3E}">
        <p14:creationId xmlns:p14="http://schemas.microsoft.com/office/powerpoint/2010/main" val="3217600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Tree>
    <p:extLst>
      <p:ext uri="{BB962C8B-B14F-4D97-AF65-F5344CB8AC3E}">
        <p14:creationId xmlns:p14="http://schemas.microsoft.com/office/powerpoint/2010/main" val="942282825"/>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1548712065"/>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s-ES"/>
              <a:t>Haga clic para modificar el estilo de texto del patrón</a:t>
            </a:r>
          </a:p>
        </p:txBody>
      </p:sp>
    </p:spTree>
    <p:extLst>
      <p:ext uri="{BB962C8B-B14F-4D97-AF65-F5344CB8AC3E}">
        <p14:creationId xmlns:p14="http://schemas.microsoft.com/office/powerpoint/2010/main" val="3184666631"/>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98600886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75922538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416723299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2632838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097829874"/>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3464494243"/>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Tree>
    <p:extLst>
      <p:ext uri="{BB962C8B-B14F-4D97-AF65-F5344CB8AC3E}">
        <p14:creationId xmlns:p14="http://schemas.microsoft.com/office/powerpoint/2010/main" val="2986659097"/>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0662711"/>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394582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pic>
        <p:nvPicPr>
          <p:cNvPr id="1026" name="Picture 25" descr="7-00029_BAK_v03TOP"/>
          <p:cNvPicPr>
            <a:picLocks noChangeAspect="1" noChangeArrowheads="1"/>
          </p:cNvPicPr>
          <p:nvPr/>
        </p:nvPicPr>
        <p:blipFill>
          <a:blip r:embed="rId15"/>
          <a:srcRect/>
          <a:stretch>
            <a:fillRect/>
          </a:stretch>
        </p:blipFill>
        <p:spPr bwMode="auto">
          <a:xfrm>
            <a:off x="-15875" y="6007100"/>
            <a:ext cx="9159875" cy="849313"/>
          </a:xfrm>
          <a:prstGeom prst="rect">
            <a:avLst/>
          </a:prstGeom>
          <a:noFill/>
          <a:ln w="9525">
            <a:noFill/>
            <a:miter lim="800000"/>
            <a:headEnd/>
            <a:tailEnd/>
          </a:ln>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s-ES"/>
              <a:t>Haga clic para modificar el estilo de título del patrón</a:t>
            </a:r>
            <a:endParaRPr lang="en-US" dirty="0"/>
          </a:p>
        </p:txBody>
      </p:sp>
      <p:sp>
        <p:nvSpPr>
          <p:cNvPr id="1028"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Tree>
    <p:extLst>
      <p:ext uri="{BB962C8B-B14F-4D97-AF65-F5344CB8AC3E}">
        <p14:creationId xmlns:p14="http://schemas.microsoft.com/office/powerpoint/2010/main" val="12708468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6"/>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7"/>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9.xml"/><Relationship Id="rId5" Type="http://schemas.openxmlformats.org/officeDocument/2006/relationships/image" Target="../media/image7.jp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agen 3"/>
          <p:cNvPicPr>
            <a:picLocks noChangeAspect="1"/>
          </p:cNvPicPr>
          <p:nvPr/>
        </p:nvPicPr>
        <p:blipFill>
          <a:blip r:embed="rId3"/>
          <a:srcRect/>
          <a:stretch>
            <a:fillRect/>
          </a:stretch>
        </p:blipFill>
        <p:spPr bwMode="auto">
          <a:xfrm>
            <a:off x="7524750" y="6330950"/>
            <a:ext cx="1447800" cy="447675"/>
          </a:xfrm>
          <a:prstGeom prst="rect">
            <a:avLst/>
          </a:prstGeom>
          <a:noFill/>
          <a:ln w="9525">
            <a:noFill/>
            <a:miter lim="800000"/>
            <a:headEnd/>
            <a:tailEnd/>
          </a:ln>
        </p:spPr>
      </p:pic>
      <p:pic>
        <p:nvPicPr>
          <p:cNvPr id="15362" name="Imagen 4"/>
          <p:cNvPicPr>
            <a:picLocks noChangeAspect="1"/>
          </p:cNvPicPr>
          <p:nvPr/>
        </p:nvPicPr>
        <p:blipFill>
          <a:blip r:embed="rId4"/>
          <a:srcRect/>
          <a:stretch>
            <a:fillRect/>
          </a:stretch>
        </p:blipFill>
        <p:spPr bwMode="auto">
          <a:xfrm>
            <a:off x="7559675" y="234950"/>
            <a:ext cx="1439863" cy="882650"/>
          </a:xfrm>
          <a:prstGeom prst="rect">
            <a:avLst/>
          </a:prstGeom>
          <a:noFill/>
          <a:ln w="9525">
            <a:noFill/>
            <a:miter lim="800000"/>
            <a:headEnd/>
            <a:tailEnd/>
          </a:ln>
        </p:spPr>
      </p:pic>
      <p:sp>
        <p:nvSpPr>
          <p:cNvPr id="12" name="CuadroTexto 11"/>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5364" name="Text Box 5"/>
          <p:cNvSpPr txBox="1">
            <a:spLocks noChangeArrowheads="1"/>
          </p:cNvSpPr>
          <p:nvPr/>
        </p:nvSpPr>
        <p:spPr bwMode="auto">
          <a:xfrm>
            <a:off x="960438" y="1644650"/>
            <a:ext cx="7223125" cy="769441"/>
          </a:xfrm>
          <a:prstGeom prst="rect">
            <a:avLst/>
          </a:prstGeom>
          <a:noFill/>
          <a:ln w="12700">
            <a:solidFill>
              <a:schemeClr val="tx1"/>
            </a:solidFill>
            <a:miter lim="800000"/>
            <a:headEnd/>
            <a:tailEnd/>
          </a:ln>
        </p:spPr>
        <p:txBody>
          <a:bodyPr>
            <a:spAutoFit/>
          </a:bodyPr>
          <a:lstStyle/>
          <a:p>
            <a:pPr algn="ctr" fontAlgn="base">
              <a:spcBef>
                <a:spcPct val="50000"/>
              </a:spcBef>
              <a:spcAft>
                <a:spcPct val="0"/>
              </a:spcAft>
            </a:pPr>
            <a:r>
              <a:rPr lang="es-ES" sz="4400" b="1" dirty="0">
                <a:solidFill>
                  <a:srgbClr val="000000"/>
                </a:solidFill>
                <a:latin typeface="Arial" charset="0"/>
              </a:rPr>
              <a:t>¿Catarro o sinusitis?</a:t>
            </a:r>
            <a:endParaRPr lang="es-ES" sz="4400" dirty="0">
              <a:solidFill>
                <a:srgbClr val="000000"/>
              </a:solidFill>
              <a:latin typeface="Arial" charset="0"/>
            </a:endParaRPr>
          </a:p>
        </p:txBody>
      </p:sp>
      <p:sp>
        <p:nvSpPr>
          <p:cNvPr id="2" name="CuadroTexto 11"/>
          <p:cNvSpPr txBox="1"/>
          <p:nvPr/>
        </p:nvSpPr>
        <p:spPr>
          <a:xfrm>
            <a:off x="1513742" y="3429000"/>
            <a:ext cx="5491163" cy="830997"/>
          </a:xfrm>
          <a:prstGeom prst="rect">
            <a:avLst/>
          </a:prstGeom>
          <a:noFill/>
        </p:spPr>
        <p:txBody>
          <a:bodyPr wrap="square">
            <a:spAutoFit/>
          </a:bodyPr>
          <a:lstStyle/>
          <a:p>
            <a:pPr fontAlgn="base">
              <a:spcBef>
                <a:spcPct val="0"/>
              </a:spcBef>
              <a:spcAft>
                <a:spcPct val="0"/>
              </a:spcAft>
              <a:defRPr/>
            </a:pPr>
            <a:r>
              <a:rPr lang="es-ES" sz="2400" dirty="0">
                <a:solidFill>
                  <a:srgbClr val="000000"/>
                </a:solidFill>
                <a:effectLst>
                  <a:outerShdw blurRad="38100" dist="38100" dir="2700000" algn="tl">
                    <a:srgbClr val="C0C0C0"/>
                  </a:outerShdw>
                </a:effectLst>
                <a:latin typeface="Arial" charset="0"/>
                <a:cs typeface="Arial" charset="0"/>
              </a:rPr>
              <a:t>Mª Teresa </a:t>
            </a:r>
            <a:r>
              <a:rPr lang="es-ES" sz="2400" dirty="0" err="1">
                <a:solidFill>
                  <a:srgbClr val="000000"/>
                </a:solidFill>
                <a:effectLst>
                  <a:outerShdw blurRad="38100" dist="38100" dir="2700000" algn="tl">
                    <a:srgbClr val="C0C0C0"/>
                  </a:outerShdw>
                </a:effectLst>
                <a:latin typeface="Arial" charset="0"/>
                <a:cs typeface="Arial" charset="0"/>
              </a:rPr>
              <a:t>Callén</a:t>
            </a:r>
            <a:r>
              <a:rPr lang="es-ES" sz="2400" dirty="0">
                <a:solidFill>
                  <a:srgbClr val="000000"/>
                </a:solidFill>
                <a:effectLst>
                  <a:outerShdw blurRad="38100" dist="38100" dir="2700000" algn="tl">
                    <a:srgbClr val="C0C0C0"/>
                  </a:outerShdw>
                </a:effectLst>
                <a:latin typeface="Arial" charset="0"/>
                <a:cs typeface="Arial" charset="0"/>
              </a:rPr>
              <a:t> Blecua. </a:t>
            </a:r>
            <a:r>
              <a:rPr lang="es-ES" sz="2000" dirty="0">
                <a:solidFill>
                  <a:srgbClr val="000000"/>
                </a:solidFill>
                <a:effectLst>
                  <a:outerShdw blurRad="38100" dist="38100" dir="2700000" algn="tl">
                    <a:srgbClr val="C0C0C0"/>
                  </a:outerShdw>
                </a:effectLst>
                <a:latin typeface="Arial" charset="0"/>
                <a:cs typeface="Arial" charset="0"/>
              </a:rPr>
              <a:t>Pediatra</a:t>
            </a:r>
          </a:p>
          <a:p>
            <a:pPr fontAlgn="base">
              <a:spcBef>
                <a:spcPct val="0"/>
              </a:spcBef>
              <a:spcAft>
                <a:spcPct val="0"/>
              </a:spcAft>
              <a:defRPr/>
            </a:pPr>
            <a:r>
              <a:rPr lang="es-ES" sz="2400" dirty="0" err="1">
                <a:solidFill>
                  <a:srgbClr val="000000"/>
                </a:solidFill>
                <a:effectLst>
                  <a:outerShdw blurRad="38100" dist="38100" dir="2700000" algn="tl">
                    <a:srgbClr val="C0C0C0"/>
                  </a:outerShdw>
                </a:effectLst>
                <a:latin typeface="Arial" charset="0"/>
                <a:cs typeface="Arial" charset="0"/>
              </a:rPr>
              <a:t>Aranzazu</a:t>
            </a:r>
            <a:r>
              <a:rPr lang="es-ES" sz="2400" dirty="0">
                <a:solidFill>
                  <a:srgbClr val="000000"/>
                </a:solidFill>
                <a:effectLst>
                  <a:outerShdw blurRad="38100" dist="38100" dir="2700000" algn="tl">
                    <a:srgbClr val="C0C0C0"/>
                  </a:outerShdw>
                </a:effectLst>
                <a:latin typeface="Arial" charset="0"/>
                <a:cs typeface="Arial" charset="0"/>
              </a:rPr>
              <a:t> Garmendia Iglesias. </a:t>
            </a:r>
            <a:r>
              <a:rPr lang="es-ES" sz="2000" dirty="0">
                <a:solidFill>
                  <a:srgbClr val="000000"/>
                </a:solidFill>
                <a:effectLst>
                  <a:outerShdw blurRad="38100" dist="38100" dir="2700000" algn="tl">
                    <a:srgbClr val="C0C0C0"/>
                  </a:outerShdw>
                </a:effectLst>
                <a:latin typeface="Arial" charset="0"/>
                <a:cs typeface="Arial" charset="0"/>
              </a:rPr>
              <a:t>Pediatra</a:t>
            </a:r>
          </a:p>
        </p:txBody>
      </p:sp>
      <p:pic>
        <p:nvPicPr>
          <p:cNvPr id="7" name="Imagen 6">
            <a:extLst>
              <a:ext uri="{FF2B5EF4-FFF2-40B4-BE49-F238E27FC236}">
                <a16:creationId xmlns:a16="http://schemas.microsoft.com/office/drawing/2014/main" id="{011268A4-23D5-47EE-8474-0513D09C72AA}"/>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409639" y="4680071"/>
            <a:ext cx="1589899" cy="1260000"/>
          </a:xfrm>
          <a:prstGeom prst="rect">
            <a:avLst/>
          </a:prstGeom>
        </p:spPr>
      </p:pic>
    </p:spTree>
    <p:extLst>
      <p:ext uri="{BB962C8B-B14F-4D97-AF65-F5344CB8AC3E}">
        <p14:creationId xmlns:p14="http://schemas.microsoft.com/office/powerpoint/2010/main" val="898186718"/>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735501" y="234950"/>
            <a:ext cx="6535737" cy="664797"/>
          </a:xfrm>
        </p:spPr>
        <p:txBody>
          <a:bodyPr numCol="1" anchorCtr="0" compatLnSpc="1">
            <a:prstTxWarp prst="textNoShape">
              <a:avLst/>
            </a:prstTxWarp>
          </a:bodyPr>
          <a:lstStyle/>
          <a:p>
            <a:pPr eaLnBrk="1" hangingPunct="1">
              <a:defRPr/>
            </a:pPr>
            <a:r>
              <a:rPr lang="es-ES" dirty="0">
                <a:ln>
                  <a:noFill/>
                </a:ln>
                <a:solidFill>
                  <a:schemeClr val="tx1"/>
                </a:solidFill>
                <a:effectLst>
                  <a:outerShdw blurRad="38100" dist="38100" dir="2700000" algn="tl">
                    <a:srgbClr val="000000">
                      <a:alpha val="43137"/>
                    </a:srgbClr>
                  </a:outerShdw>
                </a:effectLst>
              </a:rPr>
              <a:t>Sinusitis ¿cómo se produce? </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0" name="Imagen 9">
            <a:extLst>
              <a:ext uri="{FF2B5EF4-FFF2-40B4-BE49-F238E27FC236}">
                <a16:creationId xmlns:a16="http://schemas.microsoft.com/office/drawing/2014/main" id="{CF46B393-DC0B-469C-8629-2A995761C84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09639" y="4680071"/>
            <a:ext cx="1589899" cy="1260000"/>
          </a:xfrm>
          <a:prstGeom prst="rect">
            <a:avLst/>
          </a:prstGeom>
        </p:spPr>
      </p:pic>
      <p:sp>
        <p:nvSpPr>
          <p:cNvPr id="3" name="Marcador de contenido 2">
            <a:extLst>
              <a:ext uri="{FF2B5EF4-FFF2-40B4-BE49-F238E27FC236}">
                <a16:creationId xmlns:a16="http://schemas.microsoft.com/office/drawing/2014/main" id="{B6DB00AE-075C-4B35-8C49-A6761DB18510}"/>
              </a:ext>
            </a:extLst>
          </p:cNvPr>
          <p:cNvSpPr>
            <a:spLocks noGrp="1"/>
          </p:cNvSpPr>
          <p:nvPr>
            <p:ph idx="1"/>
          </p:nvPr>
        </p:nvSpPr>
        <p:spPr>
          <a:xfrm>
            <a:off x="735501" y="1349726"/>
            <a:ext cx="7942507" cy="4662815"/>
          </a:xfrm>
        </p:spPr>
        <p:txBody>
          <a:bodyPr/>
          <a:lstStyle/>
          <a:p>
            <a:pPr>
              <a:lnSpc>
                <a:spcPct val="100000"/>
              </a:lnSpc>
              <a:spcBef>
                <a:spcPts val="600"/>
              </a:spcBef>
            </a:pPr>
            <a:r>
              <a:rPr lang="es-ES" dirty="0"/>
              <a:t>Es la complicación más frecuente de los catarros.</a:t>
            </a:r>
          </a:p>
          <a:p>
            <a:pPr>
              <a:lnSpc>
                <a:spcPct val="100000"/>
              </a:lnSpc>
              <a:spcBef>
                <a:spcPts val="600"/>
              </a:spcBef>
            </a:pPr>
            <a:r>
              <a:rPr lang="es-ES" dirty="0"/>
              <a:t>Los senos son cavidades de aire en el hueso alrededor de la nariz, están recubiertos por una membrana que produce mucosidad.</a:t>
            </a:r>
          </a:p>
          <a:p>
            <a:pPr>
              <a:lnSpc>
                <a:spcPct val="100000"/>
              </a:lnSpc>
              <a:spcBef>
                <a:spcPts val="600"/>
              </a:spcBef>
            </a:pPr>
            <a:r>
              <a:rPr lang="es-ES" dirty="0"/>
              <a:t>Esta membrana se inflama, produce más moco y tapona el orifico de salida del seno</a:t>
            </a:r>
          </a:p>
          <a:p>
            <a:pPr>
              <a:lnSpc>
                <a:spcPct val="100000"/>
              </a:lnSpc>
              <a:spcBef>
                <a:spcPts val="600"/>
              </a:spcBef>
            </a:pPr>
            <a:r>
              <a:rPr lang="es-ES" dirty="0"/>
              <a:t>Al acumularse moco se desarrolla una infección bacteriana</a:t>
            </a:r>
          </a:p>
        </p:txBody>
      </p:sp>
    </p:spTree>
    <p:extLst>
      <p:ext uri="{BB962C8B-B14F-4D97-AF65-F5344CB8AC3E}">
        <p14:creationId xmlns:p14="http://schemas.microsoft.com/office/powerpoint/2010/main" val="1328939826"/>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750643" y="234950"/>
            <a:ext cx="6415088" cy="664797"/>
          </a:xfrm>
        </p:spPr>
        <p:txBody>
          <a:bodyPr numCol="1" anchorCtr="0" compatLnSpc="1">
            <a:prstTxWarp prst="textNoShape">
              <a:avLst/>
            </a:prstTxWarp>
          </a:bodyPr>
          <a:lstStyle/>
          <a:p>
            <a:pPr eaLnBrk="1" hangingPunct="1">
              <a:defRPr/>
            </a:pPr>
            <a:r>
              <a:rPr lang="es-ES" dirty="0">
                <a:ln>
                  <a:noFill/>
                </a:ln>
                <a:solidFill>
                  <a:schemeClr val="tx1"/>
                </a:solidFill>
                <a:effectLst>
                  <a:outerShdw blurRad="38100" dist="38100" dir="2700000" algn="tl">
                    <a:srgbClr val="000000">
                      <a:alpha val="43137"/>
                    </a:srgbClr>
                  </a:outerShdw>
                </a:effectLst>
              </a:rPr>
              <a:t>¿Cuando pensar en ella?</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0" name="Imagen 9">
            <a:extLst>
              <a:ext uri="{FF2B5EF4-FFF2-40B4-BE49-F238E27FC236}">
                <a16:creationId xmlns:a16="http://schemas.microsoft.com/office/drawing/2014/main" id="{94DFBA3F-BC0C-4531-BBF1-6C3ECEC080D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09639" y="4680071"/>
            <a:ext cx="1589899" cy="1260000"/>
          </a:xfrm>
          <a:prstGeom prst="rect">
            <a:avLst/>
          </a:prstGeom>
        </p:spPr>
      </p:pic>
      <p:sp>
        <p:nvSpPr>
          <p:cNvPr id="3" name="Marcador de contenido 2">
            <a:extLst>
              <a:ext uri="{FF2B5EF4-FFF2-40B4-BE49-F238E27FC236}">
                <a16:creationId xmlns:a16="http://schemas.microsoft.com/office/drawing/2014/main" id="{86B73C32-EEC7-411C-8EB4-C683F362C0AB}"/>
              </a:ext>
            </a:extLst>
          </p:cNvPr>
          <p:cNvSpPr>
            <a:spLocks noGrp="1"/>
          </p:cNvSpPr>
          <p:nvPr>
            <p:ph idx="1"/>
          </p:nvPr>
        </p:nvSpPr>
        <p:spPr>
          <a:xfrm>
            <a:off x="750643" y="1408930"/>
            <a:ext cx="8221907" cy="4284250"/>
          </a:xfrm>
        </p:spPr>
        <p:txBody>
          <a:bodyPr/>
          <a:lstStyle/>
          <a:p>
            <a:r>
              <a:rPr lang="es-ES" dirty="0"/>
              <a:t>Un catarro persistente: mocos y tos más de 14 días y mas grave de lo habitual.</a:t>
            </a:r>
          </a:p>
          <a:p>
            <a:r>
              <a:rPr lang="es-ES" dirty="0"/>
              <a:t>Catarro que después de 5 a 7 días, en vez de ir a mejor, empeora.</a:t>
            </a:r>
          </a:p>
          <a:p>
            <a:r>
              <a:rPr lang="es-ES" dirty="0"/>
              <a:t>Mucosidad purulenta, fiebre , dolor y malestar general. En niños mayores puede acompañarse de dolor de cabeza.</a:t>
            </a:r>
          </a:p>
          <a:p>
            <a:r>
              <a:rPr lang="es-ES" dirty="0"/>
              <a:t>Mucosidad de larga evolución con tos  nocturna y al levantarse.</a:t>
            </a:r>
          </a:p>
        </p:txBody>
      </p:sp>
    </p:spTree>
    <p:extLst>
      <p:ext uri="{BB962C8B-B14F-4D97-AF65-F5344CB8AC3E}">
        <p14:creationId xmlns:p14="http://schemas.microsoft.com/office/powerpoint/2010/main" val="3810406341"/>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770670" y="234950"/>
            <a:ext cx="5830887" cy="770732"/>
          </a:xfrm>
        </p:spPr>
        <p:txBody>
          <a:bodyPr numCol="1" anchorCtr="0" compatLnSpc="1">
            <a:prstTxWarp prst="textNoShape">
              <a:avLst/>
            </a:prstTxWarp>
          </a:bodyPr>
          <a:lstStyle/>
          <a:p>
            <a:pPr eaLnBrk="1" hangingPunct="1">
              <a:defRPr/>
            </a:pPr>
            <a:r>
              <a:rPr lang="es-ES" dirty="0">
                <a:ln>
                  <a:noFill/>
                </a:ln>
                <a:solidFill>
                  <a:schemeClr val="tx1"/>
                </a:solidFill>
                <a:effectLst>
                  <a:outerShdw blurRad="38100" dist="38100" dir="2700000" algn="tl">
                    <a:srgbClr val="000000">
                      <a:alpha val="43137"/>
                    </a:srgbClr>
                  </a:outerShdw>
                </a:effectLst>
              </a:rPr>
              <a:t>¿Qué tengo que hacer?  </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0" name="Imagen 9">
            <a:extLst>
              <a:ext uri="{FF2B5EF4-FFF2-40B4-BE49-F238E27FC236}">
                <a16:creationId xmlns:a16="http://schemas.microsoft.com/office/drawing/2014/main" id="{D6EFA6E5-0ECB-4209-8EE2-262EF05BC04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09639" y="4680071"/>
            <a:ext cx="1589899" cy="1260000"/>
          </a:xfrm>
          <a:prstGeom prst="rect">
            <a:avLst/>
          </a:prstGeom>
        </p:spPr>
      </p:pic>
      <p:sp>
        <p:nvSpPr>
          <p:cNvPr id="3" name="Marcador de contenido 2">
            <a:extLst>
              <a:ext uri="{FF2B5EF4-FFF2-40B4-BE49-F238E27FC236}">
                <a16:creationId xmlns:a16="http://schemas.microsoft.com/office/drawing/2014/main" id="{FB716255-AFCE-4A3D-9939-51A3F5C1FC31}"/>
              </a:ext>
            </a:extLst>
          </p:cNvPr>
          <p:cNvSpPr>
            <a:spLocks noGrp="1"/>
          </p:cNvSpPr>
          <p:nvPr>
            <p:ph idx="1"/>
          </p:nvPr>
        </p:nvSpPr>
        <p:spPr>
          <a:xfrm>
            <a:off x="770670" y="1393652"/>
            <a:ext cx="8201880" cy="4662815"/>
          </a:xfrm>
        </p:spPr>
        <p:txBody>
          <a:bodyPr/>
          <a:lstStyle/>
          <a:p>
            <a:pPr marL="0" indent="0">
              <a:lnSpc>
                <a:spcPct val="100000"/>
              </a:lnSpc>
              <a:spcBef>
                <a:spcPts val="600"/>
              </a:spcBef>
              <a:buNone/>
            </a:pPr>
            <a:r>
              <a:rPr lang="es-ES" dirty="0"/>
              <a:t>Acuda al pediatra si:</a:t>
            </a:r>
          </a:p>
          <a:p>
            <a:pPr>
              <a:lnSpc>
                <a:spcPct val="100000"/>
              </a:lnSpc>
              <a:spcBef>
                <a:spcPts val="600"/>
              </a:spcBef>
            </a:pPr>
            <a:r>
              <a:rPr lang="es-ES" dirty="0"/>
              <a:t>Fiebre alta y mucosidad purulenta en la nariz.</a:t>
            </a:r>
          </a:p>
          <a:p>
            <a:pPr>
              <a:lnSpc>
                <a:spcPct val="100000"/>
              </a:lnSpc>
              <a:spcBef>
                <a:spcPts val="600"/>
              </a:spcBef>
            </a:pPr>
            <a:r>
              <a:rPr lang="es-ES" dirty="0"/>
              <a:t>Febrícula prolongada, tos molesta y/o dolor de cabeza.</a:t>
            </a:r>
          </a:p>
          <a:p>
            <a:pPr>
              <a:lnSpc>
                <a:spcPct val="100000"/>
              </a:lnSpc>
              <a:spcBef>
                <a:spcPts val="600"/>
              </a:spcBef>
            </a:pPr>
            <a:r>
              <a:rPr lang="es-ES" dirty="0"/>
              <a:t>Urgente si hay hinchazón o enrojecimiento alrededor de los párpados, sin legañas y fiebre. Esto indica una complicación poco       frecuente pero grave:                                              la “celulitis </a:t>
            </a:r>
            <a:r>
              <a:rPr lang="es-ES" dirty="0" err="1"/>
              <a:t>periorbitaria</a:t>
            </a:r>
            <a:r>
              <a:rPr lang="es-ES" dirty="0"/>
              <a:t>”.</a:t>
            </a:r>
          </a:p>
        </p:txBody>
      </p:sp>
    </p:spTree>
    <p:extLst>
      <p:ext uri="{BB962C8B-B14F-4D97-AF65-F5344CB8AC3E}">
        <p14:creationId xmlns:p14="http://schemas.microsoft.com/office/powerpoint/2010/main" val="1860294698"/>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797047" y="233160"/>
            <a:ext cx="4582732" cy="658813"/>
          </a:xfrm>
        </p:spPr>
        <p:txBody>
          <a:bodyPr numCol="1" anchorCtr="0" compatLnSpc="1">
            <a:prstTxWarp prst="textNoShape">
              <a:avLst/>
            </a:prstTxWarp>
          </a:bodyPr>
          <a:lstStyle/>
          <a:p>
            <a:pPr eaLnBrk="1" hangingPunct="1">
              <a:defRPr/>
            </a:pPr>
            <a:r>
              <a:rPr lang="es-ES" dirty="0">
                <a:ln>
                  <a:noFill/>
                </a:ln>
                <a:solidFill>
                  <a:schemeClr val="tx1"/>
                </a:solidFill>
                <a:effectLst>
                  <a:outerShdw blurRad="38100" dist="38100" dir="2700000" algn="tl">
                    <a:srgbClr val="000000">
                      <a:alpha val="43137"/>
                    </a:srgbClr>
                  </a:outerShdw>
                </a:effectLst>
              </a:rPr>
              <a:t>Tratamiento  </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0" name="Imagen 9">
            <a:extLst>
              <a:ext uri="{FF2B5EF4-FFF2-40B4-BE49-F238E27FC236}">
                <a16:creationId xmlns:a16="http://schemas.microsoft.com/office/drawing/2014/main" id="{3D1AFBEB-7D0F-40F5-A7B0-DA0CBCAA2AB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09639" y="4680071"/>
            <a:ext cx="1589899" cy="1260000"/>
          </a:xfrm>
          <a:prstGeom prst="rect">
            <a:avLst/>
          </a:prstGeom>
        </p:spPr>
      </p:pic>
      <p:sp>
        <p:nvSpPr>
          <p:cNvPr id="3" name="Marcador de contenido 2">
            <a:extLst>
              <a:ext uri="{FF2B5EF4-FFF2-40B4-BE49-F238E27FC236}">
                <a16:creationId xmlns:a16="http://schemas.microsoft.com/office/drawing/2014/main" id="{736AE8B3-863C-4E4E-A093-EF1E85F923E7}"/>
              </a:ext>
            </a:extLst>
          </p:cNvPr>
          <p:cNvSpPr>
            <a:spLocks noGrp="1"/>
          </p:cNvSpPr>
          <p:nvPr>
            <p:ph idx="1"/>
          </p:nvPr>
        </p:nvSpPr>
        <p:spPr>
          <a:xfrm>
            <a:off x="797047" y="1454287"/>
            <a:ext cx="7854584" cy="4339650"/>
          </a:xfrm>
        </p:spPr>
        <p:txBody>
          <a:bodyPr/>
          <a:lstStyle/>
          <a:p>
            <a:r>
              <a:rPr lang="es-ES" sz="3000" dirty="0"/>
              <a:t>La mayoría de los casos son leves y se resuelven espontáneamente. Solo hay que dar paracetamol si hay molestias.</a:t>
            </a:r>
          </a:p>
          <a:p>
            <a:r>
              <a:rPr lang="es-ES" sz="3000" dirty="0"/>
              <a:t>El pediatra pondrá antibiótico si hay fiebre y mal estado general o si no se resuelve en 1 a 2 semanas.</a:t>
            </a:r>
          </a:p>
          <a:p>
            <a:r>
              <a:rPr lang="es-ES" sz="3000" dirty="0"/>
              <a:t>No están recomendados los descongestivos nasales y antihistamínicos que se venden         sin receta. No son eficaces y en los niños pequeños tienen efectos no deseables.</a:t>
            </a:r>
          </a:p>
        </p:txBody>
      </p:sp>
    </p:spTree>
    <p:extLst>
      <p:ext uri="{BB962C8B-B14F-4D97-AF65-F5344CB8AC3E}">
        <p14:creationId xmlns:p14="http://schemas.microsoft.com/office/powerpoint/2010/main" val="1961445142"/>
      </p:ext>
    </p:extLst>
  </p:cSld>
  <p:clrMapOvr>
    <a:masterClrMapping/>
  </p:clrMapOvr>
  <p:transition>
    <p:fade/>
  </p:transition>
</p:sld>
</file>

<file path=ppt/theme/theme1.xml><?xml version="1.0" encoding="utf-8"?>
<a:theme xmlns:a="http://schemas.openxmlformats.org/drawingml/2006/main" name="1_White with Blue Bar Segoe Template_TP10286789">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7558</TotalTime>
  <Words>408</Words>
  <Application>Microsoft Office PowerPoint</Application>
  <PresentationFormat>Presentación en pantalla (4:3)</PresentationFormat>
  <Paragraphs>31</Paragraphs>
  <Slides>5</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5</vt:i4>
      </vt:variant>
    </vt:vector>
  </HeadingPairs>
  <TitlesOfParts>
    <vt:vector size="9" baseType="lpstr">
      <vt:lpstr>Arial</vt:lpstr>
      <vt:lpstr>Calibri</vt:lpstr>
      <vt:lpstr>Wingdings</vt:lpstr>
      <vt:lpstr>1_White with Blue Bar Segoe Template_TP10286789</vt:lpstr>
      <vt:lpstr>Presentación de PowerPoint</vt:lpstr>
      <vt:lpstr>Sinusitis ¿cómo se produce? </vt:lpstr>
      <vt:lpstr>¿Cuando pensar en ella?</vt:lpstr>
      <vt:lpstr>¿Qué tengo que hacer?  </vt:lpstr>
      <vt:lpstr>Tratamiento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José Morell Bernabé</dc:creator>
  <cp:lastModifiedBy>Juan José Morell Bernabé</cp:lastModifiedBy>
  <cp:revision>18</cp:revision>
  <dcterms:created xsi:type="dcterms:W3CDTF">2016-05-03T15:33:32Z</dcterms:created>
  <dcterms:modified xsi:type="dcterms:W3CDTF">2018-07-27T16:57:21Z</dcterms:modified>
</cp:coreProperties>
</file>