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60" r:id="rId4"/>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20B1B85F-027E-425A-8753-E37C05E039F6}" type="datetimeFigureOut">
              <a:rPr lang="es-ES"/>
              <a:pPr>
                <a:defRPr/>
              </a:pPr>
              <a:t>06/12/2016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772037A-4592-4FA9-8962-C7225E831506}" type="slidenum">
              <a:rPr lang="es-ES"/>
              <a:pPr>
                <a:defRPr/>
              </a:pPr>
              <a:t>‹Nº›</a:t>
            </a:fld>
            <a:endParaRPr lang="es-ES"/>
          </a:p>
        </p:txBody>
      </p:sp>
    </p:spTree>
    <p:extLst>
      <p:ext uri="{BB962C8B-B14F-4D97-AF65-F5344CB8AC3E}">
        <p14:creationId xmlns:p14="http://schemas.microsoft.com/office/powerpoint/2010/main" val="32944587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altLang="es-ES" sz="900" smtClean="0">
              <a:latin typeface="Arial" panose="020B0604020202020204" pitchFamily="34" charset="0"/>
              <a:cs typeface="Arial" panose="020B0604020202020204" pitchFamily="34" charset="0"/>
            </a:endParaRPr>
          </a:p>
        </p:txBody>
      </p:sp>
      <p:sp>
        <p:nvSpPr>
          <p:cNvPr id="61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endParaRPr lang="en-US" altLang="es-ES" smtClean="0">
              <a:solidFill>
                <a:srgbClr val="000000"/>
              </a:solidFill>
            </a:endParaRPr>
          </a:p>
        </p:txBody>
      </p:sp>
      <p:sp>
        <p:nvSpPr>
          <p:cNvPr id="614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A74402E-1AF1-435A-8A15-5A0E77617985}" type="datetime8">
              <a:rPr lang="en-US" altLang="es-ES">
                <a:solidFill>
                  <a:srgbClr val="000000"/>
                </a:solidFill>
              </a:rPr>
              <a:pPr fontAlgn="base">
                <a:spcBef>
                  <a:spcPct val="0"/>
                </a:spcBef>
                <a:spcAft>
                  <a:spcPct val="0"/>
                </a:spcAft>
              </a:pPr>
              <a:t>12/6/2016 7:41 PM</a:t>
            </a:fld>
            <a:endParaRPr lang="en-US" altLang="es-ES">
              <a:solidFill>
                <a:srgbClr val="000000"/>
              </a:solidFill>
            </a:endParaRPr>
          </a:p>
        </p:txBody>
      </p:sp>
      <p:sp>
        <p:nvSpPr>
          <p:cNvPr id="6150" name="Footer Placeholder 5"/>
          <p:cNvSpPr>
            <a:spLocks noGrp="1"/>
          </p:cNvSpPr>
          <p:nvPr>
            <p:ph type="ftr" sz="quarter" idx="4"/>
          </p:nvPr>
        </p:nvSpPr>
        <p:spPr bwMode="auto">
          <a:xfrm>
            <a:off x="0" y="8685213"/>
            <a:ext cx="6172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s-E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pPr>
            <a:r>
              <a:rPr lang="en-US" altLang="es-E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ltLang="es-ES" sz="500" smtClean="0">
                <a:solidFill>
                  <a:srgbClr val="000000"/>
                </a:solidFill>
              </a:rPr>
            </a:br>
            <a:r>
              <a:rPr lang="en-US" altLang="es-E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pPr>
            <a:endParaRPr lang="en-US" altLang="es-ES" sz="500" smtClean="0">
              <a:solidFill>
                <a:srgbClr val="000000"/>
              </a:solidFill>
            </a:endParaRPr>
          </a:p>
        </p:txBody>
      </p:sp>
      <p:sp>
        <p:nvSpPr>
          <p:cNvPr id="6151" name="Slide Number Placeholder 6"/>
          <p:cNvSpPr>
            <a:spLocks noGrp="1"/>
          </p:cNvSpPr>
          <p:nvPr>
            <p:ph type="sldNum" sz="quarter" idx="5"/>
          </p:nvPr>
        </p:nvSpPr>
        <p:spPr bwMode="auto">
          <a:xfrm>
            <a:off x="6172200" y="8685213"/>
            <a:ext cx="684213"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7435BBC-58FF-46D6-A0DA-04717786F4C8}" type="slidenum">
              <a:rPr lang="en-US" altLang="es-ES">
                <a:solidFill>
                  <a:srgbClr val="000000"/>
                </a:solidFill>
              </a:rPr>
              <a:pPr fontAlgn="base">
                <a:spcBef>
                  <a:spcPct val="0"/>
                </a:spcBef>
                <a:spcAft>
                  <a:spcPct val="0"/>
                </a:spcAft>
              </a:pPr>
              <a:t>1</a:t>
            </a:fld>
            <a:endParaRPr lang="en-US" altLang="es-ES">
              <a:solidFill>
                <a:srgbClr val="000000"/>
              </a:solidFill>
            </a:endParaRPr>
          </a:p>
        </p:txBody>
      </p:sp>
    </p:spTree>
    <p:extLst>
      <p:ext uri="{BB962C8B-B14F-4D97-AF65-F5344CB8AC3E}">
        <p14:creationId xmlns:p14="http://schemas.microsoft.com/office/powerpoint/2010/main" val="132285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345943198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33968494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40503582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0201504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5162"/>
          </a:xfrm>
        </p:spPr>
        <p:txBody>
          <a:bodyPr/>
          <a:lstStyle/>
          <a:p>
            <a:r>
              <a:rPr lang="es-ES" smtClean="0"/>
              <a:t>Haga clic para modificar el estilo de título del patrón</a:t>
            </a:r>
            <a:endParaRPr lang="es-ES"/>
          </a:p>
        </p:txBody>
      </p:sp>
      <p:sp>
        <p:nvSpPr>
          <p:cNvPr id="3" name="Marcador de texto 2"/>
          <p:cNvSpPr>
            <a:spLocks noGrp="1"/>
          </p:cNvSpPr>
          <p:nvPr>
            <p:ph type="body" sz="half" idx="1"/>
          </p:nvPr>
        </p:nvSpPr>
        <p:spPr>
          <a:xfrm>
            <a:off x="381000" y="1412875"/>
            <a:ext cx="4114800" cy="21351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412875"/>
            <a:ext cx="4114800" cy="21351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9706763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0629729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34939483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37037099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1109927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78561635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32531093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401972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57259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8" r:id="rId10"/>
    <p:sldLayoutId id="2147483699" r:id="rId11"/>
    <p:sldLayoutId id="2147483696" r:id="rId12"/>
    <p:sldLayoutId id="2147483697" r:id="rId13"/>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7"/>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8"/>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8"/>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8"/>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11"/>
          <p:cNvSpPr txBox="1"/>
          <p:nvPr/>
        </p:nvSpPr>
        <p:spPr>
          <a:xfrm>
            <a:off x="179388" y="6202363"/>
            <a:ext cx="4430712" cy="584200"/>
          </a:xfrm>
          <a:prstGeom prst="rect">
            <a:avLst/>
          </a:prstGeom>
          <a:noFill/>
        </p:spPr>
        <p:txBody>
          <a:bodyPr>
            <a:spAutoFit/>
          </a:bodyPr>
          <a:lstStyle/>
          <a:p>
            <a:pPr eaLnBrk="1" fontAlgn="auto" hangingPunct="1">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5125" name="Text Box 5"/>
          <p:cNvSpPr txBox="1">
            <a:spLocks noChangeArrowheads="1"/>
          </p:cNvSpPr>
          <p:nvPr/>
        </p:nvSpPr>
        <p:spPr bwMode="auto">
          <a:xfrm>
            <a:off x="1378039" y="1644650"/>
            <a:ext cx="6310224" cy="7747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s-ES" altLang="es-ES" sz="4400" b="1" dirty="0" smtClean="0">
                <a:solidFill>
                  <a:srgbClr val="000000"/>
                </a:solidFill>
                <a:latin typeface="Arial" panose="020B0604020202020204" pitchFamily="34" charset="0"/>
              </a:rPr>
              <a:t>Anorexia nerviosa</a:t>
            </a:r>
            <a:endParaRPr lang="es-ES" altLang="es-ES" sz="4400" b="1" dirty="0">
              <a:solidFill>
                <a:srgbClr val="000000"/>
              </a:solidFill>
              <a:latin typeface="Arial" panose="020B0604020202020204" pitchFamily="34" charset="0"/>
            </a:endParaRPr>
          </a:p>
        </p:txBody>
      </p:sp>
      <p:sp>
        <p:nvSpPr>
          <p:cNvPr id="2" name="CuadroTexto 11"/>
          <p:cNvSpPr txBox="1"/>
          <p:nvPr/>
        </p:nvSpPr>
        <p:spPr>
          <a:xfrm>
            <a:off x="1805033" y="3622675"/>
            <a:ext cx="5080000" cy="830997"/>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s-ES" altLang="es-ES" sz="2400" dirty="0" smtClean="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María </a:t>
            </a:r>
            <a:r>
              <a:rPr lang="es-ES" alt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Alfaro </a:t>
            </a:r>
            <a:r>
              <a:rPr lang="es-ES" altLang="es-ES" sz="2400" dirty="0" smtClean="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González</a:t>
            </a:r>
            <a:r>
              <a:rPr lang="es-ES" altLang="es-ES" sz="2400" dirty="0" smtClean="0">
                <a:solidFill>
                  <a:srgbClr val="000000"/>
                </a:solidFill>
                <a:latin typeface="Arial" panose="020B0604020202020204" pitchFamily="34" charset="0"/>
                <a:cs typeface="Arial" panose="020B0604020202020204" pitchFamily="34" charset="0"/>
              </a:rPr>
              <a:t>. Pediatra</a:t>
            </a:r>
            <a:endParaRPr lang="es-ES" alt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a:p>
            <a:pPr eaLnBrk="1" hangingPunct="1"/>
            <a:r>
              <a:rPr lang="es-ES" altLang="es-ES" sz="2400" dirty="0" smtClean="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María </a:t>
            </a:r>
            <a:r>
              <a:rPr lang="es-ES" altLang="es-ES" sz="2400" dirty="0" err="1">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Tríguez</a:t>
            </a:r>
            <a:r>
              <a:rPr lang="es-ES" alt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s-ES" altLang="es-ES" sz="2400" dirty="0" smtClean="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García</a:t>
            </a:r>
            <a:r>
              <a:rPr lang="es-ES" altLang="es-ES" sz="2400" dirty="0" smtClean="0">
                <a:solidFill>
                  <a:srgbClr val="000000"/>
                </a:solidFill>
                <a:latin typeface="Arial" panose="020B0604020202020204" pitchFamily="34" charset="0"/>
                <a:cs typeface="Arial" panose="020B0604020202020204" pitchFamily="34" charset="0"/>
              </a:rPr>
              <a:t>. Pediatra</a:t>
            </a:r>
            <a:endParaRPr lang="es-ES" altLang="es-ES"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2550" y="3836564"/>
            <a:ext cx="1440000" cy="2038751"/>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075"/>
            <a:ext cx="5967412" cy="658813"/>
          </a:xfrm>
        </p:spPr>
        <p:txBody>
          <a:bodyPr numCol="1" anchorCtr="0" compatLnSpc="1">
            <a:prstTxWarp prst="textNoShape">
              <a:avLst/>
            </a:prstTxWarp>
          </a:bodyPr>
          <a:lstStyle/>
          <a:p>
            <a:pPr eaLnBrk="1" hangingPunct="1"/>
            <a:r>
              <a:rPr lang="es-ES" altLang="es-ES" smtClean="0">
                <a:ln>
                  <a:noFill/>
                </a:ln>
                <a:solidFill>
                  <a:schemeClr val="tx1"/>
                </a:solidFill>
                <a:effectLst>
                  <a:outerShdw blurRad="38100" dist="38100" dir="2700000" algn="tl">
                    <a:srgbClr val="C0C0C0"/>
                  </a:outerShdw>
                </a:effectLst>
                <a:cs typeface="Arial" panose="020B0604020202020204" pitchFamily="34" charset="0"/>
              </a:rPr>
              <a:t>Anorexia Nerviosa</a:t>
            </a:r>
          </a:p>
        </p:txBody>
      </p:sp>
      <p:sp>
        <p:nvSpPr>
          <p:cNvPr id="7171" name="Rectangle 3"/>
          <p:cNvSpPr>
            <a:spLocks noGrp="1"/>
          </p:cNvSpPr>
          <p:nvPr>
            <p:ph type="body" idx="1"/>
          </p:nvPr>
        </p:nvSpPr>
        <p:spPr>
          <a:xfrm>
            <a:off x="505565" y="1275912"/>
            <a:ext cx="7813675" cy="4625882"/>
          </a:xfrm>
        </p:spPr>
        <p:txBody>
          <a:bodyPr/>
          <a:lstStyle/>
          <a:p>
            <a:pPr eaLnBrk="1" hangingPunct="1"/>
            <a:r>
              <a:rPr lang="es-ES" altLang="es-ES" sz="2400" dirty="0" smtClean="0"/>
              <a:t>Las personas con anorexia tienen una imagen distorsionada de las dimensiones y forma de su cuerpo. </a:t>
            </a:r>
          </a:p>
          <a:p>
            <a:pPr eaLnBrk="1" hangingPunct="1"/>
            <a:r>
              <a:rPr lang="es-ES" altLang="es-ES" sz="2400" dirty="0" smtClean="0"/>
              <a:t>Suelen ser muy delgadas, con peso más bajo al normal. </a:t>
            </a:r>
          </a:p>
          <a:p>
            <a:pPr eaLnBrk="1" hangingPunct="1"/>
            <a:r>
              <a:rPr lang="es-ES" altLang="es-ES" sz="2400" dirty="0" smtClean="0"/>
              <a:t>Comen muy poco y/o hacen ejercicio excesivo e intenso. </a:t>
            </a:r>
          </a:p>
          <a:p>
            <a:pPr eaLnBrk="1" hangingPunct="1"/>
            <a:r>
              <a:rPr lang="es-ES" altLang="es-ES" sz="2400" dirty="0" smtClean="0"/>
              <a:t>Signos: </a:t>
            </a:r>
          </a:p>
          <a:p>
            <a:pPr marL="720000" lvl="2" eaLnBrk="1" hangingPunct="1"/>
            <a:r>
              <a:rPr lang="es-ES" altLang="es-ES" sz="1800" dirty="0" smtClean="0"/>
              <a:t>Delgadez extrema.</a:t>
            </a:r>
          </a:p>
          <a:p>
            <a:pPr marL="720000" lvl="2" eaLnBrk="1" hangingPunct="1"/>
            <a:r>
              <a:rPr lang="es-ES" altLang="es-ES" sz="1800" dirty="0" smtClean="0"/>
              <a:t>Obsesión por los alimentos y el peso.</a:t>
            </a:r>
          </a:p>
          <a:p>
            <a:pPr marL="720000" lvl="2" eaLnBrk="1" hangingPunct="1"/>
            <a:r>
              <a:rPr lang="es-ES" altLang="es-ES" sz="1800" dirty="0" smtClean="0"/>
              <a:t>Se pesan de forma reiterada.</a:t>
            </a:r>
          </a:p>
          <a:p>
            <a:pPr marL="720000" lvl="2" eaLnBrk="1" hangingPunct="1"/>
            <a:r>
              <a:rPr lang="es-ES" altLang="es-ES" sz="1800" dirty="0" smtClean="0"/>
              <a:t>Racionan y seleccionan los alimentos que consumen.</a:t>
            </a:r>
          </a:p>
          <a:p>
            <a:pPr marL="720000" lvl="2" eaLnBrk="1" hangingPunct="1"/>
            <a:r>
              <a:rPr lang="es-ES" altLang="es-ES" sz="1800" dirty="0" smtClean="0"/>
              <a:t>Hacen mucho ejercicio.</a:t>
            </a:r>
          </a:p>
          <a:p>
            <a:pPr marL="720000" lvl="2" eaLnBrk="1" hangingPunct="1"/>
            <a:r>
              <a:rPr lang="es-ES" altLang="es-ES" sz="1800" dirty="0" smtClean="0"/>
              <a:t>Poca relación social.</a:t>
            </a:r>
          </a:p>
          <a:p>
            <a:pPr marL="720000" lvl="2" eaLnBrk="1" hangingPunct="1"/>
            <a:r>
              <a:rPr lang="es-ES" altLang="es-ES" sz="1800" dirty="0" smtClean="0"/>
              <a:t>Duermen poco. </a:t>
            </a:r>
          </a:p>
          <a:p>
            <a:pPr marL="720000" lvl="2" eaLnBrk="1" hangingPunct="1"/>
            <a:r>
              <a:rPr lang="es-ES" altLang="es-ES" sz="1800" dirty="0" smtClean="0"/>
              <a:t>Coexisten </a:t>
            </a:r>
            <a:r>
              <a:rPr lang="es-ES" altLang="es-ES" sz="1800" dirty="0"/>
              <a:t>problemas de salud </a:t>
            </a:r>
            <a:r>
              <a:rPr lang="es-ES" altLang="es-ES" sz="1800" dirty="0" smtClean="0"/>
              <a:t>mental (depresión, ansiedad y otros).</a:t>
            </a:r>
          </a:p>
          <a:p>
            <a:pPr marL="720000" lvl="2" eaLnBrk="1" hangingPunct="1"/>
            <a:r>
              <a:rPr lang="es-ES" altLang="es-ES" sz="1800" dirty="0" smtClean="0"/>
              <a:t>Recurren a purgas, como vómitos, laxantes o diuréticos. </a:t>
            </a:r>
            <a:endParaRPr lang="es-ES" altLang="es-ES" sz="1600" dirty="0" smtClean="0"/>
          </a:p>
        </p:txBody>
      </p:sp>
      <p:pic>
        <p:nvPicPr>
          <p:cNvPr id="7172"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eaLnBrk="1" fontAlgn="auto" hangingPunct="1">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grpSp>
        <p:nvGrpSpPr>
          <p:cNvPr id="7175" name="Grupo 8"/>
          <p:cNvGrpSpPr>
            <a:grpSpLocks/>
          </p:cNvGrpSpPr>
          <p:nvPr/>
        </p:nvGrpSpPr>
        <p:grpSpPr bwMode="auto">
          <a:xfrm>
            <a:off x="7688263" y="4572000"/>
            <a:ext cx="927100" cy="1158875"/>
            <a:chOff x="7688687" y="4572000"/>
            <a:chExt cx="927279" cy="1159099"/>
          </a:xfrm>
        </p:grpSpPr>
        <p:sp>
          <p:nvSpPr>
            <p:cNvPr id="10" name="Rectángulo 9"/>
            <p:cNvSpPr/>
            <p:nvPr/>
          </p:nvSpPr>
          <p:spPr bwMode="auto">
            <a:xfrm>
              <a:off x="7688687" y="4572000"/>
              <a:ext cx="927279" cy="1159099"/>
            </a:xfrm>
            <a:prstGeom prst="rect">
              <a:avLst/>
            </a:prstGeom>
            <a:noFill/>
            <a:ln>
              <a:solidFill>
                <a:schemeClr val="tx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eaLnBrk="1" hangingPunct="1">
                <a:defRPr/>
              </a:pPr>
              <a:endParaRPr lang="es-ES" sz="2300" dirty="0">
                <a:solidFill>
                  <a:schemeClr val="tx1"/>
                </a:solidFill>
                <a:latin typeface="Segoe" pitchFamily="34" charset="0"/>
              </a:endParaRPr>
            </a:p>
          </p:txBody>
        </p:sp>
        <p:sp>
          <p:nvSpPr>
            <p:cNvPr id="7179" name="CuadroTexto 10"/>
            <p:cNvSpPr txBox="1">
              <a:spLocks noChangeArrowheads="1"/>
            </p:cNvSpPr>
            <p:nvPr/>
          </p:nvSpPr>
          <p:spPr bwMode="auto">
            <a:xfrm>
              <a:off x="7688687" y="4753710"/>
              <a:ext cx="9272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s-ES" altLang="es-ES"/>
                <a:t>imagen</a:t>
              </a:r>
            </a:p>
          </p:txBody>
        </p:sp>
      </p:gr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2550" y="3836564"/>
            <a:ext cx="1440000" cy="2038751"/>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075"/>
            <a:ext cx="5967412" cy="658813"/>
          </a:xfrm>
        </p:spPr>
        <p:txBody>
          <a:bodyPr numCol="1" anchorCtr="0" compatLnSpc="1">
            <a:prstTxWarp prst="textNoShape">
              <a:avLst/>
            </a:prstTxWarp>
          </a:bodyPr>
          <a:lstStyle/>
          <a:p>
            <a:pPr eaLnBrk="1" hangingPunct="1"/>
            <a:r>
              <a:rPr lang="es-ES" altLang="es-ES" smtClean="0">
                <a:ln>
                  <a:noFill/>
                </a:ln>
                <a:solidFill>
                  <a:schemeClr val="tx1"/>
                </a:solidFill>
                <a:effectLst>
                  <a:outerShdw blurRad="38100" dist="38100" dir="2700000" algn="tl">
                    <a:srgbClr val="C0C0C0"/>
                  </a:outerShdw>
                </a:effectLst>
                <a:cs typeface="Arial" panose="020B0604020202020204" pitchFamily="34" charset="0"/>
              </a:rPr>
              <a:t>Anorexia Nerviosa</a:t>
            </a:r>
          </a:p>
        </p:txBody>
      </p:sp>
      <p:pic>
        <p:nvPicPr>
          <p:cNvPr id="7172"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eaLnBrk="1" fontAlgn="auto" hangingPunct="1">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grpSp>
        <p:nvGrpSpPr>
          <p:cNvPr id="7175" name="Grupo 8"/>
          <p:cNvGrpSpPr>
            <a:grpSpLocks/>
          </p:cNvGrpSpPr>
          <p:nvPr/>
        </p:nvGrpSpPr>
        <p:grpSpPr bwMode="auto">
          <a:xfrm>
            <a:off x="7688263" y="4572000"/>
            <a:ext cx="927100" cy="1158875"/>
            <a:chOff x="7688687" y="4572000"/>
            <a:chExt cx="927279" cy="1159099"/>
          </a:xfrm>
        </p:grpSpPr>
        <p:sp>
          <p:nvSpPr>
            <p:cNvPr id="10" name="Rectángulo 9"/>
            <p:cNvSpPr/>
            <p:nvPr/>
          </p:nvSpPr>
          <p:spPr bwMode="auto">
            <a:xfrm>
              <a:off x="7688687" y="4572000"/>
              <a:ext cx="927279" cy="1159099"/>
            </a:xfrm>
            <a:prstGeom prst="rect">
              <a:avLst/>
            </a:prstGeom>
            <a:noFill/>
            <a:ln>
              <a:solidFill>
                <a:schemeClr val="tx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eaLnBrk="1" hangingPunct="1">
                <a:defRPr/>
              </a:pPr>
              <a:endParaRPr lang="es-ES" sz="2300" dirty="0">
                <a:solidFill>
                  <a:schemeClr val="tx1"/>
                </a:solidFill>
                <a:latin typeface="Segoe" pitchFamily="34" charset="0"/>
              </a:endParaRPr>
            </a:p>
          </p:txBody>
        </p:sp>
        <p:sp>
          <p:nvSpPr>
            <p:cNvPr id="7179" name="CuadroTexto 10"/>
            <p:cNvSpPr txBox="1">
              <a:spLocks noChangeArrowheads="1"/>
            </p:cNvSpPr>
            <p:nvPr/>
          </p:nvSpPr>
          <p:spPr bwMode="auto">
            <a:xfrm>
              <a:off x="7688687" y="4753710"/>
              <a:ext cx="9272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s-ES" altLang="es-ES"/>
                <a:t>imagen</a:t>
              </a:r>
            </a:p>
          </p:txBody>
        </p:sp>
      </p:gr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2550" y="3836564"/>
            <a:ext cx="1440000" cy="2038751"/>
          </a:xfrm>
          <a:prstGeom prst="rect">
            <a:avLst/>
          </a:prstGeom>
        </p:spPr>
      </p:pic>
      <p:sp>
        <p:nvSpPr>
          <p:cNvPr id="12" name="Rectangle 3"/>
          <p:cNvSpPr txBox="1">
            <a:spLocks/>
          </p:cNvSpPr>
          <p:nvPr/>
        </p:nvSpPr>
        <p:spPr bwMode="auto">
          <a:xfrm>
            <a:off x="380999" y="1412875"/>
            <a:ext cx="7797085" cy="392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altLang="es-ES" sz="2800" dirty="0" smtClean="0"/>
              <a:t>Más frecuente entre 13 y 23 años, al tratarse de una época de cambios físicos y emocionales. </a:t>
            </a:r>
          </a:p>
          <a:p>
            <a:r>
              <a:rPr lang="es-ES" altLang="es-ES" sz="2800" dirty="0" smtClean="0"/>
              <a:t>Más frecuente en el sexo femenino. </a:t>
            </a:r>
          </a:p>
          <a:p>
            <a:r>
              <a:rPr lang="es-ES" altLang="es-ES" sz="2800" dirty="0" smtClean="0"/>
              <a:t>Puede tener graves consecuencias para la salud física y mental. </a:t>
            </a:r>
          </a:p>
          <a:p>
            <a:r>
              <a:rPr lang="es-ES" altLang="es-ES" sz="2800" dirty="0" smtClean="0"/>
              <a:t>Lo más difícil es reconocer el problema. </a:t>
            </a:r>
          </a:p>
          <a:p>
            <a:r>
              <a:rPr lang="es-ES" altLang="es-ES" sz="2800" dirty="0" smtClean="0"/>
              <a:t>El tratamiento debe ser multidisciplinar (endocrino, psiquiatra, psicólogo</a:t>
            </a:r>
            <a:r>
              <a:rPr lang="es-ES" altLang="es-ES" sz="2800" dirty="0" smtClean="0"/>
              <a:t>…).</a:t>
            </a:r>
          </a:p>
          <a:p>
            <a:r>
              <a:rPr lang="es-ES" altLang="es-ES" sz="2800" dirty="0" smtClean="0"/>
              <a:t>El apoyo familiar es muy importante.</a:t>
            </a:r>
            <a:endParaRPr lang="es-ES" altLang="es-ES" sz="2800" dirty="0" smtClean="0"/>
          </a:p>
        </p:txBody>
      </p:sp>
    </p:spTree>
    <p:extLst>
      <p:ext uri="{BB962C8B-B14F-4D97-AF65-F5344CB8AC3E}">
        <p14:creationId xmlns:p14="http://schemas.microsoft.com/office/powerpoint/2010/main" val="333294058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282</Words>
  <Application>Microsoft Office PowerPoint</Application>
  <PresentationFormat>Presentación en pantalla (4:3)</PresentationFormat>
  <Paragraphs>33</Paragraphs>
  <Slides>3</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Segoe</vt:lpstr>
      <vt:lpstr>Wingdings</vt:lpstr>
      <vt:lpstr>1_White with Blue Bar Segoe Template_TP10286789</vt:lpstr>
      <vt:lpstr>Presentación de PowerPoint</vt:lpstr>
      <vt:lpstr>Anorexia Nerviosa</vt:lpstr>
      <vt:lpstr>Anorexia Nerviosa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7</cp:revision>
  <dcterms:created xsi:type="dcterms:W3CDTF">2016-05-03T15:33:32Z</dcterms:created>
  <dcterms:modified xsi:type="dcterms:W3CDTF">2016-12-06T18:41:46Z</dcterms:modified>
</cp:coreProperties>
</file>