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sldIdLst>
    <p:sldId id="257" r:id="rId2"/>
    <p:sldId id="258" r:id="rId3"/>
    <p:sldId id="259" r:id="rId4"/>
    <p:sldId id="260" r:id="rId5"/>
    <p:sldId id="261" r:id="rId6"/>
    <p:sldId id="263" r:id="rId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3" d="100"/>
          <a:sy n="83" d="100"/>
        </p:scale>
        <p:origin x="147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D46E38-630D-43E1-9801-0A5857B40ED7}" type="datetimeFigureOut">
              <a:rPr lang="es-ES" smtClean="0"/>
              <a:t>26/06/2018</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519295-932D-40A1-A176-D7B0E145A51E}" type="slidenum">
              <a:rPr lang="es-ES" smtClean="0"/>
              <a:t>‹Nº›</a:t>
            </a:fld>
            <a:endParaRPr lang="es-ES"/>
          </a:p>
        </p:txBody>
      </p:sp>
    </p:spTree>
    <p:extLst>
      <p:ext uri="{BB962C8B-B14F-4D97-AF65-F5344CB8AC3E}">
        <p14:creationId xmlns:p14="http://schemas.microsoft.com/office/powerpoint/2010/main" val="157422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6/26/2018 6:17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a:solidFill>
                  <a:srgbClr val="000000"/>
                </a:solidFill>
              </a:rPr>
            </a:br>
            <a:r>
              <a:rPr lang="en-US" sz="50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val="3217600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Tree>
    <p:extLst>
      <p:ext uri="{BB962C8B-B14F-4D97-AF65-F5344CB8AC3E}">
        <p14:creationId xmlns:p14="http://schemas.microsoft.com/office/powerpoint/2010/main" val="9422828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154871206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a:t>Haga clic para modificar el estilo de texto del patrón</a:t>
            </a:r>
          </a:p>
        </p:txBody>
      </p:sp>
    </p:spTree>
    <p:extLst>
      <p:ext uri="{BB962C8B-B14F-4D97-AF65-F5344CB8AC3E}">
        <p14:creationId xmlns:p14="http://schemas.microsoft.com/office/powerpoint/2010/main" val="318466663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9860088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75922538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416723299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2632838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09782987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346449424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Tree>
    <p:extLst>
      <p:ext uri="{BB962C8B-B14F-4D97-AF65-F5344CB8AC3E}">
        <p14:creationId xmlns:p14="http://schemas.microsoft.com/office/powerpoint/2010/main" val="298665909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066271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39458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extLst>
      <p:ext uri="{BB962C8B-B14F-4D97-AF65-F5344CB8AC3E}">
        <p14:creationId xmlns:p14="http://schemas.microsoft.com/office/powerpoint/2010/main" val="12708468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jp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jpg"/><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jpg"/><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1225406" y="1622198"/>
            <a:ext cx="6299344" cy="1446550"/>
          </a:xfrm>
          <a:prstGeom prst="rect">
            <a:avLst/>
          </a:prstGeom>
          <a:noFill/>
          <a:ln w="12700">
            <a:solidFill>
              <a:schemeClr val="tx1"/>
            </a:solidFill>
            <a:miter lim="800000"/>
            <a:headEnd/>
            <a:tailEnd/>
          </a:ln>
        </p:spPr>
        <p:txBody>
          <a:bodyPr wrap="square">
            <a:spAutoFit/>
          </a:bodyPr>
          <a:lstStyle/>
          <a:p>
            <a:pPr algn="ctr" fontAlgn="base">
              <a:spcBef>
                <a:spcPct val="50000"/>
              </a:spcBef>
              <a:spcAft>
                <a:spcPct val="0"/>
              </a:spcAft>
            </a:pPr>
            <a:r>
              <a:rPr lang="es-ES" sz="4400" b="1" dirty="0">
                <a:solidFill>
                  <a:srgbClr val="000000"/>
                </a:solidFill>
                <a:latin typeface="Arial" charset="0"/>
              </a:rPr>
              <a:t>Le duele la cabeza, ¿es normal?</a:t>
            </a:r>
            <a:endParaRPr lang="es-ES" sz="4400" dirty="0">
              <a:solidFill>
                <a:srgbClr val="000000"/>
              </a:solidFill>
              <a:latin typeface="Arial" charset="0"/>
            </a:endParaRPr>
          </a:p>
        </p:txBody>
      </p:sp>
      <p:sp>
        <p:nvSpPr>
          <p:cNvPr id="2" name="CuadroTexto 11"/>
          <p:cNvSpPr txBox="1"/>
          <p:nvPr/>
        </p:nvSpPr>
        <p:spPr>
          <a:xfrm>
            <a:off x="1122218" y="3922713"/>
            <a:ext cx="6445395" cy="461665"/>
          </a:xfrm>
          <a:prstGeom prst="rect">
            <a:avLst/>
          </a:prstGeom>
          <a:noFill/>
        </p:spPr>
        <p:txBody>
          <a:bodyPr wrap="square">
            <a:spAutoFit/>
          </a:bodyPr>
          <a:lstStyle/>
          <a:p>
            <a:pPr fontAlgn="base">
              <a:spcBef>
                <a:spcPct val="0"/>
              </a:spcBef>
              <a:spcAft>
                <a:spcPct val="0"/>
              </a:spcAft>
              <a:defRPr/>
            </a:pPr>
            <a:r>
              <a:rPr lang="es-ES" sz="2400" dirty="0">
                <a:solidFill>
                  <a:srgbClr val="000000"/>
                </a:solidFill>
                <a:effectLst>
                  <a:outerShdw blurRad="38100" dist="38100" dir="2700000" algn="tl">
                    <a:srgbClr val="C0C0C0"/>
                  </a:outerShdw>
                </a:effectLst>
                <a:latin typeface="Arial" charset="0"/>
                <a:cs typeface="Arial" charset="0"/>
              </a:rPr>
              <a:t>José Alberto Macías Pingarrón. </a:t>
            </a:r>
            <a:r>
              <a:rPr lang="es-ES" sz="2000" dirty="0">
                <a:solidFill>
                  <a:srgbClr val="000000"/>
                </a:solidFill>
                <a:effectLst>
                  <a:outerShdw blurRad="38100" dist="38100" dir="2700000" algn="tl">
                    <a:srgbClr val="C0C0C0"/>
                  </a:outerShdw>
                </a:effectLst>
                <a:latin typeface="Arial" charset="0"/>
                <a:cs typeface="Arial" charset="0"/>
              </a:rPr>
              <a:t>Pediatra</a:t>
            </a:r>
          </a:p>
        </p:txBody>
      </p:sp>
      <p:pic>
        <p:nvPicPr>
          <p:cNvPr id="7" name="Imagen 6">
            <a:extLst>
              <a:ext uri="{FF2B5EF4-FFF2-40B4-BE49-F238E27FC236}">
                <a16:creationId xmlns:a16="http://schemas.microsoft.com/office/drawing/2014/main" id="{DFE83520-0861-4C3E-A11F-843D12B943F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171559" y="4663370"/>
            <a:ext cx="1827979" cy="1260000"/>
          </a:xfrm>
          <a:prstGeom prst="rect">
            <a:avLst/>
          </a:prstGeom>
        </p:spPr>
      </p:pic>
    </p:spTree>
    <p:extLst>
      <p:ext uri="{BB962C8B-B14F-4D97-AF65-F5344CB8AC3E}">
        <p14:creationId xmlns:p14="http://schemas.microsoft.com/office/powerpoint/2010/main" val="89818671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90102" y="210053"/>
            <a:ext cx="4582732" cy="658813"/>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¿Es normal?</a:t>
            </a:r>
          </a:p>
        </p:txBody>
      </p:sp>
      <p:sp>
        <p:nvSpPr>
          <p:cNvPr id="19458" name="Rectangle 3"/>
          <p:cNvSpPr>
            <a:spLocks noGrp="1"/>
          </p:cNvSpPr>
          <p:nvPr>
            <p:ph type="body" idx="1"/>
          </p:nvPr>
        </p:nvSpPr>
        <p:spPr>
          <a:xfrm>
            <a:off x="690102" y="1113199"/>
            <a:ext cx="8056734" cy="4585871"/>
          </a:xfrm>
        </p:spPr>
        <p:txBody>
          <a:bodyPr/>
          <a:lstStyle/>
          <a:p>
            <a:pPr>
              <a:lnSpc>
                <a:spcPct val="100000"/>
              </a:lnSpc>
              <a:spcBef>
                <a:spcPts val="600"/>
              </a:spcBef>
            </a:pPr>
            <a:r>
              <a:rPr lang="es-ES" dirty="0"/>
              <a:t>Es un proceso </a:t>
            </a:r>
            <a:r>
              <a:rPr lang="es-ES" b="1" dirty="0"/>
              <a:t>frecuente</a:t>
            </a:r>
            <a:r>
              <a:rPr lang="es-ES" dirty="0"/>
              <a:t> en la vida (sobre todo entre los 11 y 13 años).</a:t>
            </a:r>
          </a:p>
          <a:p>
            <a:pPr>
              <a:lnSpc>
                <a:spcPct val="100000"/>
              </a:lnSpc>
              <a:spcBef>
                <a:spcPts val="600"/>
              </a:spcBef>
            </a:pPr>
            <a:r>
              <a:rPr lang="es-ES" dirty="0"/>
              <a:t>La mayoría de las causas suelen ser por </a:t>
            </a:r>
            <a:r>
              <a:rPr lang="es-ES" b="1" dirty="0"/>
              <a:t>procesos</a:t>
            </a:r>
            <a:r>
              <a:rPr lang="es-ES" dirty="0"/>
              <a:t> </a:t>
            </a:r>
            <a:r>
              <a:rPr lang="es-ES" b="1" dirty="0"/>
              <a:t>benignos</a:t>
            </a:r>
            <a:r>
              <a:rPr lang="es-ES" dirty="0"/>
              <a:t> (otitis, faringitis, sinusitis, gripe, catarro, gastroenteritis , cansancio, falta de horas de sueño, etc…)</a:t>
            </a:r>
          </a:p>
          <a:p>
            <a:pPr>
              <a:lnSpc>
                <a:spcPct val="100000"/>
              </a:lnSpc>
              <a:spcBef>
                <a:spcPts val="600"/>
              </a:spcBef>
            </a:pPr>
            <a:r>
              <a:rPr lang="es-ES" dirty="0"/>
              <a:t>El diagnóstico lo realiza el pediatra por la clínica, </a:t>
            </a:r>
            <a:r>
              <a:rPr lang="es-ES" b="1" dirty="0"/>
              <a:t>sin precisar más estudios </a:t>
            </a:r>
            <a:r>
              <a:rPr lang="es-ES" dirty="0"/>
              <a:t>complementarios.</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02614" y="120467"/>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 name="Imagen 9">
            <a:extLst>
              <a:ext uri="{FF2B5EF4-FFF2-40B4-BE49-F238E27FC236}">
                <a16:creationId xmlns:a16="http://schemas.microsoft.com/office/drawing/2014/main" id="{D17FDD88-9F41-4A1A-A977-94AB0FE4FFD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71559" y="4663370"/>
            <a:ext cx="1827979" cy="1260000"/>
          </a:xfrm>
          <a:prstGeom prst="rect">
            <a:avLst/>
          </a:prstGeom>
        </p:spPr>
      </p:pic>
    </p:spTree>
    <p:extLst>
      <p:ext uri="{BB962C8B-B14F-4D97-AF65-F5344CB8AC3E}">
        <p14:creationId xmlns:p14="http://schemas.microsoft.com/office/powerpoint/2010/main" val="1328939826"/>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EA002508-2702-48D3-A2D1-3F99448C651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71559" y="4663370"/>
            <a:ext cx="1827979" cy="1260000"/>
          </a:xfrm>
          <a:prstGeom prst="rect">
            <a:avLst/>
          </a:prstGeom>
        </p:spPr>
      </p:pic>
      <p:sp>
        <p:nvSpPr>
          <p:cNvPr id="21506" name="Rectangle 2"/>
          <p:cNvSpPr>
            <a:spLocks noGrp="1"/>
          </p:cNvSpPr>
          <p:nvPr>
            <p:ph type="title"/>
          </p:nvPr>
        </p:nvSpPr>
        <p:spPr bwMode="auto">
          <a:xfrm>
            <a:off x="665163" y="346869"/>
            <a:ext cx="6658350" cy="692410"/>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¿Qué tratamiento precisa?</a:t>
            </a:r>
          </a:p>
        </p:txBody>
      </p:sp>
      <p:sp>
        <p:nvSpPr>
          <p:cNvPr id="19458" name="Rectangle 3"/>
          <p:cNvSpPr>
            <a:spLocks noGrp="1"/>
          </p:cNvSpPr>
          <p:nvPr>
            <p:ph type="body" idx="1"/>
          </p:nvPr>
        </p:nvSpPr>
        <p:spPr>
          <a:xfrm>
            <a:off x="665163" y="1333849"/>
            <a:ext cx="8063201" cy="4573944"/>
          </a:xfrm>
        </p:spPr>
        <p:txBody>
          <a:bodyPr/>
          <a:lstStyle/>
          <a:p>
            <a:pPr lvl="0">
              <a:lnSpc>
                <a:spcPct val="105000"/>
              </a:lnSpc>
              <a:spcBef>
                <a:spcPts val="600"/>
              </a:spcBef>
            </a:pPr>
            <a:r>
              <a:rPr lang="es-ES" sz="3000" dirty="0"/>
              <a:t>Analgésicos habituales de manera precoz (</a:t>
            </a:r>
            <a:r>
              <a:rPr lang="es-ES" sz="3000" i="1" dirty="0"/>
              <a:t>ibuprofeno</a:t>
            </a:r>
            <a:r>
              <a:rPr lang="es-ES" sz="3000" dirty="0"/>
              <a:t>, </a:t>
            </a:r>
            <a:r>
              <a:rPr lang="es-ES" sz="3000" i="1" dirty="0"/>
              <a:t>paracetamol</a:t>
            </a:r>
            <a:r>
              <a:rPr lang="es-ES" sz="3000" dirty="0"/>
              <a:t> o </a:t>
            </a:r>
            <a:r>
              <a:rPr lang="es-ES" sz="3000" i="1" dirty="0"/>
              <a:t>metamizol</a:t>
            </a:r>
            <a:r>
              <a:rPr lang="es-ES" sz="3000" dirty="0"/>
              <a:t>). Si vomita pruebe con supositorios. </a:t>
            </a:r>
          </a:p>
          <a:p>
            <a:pPr lvl="0">
              <a:lnSpc>
                <a:spcPct val="105000"/>
              </a:lnSpc>
              <a:spcBef>
                <a:spcPts val="600"/>
              </a:spcBef>
            </a:pPr>
            <a:r>
              <a:rPr lang="es-ES" sz="3000" dirty="0"/>
              <a:t>Precisa de un lugar tranquilo, sin ruidos y con poca luz. Si está acostado se sentirá más relajado. </a:t>
            </a:r>
          </a:p>
          <a:p>
            <a:pPr lvl="0">
              <a:lnSpc>
                <a:spcPct val="105000"/>
              </a:lnSpc>
              <a:spcBef>
                <a:spcPts val="600"/>
              </a:spcBef>
            </a:pPr>
            <a:r>
              <a:rPr lang="es-ES" sz="3000" dirty="0"/>
              <a:t>No se deben usar pantallas. Mejor no ver la tele, ni jugar con videoconsola, ni usar el móvil… mientras tenga dolor.</a:t>
            </a:r>
          </a:p>
          <a:p>
            <a:pPr lvl="0">
              <a:lnSpc>
                <a:spcPct val="105000"/>
              </a:lnSpc>
              <a:spcBef>
                <a:spcPts val="600"/>
              </a:spcBef>
            </a:pPr>
            <a:r>
              <a:rPr lang="es-ES" sz="3000" dirty="0"/>
              <a:t>Puede ser útil paño húmedo en la frente. </a:t>
            </a:r>
          </a:p>
        </p:txBody>
      </p:sp>
      <p:pic>
        <p:nvPicPr>
          <p:cNvPr id="19460"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Tree>
    <p:extLst>
      <p:ext uri="{BB962C8B-B14F-4D97-AF65-F5344CB8AC3E}">
        <p14:creationId xmlns:p14="http://schemas.microsoft.com/office/powerpoint/2010/main" val="2862070139"/>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346868"/>
            <a:ext cx="6859587" cy="664797"/>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Actuaciones para prevenirla:</a:t>
            </a:r>
          </a:p>
        </p:txBody>
      </p:sp>
      <p:sp>
        <p:nvSpPr>
          <p:cNvPr id="19458" name="Rectangle 3"/>
          <p:cNvSpPr>
            <a:spLocks noGrp="1"/>
          </p:cNvSpPr>
          <p:nvPr>
            <p:ph type="body" idx="1"/>
          </p:nvPr>
        </p:nvSpPr>
        <p:spPr>
          <a:xfrm>
            <a:off x="665163" y="1325159"/>
            <a:ext cx="7813675" cy="4423390"/>
          </a:xfrm>
        </p:spPr>
        <p:txBody>
          <a:bodyPr/>
          <a:lstStyle/>
          <a:p>
            <a:pPr lvl="0">
              <a:lnSpc>
                <a:spcPct val="105000"/>
              </a:lnSpc>
              <a:spcBef>
                <a:spcPts val="600"/>
              </a:spcBef>
            </a:pPr>
            <a:r>
              <a:rPr lang="es-ES" dirty="0"/>
              <a:t>Cumplir horario regular de sueño y comidas.</a:t>
            </a:r>
          </a:p>
          <a:p>
            <a:pPr lvl="0">
              <a:lnSpc>
                <a:spcPct val="105000"/>
              </a:lnSpc>
              <a:spcBef>
                <a:spcPts val="600"/>
              </a:spcBef>
            </a:pPr>
            <a:r>
              <a:rPr lang="es-ES" dirty="0"/>
              <a:t>Quitar algún alimento  si le  provoca dolor de cabeza claramente.</a:t>
            </a:r>
          </a:p>
          <a:p>
            <a:pPr lvl="0">
              <a:lnSpc>
                <a:spcPct val="105000"/>
              </a:lnSpc>
              <a:spcBef>
                <a:spcPts val="600"/>
              </a:spcBef>
            </a:pPr>
            <a:r>
              <a:rPr lang="es-ES" dirty="0"/>
              <a:t>No tomar bebidas con excitantes: la cola, el café, el té, etc…</a:t>
            </a:r>
          </a:p>
          <a:p>
            <a:pPr lvl="0">
              <a:lnSpc>
                <a:spcPct val="105000"/>
              </a:lnSpc>
              <a:spcBef>
                <a:spcPts val="600"/>
              </a:spcBef>
            </a:pPr>
            <a:r>
              <a:rPr lang="es-ES" dirty="0"/>
              <a:t>Evitar horarios muy ajustados ni muchas actividades extraescolares.</a:t>
            </a:r>
          </a:p>
          <a:p>
            <a:pPr lvl="0">
              <a:lnSpc>
                <a:spcPct val="105000"/>
              </a:lnSpc>
              <a:spcBef>
                <a:spcPts val="600"/>
              </a:spcBef>
            </a:pPr>
            <a:r>
              <a:rPr lang="es-ES" dirty="0"/>
              <a:t>Realizar actividad física regular.</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 name="Imagen 9">
            <a:extLst>
              <a:ext uri="{FF2B5EF4-FFF2-40B4-BE49-F238E27FC236}">
                <a16:creationId xmlns:a16="http://schemas.microsoft.com/office/drawing/2014/main" id="{8021D4BF-5381-4CA4-94E7-B2F7787B2FB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71559" y="4663370"/>
            <a:ext cx="1827979" cy="1260000"/>
          </a:xfrm>
          <a:prstGeom prst="rect">
            <a:avLst/>
          </a:prstGeom>
        </p:spPr>
      </p:pic>
    </p:spTree>
    <p:extLst>
      <p:ext uri="{BB962C8B-B14F-4D97-AF65-F5344CB8AC3E}">
        <p14:creationId xmlns:p14="http://schemas.microsoft.com/office/powerpoint/2010/main" val="2060975376"/>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n 9">
            <a:extLst>
              <a:ext uri="{FF2B5EF4-FFF2-40B4-BE49-F238E27FC236}">
                <a16:creationId xmlns:a16="http://schemas.microsoft.com/office/drawing/2014/main" id="{0116EBCA-A209-4D16-8A0E-5E4DCCCAF2D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71559" y="4663370"/>
            <a:ext cx="1827979" cy="1260000"/>
          </a:xfrm>
          <a:prstGeom prst="rect">
            <a:avLst/>
          </a:prstGeom>
        </p:spPr>
      </p:pic>
      <p:sp>
        <p:nvSpPr>
          <p:cNvPr id="21506" name="Rectangle 2"/>
          <p:cNvSpPr>
            <a:spLocks noGrp="1"/>
          </p:cNvSpPr>
          <p:nvPr>
            <p:ph type="title"/>
          </p:nvPr>
        </p:nvSpPr>
        <p:spPr bwMode="auto">
          <a:xfrm>
            <a:off x="436764" y="234950"/>
            <a:ext cx="6944938" cy="664797"/>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Revaloración por su médico</a:t>
            </a:r>
          </a:p>
        </p:txBody>
      </p:sp>
      <p:sp>
        <p:nvSpPr>
          <p:cNvPr id="19458" name="Rectangle 3"/>
          <p:cNvSpPr>
            <a:spLocks noGrp="1"/>
          </p:cNvSpPr>
          <p:nvPr>
            <p:ph type="body" idx="1"/>
          </p:nvPr>
        </p:nvSpPr>
        <p:spPr>
          <a:xfrm>
            <a:off x="436764" y="1076685"/>
            <a:ext cx="8263891" cy="4417235"/>
          </a:xfrm>
        </p:spPr>
        <p:txBody>
          <a:bodyPr/>
          <a:lstStyle/>
          <a:p>
            <a:pPr lvl="0">
              <a:lnSpc>
                <a:spcPct val="125000"/>
              </a:lnSpc>
              <a:spcBef>
                <a:spcPts val="600"/>
              </a:spcBef>
            </a:pPr>
            <a:r>
              <a:rPr lang="es-ES" dirty="0"/>
              <a:t>Si el dolor de cabeza es diferente a ocasiones previas.</a:t>
            </a:r>
          </a:p>
          <a:p>
            <a:pPr lvl="0">
              <a:lnSpc>
                <a:spcPct val="125000"/>
              </a:lnSpc>
              <a:spcBef>
                <a:spcPts val="600"/>
              </a:spcBef>
            </a:pPr>
            <a:r>
              <a:rPr lang="es-ES" dirty="0"/>
              <a:t>Si el dolor siempre se localiza en el mismo lugar y no se quita.</a:t>
            </a:r>
          </a:p>
          <a:p>
            <a:pPr lvl="0">
              <a:lnSpc>
                <a:spcPct val="125000"/>
              </a:lnSpc>
              <a:spcBef>
                <a:spcPts val="600"/>
              </a:spcBef>
            </a:pPr>
            <a:r>
              <a:rPr lang="es-ES" dirty="0"/>
              <a:t>Si le duele la cabeza nada más despertar por la mañana o el dolor de cabeza lo despierta por la noche.</a:t>
            </a:r>
          </a:p>
        </p:txBody>
      </p:sp>
      <p:pic>
        <p:nvPicPr>
          <p:cNvPr id="19460"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4"/>
          <a:srcRect/>
          <a:stretch>
            <a:fillRect/>
          </a:stretch>
        </p:blipFill>
        <p:spPr bwMode="auto">
          <a:xfrm>
            <a:off x="7628239"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Tree>
    <p:extLst>
      <p:ext uri="{BB962C8B-B14F-4D97-AF65-F5344CB8AC3E}">
        <p14:creationId xmlns:p14="http://schemas.microsoft.com/office/powerpoint/2010/main" val="4089026762"/>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549059" y="234950"/>
            <a:ext cx="7123864" cy="664797"/>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¿Cuándo acudir a urgencias?</a:t>
            </a:r>
          </a:p>
        </p:txBody>
      </p:sp>
      <p:sp>
        <p:nvSpPr>
          <p:cNvPr id="19458" name="Rectangle 3"/>
          <p:cNvSpPr>
            <a:spLocks noGrp="1"/>
          </p:cNvSpPr>
          <p:nvPr>
            <p:ph type="body" idx="1"/>
          </p:nvPr>
        </p:nvSpPr>
        <p:spPr>
          <a:xfrm>
            <a:off x="549059" y="1267002"/>
            <a:ext cx="7813675" cy="4494179"/>
          </a:xfrm>
        </p:spPr>
        <p:txBody>
          <a:bodyPr/>
          <a:lstStyle/>
          <a:p>
            <a:pPr>
              <a:lnSpc>
                <a:spcPct val="125000"/>
              </a:lnSpc>
              <a:spcBef>
                <a:spcPts val="600"/>
              </a:spcBef>
            </a:pPr>
            <a:r>
              <a:rPr lang="es-ES" dirty="0"/>
              <a:t>Dolor de cabeza intenso con fiebre y vómitos repetidos. </a:t>
            </a:r>
          </a:p>
          <a:p>
            <a:pPr lvl="0">
              <a:lnSpc>
                <a:spcPct val="125000"/>
              </a:lnSpc>
              <a:spcBef>
                <a:spcPts val="600"/>
              </a:spcBef>
            </a:pPr>
            <a:r>
              <a:rPr lang="es-ES" dirty="0"/>
              <a:t>Presenta dificultad para ver, caminar, hablar o despertarse.</a:t>
            </a:r>
          </a:p>
          <a:p>
            <a:pPr lvl="0">
              <a:lnSpc>
                <a:spcPct val="125000"/>
              </a:lnSpc>
              <a:spcBef>
                <a:spcPts val="600"/>
              </a:spcBef>
            </a:pPr>
            <a:r>
              <a:rPr lang="es-ES" dirty="0"/>
              <a:t>En menores de 5 años con cefalea fuerte.</a:t>
            </a:r>
          </a:p>
          <a:p>
            <a:pPr lvl="0">
              <a:lnSpc>
                <a:spcPct val="125000"/>
              </a:lnSpc>
              <a:spcBef>
                <a:spcPts val="600"/>
              </a:spcBef>
            </a:pPr>
            <a:r>
              <a:rPr lang="es-ES" dirty="0"/>
              <a:t>Si hay cefalea y traumatismo craneal    previo.</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7" name="Imagen 6">
            <a:extLst>
              <a:ext uri="{FF2B5EF4-FFF2-40B4-BE49-F238E27FC236}">
                <a16:creationId xmlns:a16="http://schemas.microsoft.com/office/drawing/2014/main" id="{F4293159-2BE4-4402-979A-27C8900BFC2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71559" y="4663370"/>
            <a:ext cx="1827979" cy="1260000"/>
          </a:xfrm>
          <a:prstGeom prst="rect">
            <a:avLst/>
          </a:prstGeom>
        </p:spPr>
      </p:pic>
    </p:spTree>
    <p:extLst>
      <p:ext uri="{BB962C8B-B14F-4D97-AF65-F5344CB8AC3E}">
        <p14:creationId xmlns:p14="http://schemas.microsoft.com/office/powerpoint/2010/main" val="893233185"/>
      </p:ext>
    </p:extLst>
  </p:cSld>
  <p:clrMapOvr>
    <a:masterClrMapping/>
  </p:clrMapOvr>
  <p:transition>
    <p:fade/>
  </p:transition>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7545</TotalTime>
  <Words>443</Words>
  <Application>Microsoft Office PowerPoint</Application>
  <PresentationFormat>Presentación en pantalla (4:3)</PresentationFormat>
  <Paragraphs>36</Paragraphs>
  <Slides>6</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6</vt:i4>
      </vt:variant>
    </vt:vector>
  </HeadingPairs>
  <TitlesOfParts>
    <vt:vector size="10" baseType="lpstr">
      <vt:lpstr>Arial</vt:lpstr>
      <vt:lpstr>Calibri</vt:lpstr>
      <vt:lpstr>Wingdings</vt:lpstr>
      <vt:lpstr>1_White with Blue Bar Segoe Template_TP10286789</vt:lpstr>
      <vt:lpstr>Presentación de PowerPoint</vt:lpstr>
      <vt:lpstr>¿Es normal?</vt:lpstr>
      <vt:lpstr>¿Qué tratamiento precisa?</vt:lpstr>
      <vt:lpstr>Actuaciones para prevenirla:</vt:lpstr>
      <vt:lpstr>Revaloración por su médico</vt:lpstr>
      <vt:lpstr>¿Cuándo acudir a urgencias?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Juan José Morell Bernabé</cp:lastModifiedBy>
  <cp:revision>17</cp:revision>
  <dcterms:created xsi:type="dcterms:W3CDTF">2016-05-03T15:33:32Z</dcterms:created>
  <dcterms:modified xsi:type="dcterms:W3CDTF">2018-06-26T16:26:22Z</dcterms:modified>
</cp:coreProperties>
</file>