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61" r:id="rId3"/>
    <p:sldId id="262" r:id="rId4"/>
    <p:sldId id="263"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pPr/>
              <a:t>29/03/2017</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pPr/>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3/29/2017 7:50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cstate="print"/>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cstate="print"/>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cstate="print"/>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smtClean="0">
                <a:solidFill>
                  <a:srgbClr val="000000"/>
                </a:solidFill>
                <a:latin typeface="Arial" charset="0"/>
              </a:rPr>
              <a:t>Síndrome de Down</a:t>
            </a:r>
            <a:endParaRPr lang="es-ES" sz="4400" dirty="0">
              <a:solidFill>
                <a:srgbClr val="000000"/>
              </a:solidFill>
              <a:latin typeface="Arial" charset="0"/>
            </a:endParaRPr>
          </a:p>
        </p:txBody>
      </p:sp>
      <p:sp>
        <p:nvSpPr>
          <p:cNvPr id="2" name="CuadroTexto 11"/>
          <p:cNvSpPr txBox="1"/>
          <p:nvPr/>
        </p:nvSpPr>
        <p:spPr>
          <a:xfrm>
            <a:off x="2487613" y="3922713"/>
            <a:ext cx="5080000" cy="461665"/>
          </a:xfrm>
          <a:prstGeom prst="rect">
            <a:avLst/>
          </a:prstGeom>
          <a:noFill/>
        </p:spPr>
        <p:txBody>
          <a:bodyPr>
            <a:spAutoFit/>
          </a:bodyPr>
          <a:lstStyle/>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Raquel </a:t>
            </a:r>
            <a:r>
              <a:rPr lang="es-ES" sz="2400" dirty="0" smtClean="0">
                <a:solidFill>
                  <a:srgbClr val="000000"/>
                </a:solidFill>
                <a:effectLst>
                  <a:outerShdw blurRad="38100" dist="38100" dir="2700000" algn="tl">
                    <a:srgbClr val="C0C0C0"/>
                  </a:outerShdw>
                </a:effectLst>
                <a:latin typeface="Arial" charset="0"/>
                <a:cs typeface="Arial" charset="0"/>
              </a:rPr>
              <a:t>Arroyo </a:t>
            </a:r>
            <a:r>
              <a:rPr lang="es-ES" sz="2400" dirty="0" smtClean="0">
                <a:solidFill>
                  <a:srgbClr val="000000"/>
                </a:solidFill>
                <a:effectLst>
                  <a:outerShdw blurRad="38100" dist="38100" dir="2700000" algn="tl">
                    <a:srgbClr val="C0C0C0"/>
                  </a:outerShdw>
                </a:effectLst>
                <a:latin typeface="Arial" charset="0"/>
                <a:cs typeface="Arial" charset="0"/>
              </a:rPr>
              <a:t>Úbeda</a:t>
            </a:r>
            <a:r>
              <a:rPr lang="es-ES" sz="2400" dirty="0" smtClean="0">
                <a:solidFill>
                  <a:srgbClr val="000000"/>
                </a:solidFill>
                <a:effectLst>
                  <a:outerShdw blurRad="38100" dist="38100" dir="2700000" algn="tl">
                    <a:srgbClr val="C0C0C0"/>
                  </a:outerShdw>
                </a:effectLst>
                <a:latin typeface="Arial" charset="0"/>
                <a:cs typeface="Arial" charset="0"/>
              </a:rPr>
              <a:t>. </a:t>
            </a:r>
            <a:r>
              <a:rPr lang="es-ES" sz="2000" dirty="0" smtClean="0">
                <a:solidFill>
                  <a:srgbClr val="000000"/>
                </a:solidFill>
                <a:effectLst>
                  <a:outerShdw blurRad="38100" dist="38100" dir="2700000" algn="tl">
                    <a:srgbClr val="C0C0C0"/>
                  </a:outerShdw>
                </a:effectLst>
                <a:latin typeface="Arial" charset="0"/>
                <a:cs typeface="Arial" charset="0"/>
              </a:rPr>
              <a:t>Pediatra</a:t>
            </a:r>
            <a:endParaRPr lang="es-ES" sz="2000" dirty="0">
              <a:solidFill>
                <a:srgbClr val="000000"/>
              </a:solidFill>
              <a:effectLst>
                <a:outerShdw blurRad="38100" dist="38100" dir="2700000" algn="tl">
                  <a:srgbClr val="C0C0C0"/>
                </a:outerShdw>
              </a:effectLst>
              <a:latin typeface="Arial" charset="0"/>
              <a:cs typeface="Arial" charset="0"/>
            </a:endParaRPr>
          </a:p>
        </p:txBody>
      </p:sp>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58437" y="4633000"/>
            <a:ext cx="1614113" cy="1260000"/>
          </a:xfrm>
          <a:prstGeom prst="rect">
            <a:avLst/>
          </a:prstGeom>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Síndrome de Down</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381000" y="1412875"/>
            <a:ext cx="8382000" cy="3490186"/>
          </a:xfrm>
        </p:spPr>
        <p:txBody>
          <a:bodyPr/>
          <a:lstStyle/>
          <a:p>
            <a:pPr>
              <a:lnSpc>
                <a:spcPct val="114000"/>
              </a:lnSpc>
              <a:spcBef>
                <a:spcPts val="600"/>
              </a:spcBef>
            </a:pPr>
            <a:r>
              <a:rPr lang="es-ES" dirty="0"/>
              <a:t>Es una alteración genética espontanea que no se puede </a:t>
            </a:r>
            <a:r>
              <a:rPr lang="es-ES" dirty="0" smtClean="0"/>
              <a:t>prevenir.</a:t>
            </a:r>
            <a:endParaRPr lang="es-ES" dirty="0"/>
          </a:p>
          <a:p>
            <a:pPr>
              <a:lnSpc>
                <a:spcPct val="114000"/>
              </a:lnSpc>
              <a:spcBef>
                <a:spcPts val="600"/>
              </a:spcBef>
            </a:pPr>
            <a:r>
              <a:rPr lang="es-ES" dirty="0"/>
              <a:t>Se puede diagnosticar durante el </a:t>
            </a:r>
            <a:r>
              <a:rPr lang="es-ES" dirty="0" smtClean="0"/>
              <a:t>embarazo.</a:t>
            </a:r>
            <a:endParaRPr lang="es-ES" dirty="0"/>
          </a:p>
          <a:p>
            <a:pPr>
              <a:lnSpc>
                <a:spcPct val="114000"/>
              </a:lnSpc>
              <a:spcBef>
                <a:spcPts val="600"/>
              </a:spcBef>
            </a:pPr>
            <a:r>
              <a:rPr lang="es-ES" dirty="0"/>
              <a:t>Pueden tener alguna patología asociada a la alteración genética. Por eso requieren un seguimiento </a:t>
            </a:r>
            <a:r>
              <a:rPr lang="es-ES" dirty="0" smtClean="0"/>
              <a:t>adecuado.</a:t>
            </a:r>
            <a:endParaRPr lang="es-ES"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58437" y="4633000"/>
            <a:ext cx="1614113" cy="1260000"/>
          </a:xfrm>
          <a:prstGeom prst="rect">
            <a:avLst/>
          </a:prstGeom>
        </p:spPr>
      </p:pic>
    </p:spTree>
    <p:extLst>
      <p:ext uri="{BB962C8B-B14F-4D97-AF65-F5344CB8AC3E}">
        <p14:creationId xmlns:p14="http://schemas.microsoft.com/office/powerpoint/2010/main" val="345692518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9"/>
            <a:ext cx="5748516" cy="770732"/>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Revisiones sistemáticas</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381000" y="1387117"/>
            <a:ext cx="8382000" cy="4662815"/>
          </a:xfrm>
        </p:spPr>
        <p:txBody>
          <a:bodyPr/>
          <a:lstStyle/>
          <a:p>
            <a:pPr>
              <a:lnSpc>
                <a:spcPct val="100000"/>
              </a:lnSpc>
              <a:spcBef>
                <a:spcPts val="600"/>
              </a:spcBef>
            </a:pPr>
            <a:r>
              <a:rPr lang="es-ES" dirty="0"/>
              <a:t>Las pautas de alimentación son </a:t>
            </a:r>
            <a:r>
              <a:rPr lang="es-ES" dirty="0" smtClean="0"/>
              <a:t>iguales. Insistir </a:t>
            </a:r>
            <a:r>
              <a:rPr lang="es-ES" dirty="0"/>
              <a:t>en estilos de alimentación </a:t>
            </a:r>
            <a:r>
              <a:rPr lang="es-ES" dirty="0" smtClean="0"/>
              <a:t>sanos, para evitar la </a:t>
            </a:r>
            <a:r>
              <a:rPr lang="es-ES" dirty="0"/>
              <a:t>tendencia a la </a:t>
            </a:r>
            <a:r>
              <a:rPr lang="es-ES" dirty="0" smtClean="0"/>
              <a:t>obesidad.</a:t>
            </a:r>
            <a:endParaRPr lang="es-ES" dirty="0"/>
          </a:p>
          <a:p>
            <a:pPr>
              <a:lnSpc>
                <a:spcPct val="100000"/>
              </a:lnSpc>
              <a:spcBef>
                <a:spcPts val="600"/>
              </a:spcBef>
            </a:pPr>
            <a:r>
              <a:rPr lang="es-ES" dirty="0"/>
              <a:t>Ecografía cardíaca al nacimiento y a los 10-12 </a:t>
            </a:r>
            <a:r>
              <a:rPr lang="es-ES" dirty="0" smtClean="0"/>
              <a:t>años.</a:t>
            </a:r>
            <a:endParaRPr lang="es-ES" dirty="0"/>
          </a:p>
          <a:p>
            <a:pPr>
              <a:lnSpc>
                <a:spcPct val="100000"/>
              </a:lnSpc>
              <a:spcBef>
                <a:spcPts val="600"/>
              </a:spcBef>
            </a:pPr>
            <a:r>
              <a:rPr lang="es-ES" dirty="0"/>
              <a:t>Evaluar audición en los primeros 6 meses</a:t>
            </a:r>
          </a:p>
          <a:p>
            <a:pPr>
              <a:lnSpc>
                <a:spcPct val="100000"/>
              </a:lnSpc>
              <a:spcBef>
                <a:spcPts val="600"/>
              </a:spcBef>
            </a:pPr>
            <a:r>
              <a:rPr lang="es-ES" dirty="0"/>
              <a:t>Control anual por oftalmólogo desde </a:t>
            </a:r>
            <a:r>
              <a:rPr lang="es-ES" dirty="0" smtClean="0"/>
              <a:t>               los 6-12 </a:t>
            </a:r>
            <a:r>
              <a:rPr lang="es-ES" dirty="0"/>
              <a:t>meses de vida, y cada 2 años a </a:t>
            </a:r>
            <a:r>
              <a:rPr lang="es-ES" dirty="0" smtClean="0"/>
              <a:t>            partir </a:t>
            </a:r>
            <a:r>
              <a:rPr lang="es-ES" dirty="0"/>
              <a:t>de los 6 años.</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58437" y="4633000"/>
            <a:ext cx="1614113" cy="1260000"/>
          </a:xfrm>
          <a:prstGeom prst="rect">
            <a:avLst/>
          </a:prstGeom>
        </p:spPr>
      </p:pic>
    </p:spTree>
    <p:extLst>
      <p:ext uri="{BB962C8B-B14F-4D97-AF65-F5344CB8AC3E}">
        <p14:creationId xmlns:p14="http://schemas.microsoft.com/office/powerpoint/2010/main" val="219369298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9"/>
            <a:ext cx="5748516" cy="770732"/>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Revisiones sistemáticas</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381000" y="1387117"/>
            <a:ext cx="8382000" cy="5199885"/>
          </a:xfrm>
        </p:spPr>
        <p:txBody>
          <a:bodyPr/>
          <a:lstStyle/>
          <a:p>
            <a:r>
              <a:rPr lang="es-ES" sz="3100" dirty="0"/>
              <a:t>Radiografía lateral de columna cervical entre los 3-5 años de </a:t>
            </a:r>
            <a:r>
              <a:rPr lang="es-ES" sz="3100" dirty="0" smtClean="0"/>
              <a:t>vida.</a:t>
            </a:r>
            <a:endParaRPr lang="es-ES" sz="3100" dirty="0"/>
          </a:p>
          <a:p>
            <a:r>
              <a:rPr lang="es-ES" sz="3100" dirty="0"/>
              <a:t>Control anual de las hormonas </a:t>
            </a:r>
            <a:r>
              <a:rPr lang="es-ES" sz="3100" dirty="0" smtClean="0"/>
              <a:t>tiroideas.</a:t>
            </a:r>
          </a:p>
          <a:p>
            <a:r>
              <a:rPr lang="es-ES" sz="3100" dirty="0" err="1"/>
              <a:t>Decartar</a:t>
            </a:r>
            <a:r>
              <a:rPr lang="es-ES" sz="3100" dirty="0"/>
              <a:t> </a:t>
            </a:r>
            <a:r>
              <a:rPr lang="es-ES" sz="3100" dirty="0" smtClean="0"/>
              <a:t>celiaquía (intolerancia </a:t>
            </a:r>
            <a:r>
              <a:rPr lang="es-ES" sz="3100" dirty="0"/>
              <a:t>al </a:t>
            </a:r>
            <a:r>
              <a:rPr lang="es-ES" sz="3100" dirty="0" smtClean="0"/>
              <a:t>gluten) </a:t>
            </a:r>
            <a:r>
              <a:rPr lang="es-ES" sz="3100" dirty="0"/>
              <a:t>a los 2-3 años y 6-7 </a:t>
            </a:r>
            <a:r>
              <a:rPr lang="es-ES" sz="3100" dirty="0" smtClean="0"/>
              <a:t>años.</a:t>
            </a:r>
            <a:endParaRPr lang="es-ES" sz="3100" dirty="0"/>
          </a:p>
          <a:p>
            <a:r>
              <a:rPr lang="es-ES" sz="3100" dirty="0"/>
              <a:t>Control por odontólogo desde los 6 años cada 6-12 </a:t>
            </a:r>
            <a:r>
              <a:rPr lang="es-ES" sz="3100" dirty="0" smtClean="0"/>
              <a:t>meses.</a:t>
            </a:r>
            <a:endParaRPr lang="es-ES" sz="3100" dirty="0"/>
          </a:p>
          <a:p>
            <a:r>
              <a:rPr lang="es-ES" sz="3100" dirty="0"/>
              <a:t>Vacunación sistemática + vacunación </a:t>
            </a:r>
            <a:r>
              <a:rPr lang="es-ES" sz="3100" dirty="0" smtClean="0"/>
              <a:t>       antigripal </a:t>
            </a:r>
            <a:r>
              <a:rPr lang="es-ES" sz="3100" dirty="0"/>
              <a:t>anual y </a:t>
            </a:r>
            <a:r>
              <a:rPr lang="es-ES" sz="3100" dirty="0" err="1" smtClean="0"/>
              <a:t>antineumócocica</a:t>
            </a:r>
            <a:r>
              <a:rPr lang="es-ES" sz="3100" dirty="0" smtClean="0"/>
              <a:t>                      23-valente.</a:t>
            </a:r>
          </a:p>
          <a:p>
            <a:endParaRPr lang="es-ES" sz="3100"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58437" y="4633000"/>
            <a:ext cx="1614113" cy="1260000"/>
          </a:xfrm>
          <a:prstGeom prst="rect">
            <a:avLst/>
          </a:prstGeom>
        </p:spPr>
      </p:pic>
    </p:spTree>
    <p:extLst>
      <p:ext uri="{BB962C8B-B14F-4D97-AF65-F5344CB8AC3E}">
        <p14:creationId xmlns:p14="http://schemas.microsoft.com/office/powerpoint/2010/main" val="412775409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TotalTime>
  <Words>267</Words>
  <Application>Microsoft Office PowerPoint</Application>
  <PresentationFormat>Presentación en pantalla (4:3)</PresentationFormat>
  <Paragraphs>25</Paragraphs>
  <Slides>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Wingdings</vt:lpstr>
      <vt:lpstr>1_White with Blue Bar Segoe Template_TP10286789</vt:lpstr>
      <vt:lpstr>Presentación de PowerPoint</vt:lpstr>
      <vt:lpstr>Síndrome de Down</vt:lpstr>
      <vt:lpstr>Revisiones sistemáticas</vt:lpstr>
      <vt:lpstr>Revisiones sistemáticas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9</cp:revision>
  <dcterms:created xsi:type="dcterms:W3CDTF">2016-05-03T15:33:32Z</dcterms:created>
  <dcterms:modified xsi:type="dcterms:W3CDTF">2017-03-29T18:02:37Z</dcterms:modified>
</cp:coreProperties>
</file>