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76" r:id="rId2"/>
    <p:sldId id="258" r:id="rId3"/>
    <p:sldId id="274" r:id="rId4"/>
    <p:sldId id="277" r:id="rId5"/>
    <p:sldId id="278" r:id="rId6"/>
    <p:sldId id="279" r:id="rId7"/>
    <p:sldId id="280" r:id="rId8"/>
    <p:sldId id="281" r:id="rId9"/>
    <p:sldId id="282" r:id="rId10"/>
    <p:sldId id="283"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1382" y="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pPr/>
              <a:t>28/01/2019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pPr/>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1/28/2019 12:04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cstate="print"/>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275208" y="1644650"/>
            <a:ext cx="7908355" cy="1877437"/>
          </a:xfrm>
          <a:prstGeom prst="rect">
            <a:avLst/>
          </a:prstGeom>
          <a:noFill/>
          <a:ln w="12700">
            <a:solidFill>
              <a:schemeClr val="tx1"/>
            </a:solidFill>
            <a:miter lim="800000"/>
            <a:headEnd/>
            <a:tailEnd/>
          </a:ln>
        </p:spPr>
        <p:txBody>
          <a:bodyPr wrap="square">
            <a:spAutoFit/>
          </a:bodyPr>
          <a:lstStyle/>
          <a:p>
            <a:pPr algn="ctr" fontAlgn="base">
              <a:spcBef>
                <a:spcPct val="50000"/>
              </a:spcBef>
              <a:spcAft>
                <a:spcPct val="0"/>
              </a:spcAft>
            </a:pPr>
            <a:r>
              <a:rPr lang="es-ES" sz="4400" b="1" dirty="0">
                <a:solidFill>
                  <a:srgbClr val="000000"/>
                </a:solidFill>
                <a:latin typeface="Arial" charset="0"/>
              </a:rPr>
              <a:t>Heridas importantes</a:t>
            </a:r>
            <a:r>
              <a:rPr lang="es-ES" sz="4000" b="1" dirty="0">
                <a:solidFill>
                  <a:srgbClr val="000000"/>
                </a:solidFill>
                <a:latin typeface="Arial" charset="0"/>
              </a:rPr>
              <a:t>. </a:t>
            </a:r>
            <a:br>
              <a:rPr lang="es-ES" sz="4000" b="1" dirty="0">
                <a:solidFill>
                  <a:srgbClr val="000000"/>
                </a:solidFill>
                <a:latin typeface="Arial" charset="0"/>
              </a:rPr>
            </a:br>
            <a:r>
              <a:rPr lang="es-ES" sz="3600" b="1" dirty="0">
                <a:solidFill>
                  <a:srgbClr val="000000"/>
                </a:solidFill>
                <a:latin typeface="Arial" charset="0"/>
              </a:rPr>
              <a:t>¿¿¿La van “Coser”???</a:t>
            </a:r>
            <a:br>
              <a:rPr lang="es-ES" sz="3600" b="1" dirty="0">
                <a:solidFill>
                  <a:srgbClr val="000000"/>
                </a:solidFill>
                <a:latin typeface="Arial" charset="0"/>
              </a:rPr>
            </a:br>
            <a:r>
              <a:rPr lang="es-ES" sz="3600" b="1" dirty="0">
                <a:solidFill>
                  <a:srgbClr val="000000"/>
                </a:solidFill>
                <a:latin typeface="Arial" charset="0"/>
              </a:rPr>
              <a:t>¿Qué tipos de suturas existen?</a:t>
            </a:r>
            <a:endParaRPr lang="es-ES" sz="4000" b="1" dirty="0">
              <a:solidFill>
                <a:srgbClr val="000000"/>
              </a:solidFill>
              <a:latin typeface="Arial" charset="0"/>
            </a:endParaRPr>
          </a:p>
        </p:txBody>
      </p:sp>
      <p:sp>
        <p:nvSpPr>
          <p:cNvPr id="14" name="CuadroTexto 11">
            <a:extLst>
              <a:ext uri="{FF2B5EF4-FFF2-40B4-BE49-F238E27FC236}">
                <a16:creationId xmlns:a16="http://schemas.microsoft.com/office/drawing/2014/main" id="{E5C7C121-4BC7-4092-8298-09F5B791285F}"/>
              </a:ext>
            </a:extLst>
          </p:cNvPr>
          <p:cNvSpPr txBox="1"/>
          <p:nvPr/>
        </p:nvSpPr>
        <p:spPr>
          <a:xfrm>
            <a:off x="1371601" y="3805147"/>
            <a:ext cx="6339704" cy="830997"/>
          </a:xfrm>
          <a:prstGeom prst="rect">
            <a:avLst/>
          </a:prstGeom>
          <a:noFill/>
        </p:spPr>
        <p:txBody>
          <a:bodyPr wrap="square">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Ana Isabel Díaz Cirujano. </a:t>
            </a:r>
            <a:r>
              <a:rPr lang="es-ES" sz="2000" dirty="0">
                <a:solidFill>
                  <a:srgbClr val="000000"/>
                </a:solidFill>
                <a:effectLst>
                  <a:outerShdw blurRad="38100" dist="38100" dir="2700000" algn="tl">
                    <a:srgbClr val="C0C0C0"/>
                  </a:outerShdw>
                </a:effectLst>
                <a:latin typeface="Arial" charset="0"/>
                <a:cs typeface="Arial" charset="0"/>
              </a:rPr>
              <a:t>Pediatra</a:t>
            </a:r>
          </a:p>
          <a:p>
            <a:pPr fontAlgn="base">
              <a:spcBef>
                <a:spcPct val="0"/>
              </a:spcBef>
              <a:spcAft>
                <a:spcPct val="0"/>
              </a:spcAft>
              <a:defRPr/>
            </a:pPr>
            <a:r>
              <a:rPr lang="es-ES" sz="2400">
                <a:solidFill>
                  <a:srgbClr val="000000"/>
                </a:solidFill>
                <a:effectLst>
                  <a:outerShdw blurRad="38100" dist="38100" dir="2700000" algn="tl">
                    <a:srgbClr val="C0C0C0"/>
                  </a:outerShdw>
                </a:effectLst>
                <a:latin typeface="Arial" charset="0"/>
                <a:cs typeface="Arial" charset="0"/>
              </a:rPr>
              <a:t>Luís Domínguez </a:t>
            </a:r>
            <a:r>
              <a:rPr lang="es-ES" sz="2400" dirty="0">
                <a:solidFill>
                  <a:srgbClr val="000000"/>
                </a:solidFill>
                <a:effectLst>
                  <a:outerShdw blurRad="38100" dist="38100" dir="2700000" algn="tl">
                    <a:srgbClr val="C0C0C0"/>
                  </a:outerShdw>
                </a:effectLst>
                <a:latin typeface="Arial" charset="0"/>
                <a:cs typeface="Arial" charset="0"/>
              </a:rPr>
              <a:t>Pérez</a:t>
            </a:r>
            <a:r>
              <a:rPr lang="es-ES" sz="2000" dirty="0">
                <a:solidFill>
                  <a:srgbClr val="000000"/>
                </a:solidFill>
                <a:effectLst>
                  <a:outerShdw blurRad="38100" dist="38100" dir="2700000" algn="tl">
                    <a:srgbClr val="C0C0C0"/>
                  </a:outerShdw>
                </a:effectLst>
                <a:latin typeface="Arial" charset="0"/>
                <a:cs typeface="Arial" charset="0"/>
              </a:rPr>
              <a:t>. Enfermero de Pediatría</a:t>
            </a:r>
          </a:p>
        </p:txBody>
      </p:sp>
      <p:pic>
        <p:nvPicPr>
          <p:cNvPr id="4" name="Imagen 3">
            <a:extLst>
              <a:ext uri="{FF2B5EF4-FFF2-40B4-BE49-F238E27FC236}">
                <a16:creationId xmlns:a16="http://schemas.microsoft.com/office/drawing/2014/main" id="{0CCBA8D4-DBD1-476B-9F9F-333B609CF2F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02765" y="4675999"/>
            <a:ext cx="1896773" cy="1260000"/>
          </a:xfrm>
          <a:prstGeom prst="rect">
            <a:avLst/>
          </a:prstGeom>
        </p:spPr>
      </p:pic>
    </p:spTree>
    <p:extLst>
      <p:ext uri="{BB962C8B-B14F-4D97-AF65-F5344CB8AC3E}">
        <p14:creationId xmlns:p14="http://schemas.microsoft.com/office/powerpoint/2010/main" val="353876259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Además de la herida, ¿qué?</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a:extLst>
              <a:ext uri="{FF2B5EF4-FFF2-40B4-BE49-F238E27FC236}">
                <a16:creationId xmlns:a16="http://schemas.microsoft.com/office/drawing/2014/main" id="{EC9D5AD5-3A24-4934-BD47-55659757D2C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2765" y="4675999"/>
            <a:ext cx="1896773" cy="1260000"/>
          </a:xfrm>
          <a:prstGeom prst="rect">
            <a:avLst/>
          </a:prstGeom>
        </p:spPr>
      </p:pic>
      <p:sp>
        <p:nvSpPr>
          <p:cNvPr id="4" name="Marcador de contenido 3">
            <a:extLst>
              <a:ext uri="{FF2B5EF4-FFF2-40B4-BE49-F238E27FC236}">
                <a16:creationId xmlns:a16="http://schemas.microsoft.com/office/drawing/2014/main" id="{F814B4D3-ED2B-48EC-816F-AFE2A112C00B}"/>
              </a:ext>
            </a:extLst>
          </p:cNvPr>
          <p:cNvSpPr>
            <a:spLocks noGrp="1"/>
          </p:cNvSpPr>
          <p:nvPr>
            <p:ph idx="1"/>
          </p:nvPr>
        </p:nvSpPr>
        <p:spPr>
          <a:xfrm>
            <a:off x="590550" y="1132017"/>
            <a:ext cx="8382000" cy="4832092"/>
          </a:xfrm>
        </p:spPr>
        <p:txBody>
          <a:bodyPr/>
          <a:lstStyle/>
          <a:p>
            <a:pPr marL="0" indent="0">
              <a:lnSpc>
                <a:spcPct val="100000"/>
              </a:lnSpc>
              <a:spcBef>
                <a:spcPts val="600"/>
              </a:spcBef>
              <a:buNone/>
            </a:pPr>
            <a:r>
              <a:rPr lang="es-ES" dirty="0"/>
              <a:t>No olvidar:</a:t>
            </a:r>
          </a:p>
          <a:p>
            <a:pPr>
              <a:lnSpc>
                <a:spcPct val="100000"/>
              </a:lnSpc>
              <a:spcBef>
                <a:spcPts val="600"/>
              </a:spcBef>
            </a:pPr>
            <a:r>
              <a:rPr lang="es-ES" sz="2800" dirty="0"/>
              <a:t>Mirar cómo está el niño.</a:t>
            </a:r>
          </a:p>
          <a:p>
            <a:pPr>
              <a:lnSpc>
                <a:spcPct val="100000"/>
              </a:lnSpc>
              <a:spcBef>
                <a:spcPts val="600"/>
              </a:spcBef>
            </a:pPr>
            <a:r>
              <a:rPr lang="es-ES" sz="2800" dirty="0"/>
              <a:t>Abrigar, sobre todo si sangra. Presionar el punto de sangrado para evitar mayor pérdida de sangre.</a:t>
            </a:r>
          </a:p>
          <a:p>
            <a:pPr>
              <a:lnSpc>
                <a:spcPct val="100000"/>
              </a:lnSpc>
              <a:spcBef>
                <a:spcPts val="600"/>
              </a:spcBef>
            </a:pPr>
            <a:r>
              <a:rPr lang="es-ES" sz="2800" dirty="0"/>
              <a:t>No extraer los cuerpos extraños, incluido el objeto causante ya sea cuchillo, madera, esquirla metálica... </a:t>
            </a:r>
          </a:p>
          <a:p>
            <a:pPr>
              <a:lnSpc>
                <a:spcPct val="100000"/>
              </a:lnSpc>
              <a:spcBef>
                <a:spcPts val="600"/>
              </a:spcBef>
            </a:pPr>
            <a:r>
              <a:rPr lang="es-ES" sz="2800" dirty="0"/>
              <a:t>No poner antisépticos ni pomadas.</a:t>
            </a:r>
          </a:p>
          <a:p>
            <a:pPr>
              <a:lnSpc>
                <a:spcPct val="100000"/>
              </a:lnSpc>
              <a:spcBef>
                <a:spcPts val="600"/>
              </a:spcBef>
            </a:pPr>
            <a:r>
              <a:rPr lang="es-ES" sz="2800" dirty="0"/>
              <a:t>Cubrir la herida con un apósito estéril sin           que haga presión salvo si hay mucho sangrado.</a:t>
            </a:r>
          </a:p>
          <a:p>
            <a:pPr>
              <a:lnSpc>
                <a:spcPct val="100000"/>
              </a:lnSpc>
              <a:spcBef>
                <a:spcPts val="600"/>
              </a:spcBef>
            </a:pPr>
            <a:r>
              <a:rPr lang="es-ES" sz="2800" dirty="0"/>
              <a:t>Ir al hospital más cercano o llamar al 112.</a:t>
            </a:r>
          </a:p>
        </p:txBody>
      </p:sp>
    </p:spTree>
    <p:extLst>
      <p:ext uri="{BB962C8B-B14F-4D97-AF65-F5344CB8AC3E}">
        <p14:creationId xmlns:p14="http://schemas.microsoft.com/office/powerpoint/2010/main" val="39341354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Tipos de heridas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F4F50BE0-C42F-4632-9546-C71A2258A4A1}"/>
              </a:ext>
            </a:extLst>
          </p:cNvPr>
          <p:cNvSpPr>
            <a:spLocks noGrp="1"/>
          </p:cNvSpPr>
          <p:nvPr>
            <p:ph idx="1"/>
          </p:nvPr>
        </p:nvSpPr>
        <p:spPr>
          <a:xfrm>
            <a:off x="798327" y="1399014"/>
            <a:ext cx="8052709" cy="3998915"/>
          </a:xfrm>
        </p:spPr>
        <p:txBody>
          <a:bodyPr/>
          <a:lstStyle/>
          <a:p>
            <a:pPr>
              <a:lnSpc>
                <a:spcPct val="114000"/>
              </a:lnSpc>
              <a:spcBef>
                <a:spcPts val="600"/>
              </a:spcBef>
            </a:pPr>
            <a:r>
              <a:rPr lang="es-ES" dirty="0"/>
              <a:t>Las heridas son una puerta abierta para la infección. En casi todas las heridas graves o importantes hace falta una asistencia urgente.</a:t>
            </a:r>
          </a:p>
          <a:p>
            <a:pPr>
              <a:lnSpc>
                <a:spcPct val="114000"/>
              </a:lnSpc>
              <a:spcBef>
                <a:spcPts val="600"/>
              </a:spcBef>
            </a:pPr>
            <a:r>
              <a:rPr lang="es-ES" dirty="0"/>
              <a:t>Pueden ser: </a:t>
            </a:r>
          </a:p>
          <a:p>
            <a:pPr lvl="1">
              <a:lnSpc>
                <a:spcPct val="114000"/>
              </a:lnSpc>
              <a:spcBef>
                <a:spcPts val="600"/>
              </a:spcBef>
            </a:pPr>
            <a:r>
              <a:rPr lang="es-ES" dirty="0"/>
              <a:t>Heridas abiertas</a:t>
            </a:r>
          </a:p>
          <a:p>
            <a:pPr lvl="1">
              <a:lnSpc>
                <a:spcPct val="114000"/>
              </a:lnSpc>
              <a:spcBef>
                <a:spcPts val="600"/>
              </a:spcBef>
            </a:pPr>
            <a:r>
              <a:rPr lang="es-ES" dirty="0"/>
              <a:t>Heridas cerradas</a:t>
            </a:r>
          </a:p>
          <a:p>
            <a:pPr lvl="1">
              <a:lnSpc>
                <a:spcPct val="114000"/>
              </a:lnSpc>
              <a:spcBef>
                <a:spcPts val="600"/>
              </a:spcBef>
            </a:pPr>
            <a:r>
              <a:rPr lang="es-ES" dirty="0"/>
              <a:t>Heridas complicadas</a:t>
            </a:r>
          </a:p>
        </p:txBody>
      </p:sp>
      <p:pic>
        <p:nvPicPr>
          <p:cNvPr id="10" name="Imagen 9">
            <a:extLst>
              <a:ext uri="{FF2B5EF4-FFF2-40B4-BE49-F238E27FC236}">
                <a16:creationId xmlns:a16="http://schemas.microsoft.com/office/drawing/2014/main" id="{EC9D5AD5-3A24-4934-BD47-55659757D2C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2765" y="4675999"/>
            <a:ext cx="1896773" cy="1260000"/>
          </a:xfrm>
          <a:prstGeom prst="rect">
            <a:avLst/>
          </a:prstGeom>
        </p:spPr>
      </p:pic>
    </p:spTree>
    <p:extLst>
      <p:ext uri="{BB962C8B-B14F-4D97-AF65-F5344CB8AC3E}">
        <p14:creationId xmlns:p14="http://schemas.microsoft.com/office/powerpoint/2010/main" val="23193838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6362654" cy="546895"/>
          </a:xfrm>
        </p:spPr>
        <p:txBody>
          <a:bodyPr numCol="1" anchorCtr="0" compatLnSpc="1">
            <a:prstTxWarp prst="textNoShape">
              <a:avLst/>
            </a:prstTxWarp>
          </a:bodyPr>
          <a:lstStyle/>
          <a:p>
            <a:pPr eaLnBrk="1" hangingPunct="1">
              <a:defRPr/>
            </a:pPr>
            <a:br>
              <a:rPr lang="es-ES" dirty="0"/>
            </a:br>
            <a:endParaRPr lang="es-ES"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cstate="print"/>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cstate="print"/>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7" name="Rectangle 2">
            <a:extLst>
              <a:ext uri="{FF2B5EF4-FFF2-40B4-BE49-F238E27FC236}">
                <a16:creationId xmlns:a16="http://schemas.microsoft.com/office/drawing/2014/main" id="{C0D2F7AC-0D48-401C-8EF1-9D33B8F8A87D}"/>
              </a:ext>
            </a:extLst>
          </p:cNvPr>
          <p:cNvSpPr txBox="1">
            <a:spLocks/>
          </p:cNvSpPr>
          <p:nvPr/>
        </p:nvSpPr>
        <p:spPr bwMode="auto">
          <a:xfrm>
            <a:off x="798328" y="234950"/>
            <a:ext cx="6726422" cy="1218795"/>
          </a:xfrm>
          <a:prstGeom prst="rect">
            <a:avLst/>
          </a:prstGeom>
        </p:spPr>
        <p:txBody>
          <a:bodyPr vert="horz" wrap="square" lIns="0" tIns="0" rIns="0" bIns="0" numCol="1" rtlCol="0" anchor="t" anchorCtr="0" compatLnSpc="1">
            <a:prstTxWarp prst="textNoShape">
              <a:avLst/>
            </a:prstTxWarp>
            <a:spAutoFit/>
          </a:bodyPr>
          <a:lst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eaLnBrk="1" hangingPunct="1">
              <a:defRPr/>
            </a:pPr>
            <a:r>
              <a:rPr lang="es-ES" sz="4400" dirty="0">
                <a:ln>
                  <a:noFill/>
                </a:ln>
                <a:solidFill>
                  <a:schemeClr val="tx1"/>
                </a:solidFill>
                <a:effectLst>
                  <a:outerShdw blurRad="38100" dist="38100" dir="2700000" algn="tl">
                    <a:srgbClr val="000000">
                      <a:alpha val="43137"/>
                    </a:srgbClr>
                  </a:outerShdw>
                </a:effectLst>
              </a:rPr>
              <a:t>Gravedad de una herida, </a:t>
            </a:r>
            <a:br>
              <a:rPr lang="es-ES" sz="4400" dirty="0">
                <a:ln>
                  <a:noFill/>
                </a:ln>
                <a:solidFill>
                  <a:schemeClr val="tx1"/>
                </a:solidFill>
                <a:effectLst>
                  <a:outerShdw blurRad="38100" dist="38100" dir="2700000" algn="tl">
                    <a:srgbClr val="000000">
                      <a:alpha val="43137"/>
                    </a:srgbClr>
                  </a:outerShdw>
                </a:effectLst>
              </a:rPr>
            </a:br>
            <a:r>
              <a:rPr lang="es-ES" sz="4400" dirty="0">
                <a:ln>
                  <a:noFill/>
                </a:ln>
                <a:solidFill>
                  <a:schemeClr val="tx1"/>
                </a:solidFill>
                <a:effectLst>
                  <a:outerShdw blurRad="38100" dist="38100" dir="2700000" algn="tl">
                    <a:srgbClr val="000000">
                      <a:alpha val="43137"/>
                    </a:srgbClr>
                  </a:outerShdw>
                </a:effectLst>
              </a:rPr>
              <a:t>¿de qué depende?</a:t>
            </a:r>
          </a:p>
        </p:txBody>
      </p:sp>
      <p:sp>
        <p:nvSpPr>
          <p:cNvPr id="3" name="Marcador de contenido 2">
            <a:extLst>
              <a:ext uri="{FF2B5EF4-FFF2-40B4-BE49-F238E27FC236}">
                <a16:creationId xmlns:a16="http://schemas.microsoft.com/office/drawing/2014/main" id="{0DED62F4-3013-4B78-9958-DAE323FE2404}"/>
              </a:ext>
            </a:extLst>
          </p:cNvPr>
          <p:cNvSpPr>
            <a:spLocks noGrp="1"/>
          </p:cNvSpPr>
          <p:nvPr>
            <p:ph idx="1"/>
          </p:nvPr>
        </p:nvSpPr>
        <p:spPr>
          <a:xfrm>
            <a:off x="833254" y="1453745"/>
            <a:ext cx="8044416" cy="4303742"/>
          </a:xfrm>
        </p:spPr>
        <p:txBody>
          <a:bodyPr/>
          <a:lstStyle/>
          <a:p>
            <a:pPr>
              <a:lnSpc>
                <a:spcPct val="114000"/>
              </a:lnSpc>
              <a:spcBef>
                <a:spcPts val="600"/>
              </a:spcBef>
            </a:pPr>
            <a:r>
              <a:rPr lang="es-ES" sz="2400" dirty="0"/>
              <a:t>Si es muy grande, está infectada o hay cuerpos extraños.</a:t>
            </a:r>
          </a:p>
          <a:p>
            <a:pPr>
              <a:lnSpc>
                <a:spcPct val="114000"/>
              </a:lnSpc>
              <a:spcBef>
                <a:spcPts val="600"/>
              </a:spcBef>
            </a:pPr>
            <a:r>
              <a:rPr lang="es-ES" sz="2400" dirty="0"/>
              <a:t>Si tiene mucha superficie machacada o con los bordes irregulares.</a:t>
            </a:r>
          </a:p>
          <a:p>
            <a:pPr>
              <a:lnSpc>
                <a:spcPct val="114000"/>
              </a:lnSpc>
              <a:spcBef>
                <a:spcPts val="600"/>
              </a:spcBef>
            </a:pPr>
            <a:r>
              <a:rPr lang="es-ES" sz="2400" dirty="0"/>
              <a:t>Si es punzante o penetrante y no se sabe la profundidad.</a:t>
            </a:r>
          </a:p>
          <a:p>
            <a:pPr>
              <a:lnSpc>
                <a:spcPct val="114000"/>
              </a:lnSpc>
              <a:spcBef>
                <a:spcPts val="600"/>
              </a:spcBef>
            </a:pPr>
            <a:r>
              <a:rPr lang="es-ES" sz="2400" dirty="0"/>
              <a:t>Si llega a algún órgano interno.</a:t>
            </a:r>
          </a:p>
          <a:p>
            <a:pPr>
              <a:lnSpc>
                <a:spcPct val="114000"/>
              </a:lnSpc>
              <a:spcBef>
                <a:spcPts val="600"/>
              </a:spcBef>
            </a:pPr>
            <a:r>
              <a:rPr lang="es-ES" sz="2400" dirty="0"/>
              <a:t>Si sangra mucho o hay una hemorragia interna.</a:t>
            </a:r>
          </a:p>
          <a:p>
            <a:pPr>
              <a:lnSpc>
                <a:spcPct val="114000"/>
              </a:lnSpc>
              <a:spcBef>
                <a:spcPts val="600"/>
              </a:spcBef>
            </a:pPr>
            <a:r>
              <a:rPr lang="es-ES" sz="2400" dirty="0"/>
              <a:t>Si está en la cara, en la nariz, en boca, en el ano o vagina, en las manos, el abdomen, el tórax o el cráneo.</a:t>
            </a:r>
          </a:p>
          <a:p>
            <a:pPr>
              <a:lnSpc>
                <a:spcPct val="114000"/>
              </a:lnSpc>
              <a:spcBef>
                <a:spcPts val="600"/>
              </a:spcBef>
            </a:pPr>
            <a:r>
              <a:rPr lang="es-ES" sz="2400" dirty="0"/>
              <a:t>Si es por una mordedura.</a:t>
            </a:r>
          </a:p>
        </p:txBody>
      </p:sp>
      <p:pic>
        <p:nvPicPr>
          <p:cNvPr id="9" name="Imagen 8">
            <a:extLst>
              <a:ext uri="{FF2B5EF4-FFF2-40B4-BE49-F238E27FC236}">
                <a16:creationId xmlns:a16="http://schemas.microsoft.com/office/drawing/2014/main" id="{7E337D9D-555C-4951-8E00-5F09A968EC0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2765" y="4675999"/>
            <a:ext cx="1896773" cy="1260000"/>
          </a:xfrm>
          <a:prstGeom prst="rect">
            <a:avLst/>
          </a:prstGeom>
        </p:spPr>
      </p:pic>
    </p:spTree>
    <p:extLst>
      <p:ext uri="{BB962C8B-B14F-4D97-AF65-F5344CB8AC3E}">
        <p14:creationId xmlns:p14="http://schemas.microsoft.com/office/powerpoint/2010/main" val="216602586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6362654" cy="546895"/>
          </a:xfrm>
        </p:spPr>
        <p:txBody>
          <a:bodyPr numCol="1" anchorCtr="0" compatLnSpc="1">
            <a:prstTxWarp prst="textNoShape">
              <a:avLst/>
            </a:prstTxWarp>
          </a:bodyPr>
          <a:lstStyle/>
          <a:p>
            <a:pPr eaLnBrk="1" hangingPunct="1">
              <a:defRPr/>
            </a:pPr>
            <a:br>
              <a:rPr lang="es-ES" dirty="0"/>
            </a:br>
            <a:endParaRPr lang="es-ES"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cstate="print"/>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cstate="print"/>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7" name="Rectangle 2">
            <a:extLst>
              <a:ext uri="{FF2B5EF4-FFF2-40B4-BE49-F238E27FC236}">
                <a16:creationId xmlns:a16="http://schemas.microsoft.com/office/drawing/2014/main" id="{C0D2F7AC-0D48-401C-8EF1-9D33B8F8A87D}"/>
              </a:ext>
            </a:extLst>
          </p:cNvPr>
          <p:cNvSpPr txBox="1">
            <a:spLocks/>
          </p:cNvSpPr>
          <p:nvPr/>
        </p:nvSpPr>
        <p:spPr bwMode="auto">
          <a:xfrm>
            <a:off x="798328" y="234950"/>
            <a:ext cx="6726422" cy="1218795"/>
          </a:xfrm>
          <a:prstGeom prst="rect">
            <a:avLst/>
          </a:prstGeom>
        </p:spPr>
        <p:txBody>
          <a:bodyPr vert="horz" wrap="square" lIns="0" tIns="0" rIns="0" bIns="0" numCol="1" rtlCol="0" anchor="t" anchorCtr="0" compatLnSpc="1">
            <a:prstTxWarp prst="textNoShape">
              <a:avLst/>
            </a:prstTxWarp>
            <a:spAutoFit/>
          </a:bodyPr>
          <a:lst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eaLnBrk="1" hangingPunct="1">
              <a:defRPr/>
            </a:pPr>
            <a:r>
              <a:rPr lang="es-ES" sz="4400" dirty="0"/>
              <a:t>Y hasta que llego al médico ¿qué hago?</a:t>
            </a:r>
            <a:endParaRPr lang="es-ES" sz="4400" dirty="0">
              <a:ln>
                <a:noFill/>
              </a:ln>
              <a:solidFill>
                <a:schemeClr val="tx1"/>
              </a:solidFill>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0DED62F4-3013-4B78-9958-DAE323FE2404}"/>
              </a:ext>
            </a:extLst>
          </p:cNvPr>
          <p:cNvSpPr>
            <a:spLocks noGrp="1"/>
          </p:cNvSpPr>
          <p:nvPr>
            <p:ph idx="1"/>
          </p:nvPr>
        </p:nvSpPr>
        <p:spPr>
          <a:xfrm>
            <a:off x="798328" y="1685253"/>
            <a:ext cx="8044416" cy="3487493"/>
          </a:xfrm>
        </p:spPr>
        <p:txBody>
          <a:bodyPr/>
          <a:lstStyle/>
          <a:p>
            <a:pPr>
              <a:lnSpc>
                <a:spcPct val="114000"/>
              </a:lnSpc>
              <a:spcBef>
                <a:spcPts val="600"/>
              </a:spcBef>
            </a:pPr>
            <a:r>
              <a:rPr lang="es-ES" sz="2800" dirty="0"/>
              <a:t>Aunque sea difícil: mantener la calma, lavar con agua y jabón la herida, cubrirla con gasas impregnadas en suero fisiológico y acudir a un centro sanitario.</a:t>
            </a:r>
          </a:p>
          <a:p>
            <a:pPr>
              <a:lnSpc>
                <a:spcPct val="114000"/>
              </a:lnSpc>
              <a:spcBef>
                <a:spcPts val="600"/>
              </a:spcBef>
            </a:pPr>
            <a:r>
              <a:rPr lang="es-ES" sz="2800" dirty="0"/>
              <a:t>Casi todas estas heridas se tratan con suturas. Se trata de una forma de cerrar artificialmente la piel mientras ésta se repara por sí sola.</a:t>
            </a:r>
          </a:p>
        </p:txBody>
      </p:sp>
      <p:pic>
        <p:nvPicPr>
          <p:cNvPr id="9" name="Imagen 8">
            <a:extLst>
              <a:ext uri="{FF2B5EF4-FFF2-40B4-BE49-F238E27FC236}">
                <a16:creationId xmlns:a16="http://schemas.microsoft.com/office/drawing/2014/main" id="{7E337D9D-555C-4951-8E00-5F09A968EC0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2765" y="4675999"/>
            <a:ext cx="1896773" cy="1260000"/>
          </a:xfrm>
          <a:prstGeom prst="rect">
            <a:avLst/>
          </a:prstGeom>
        </p:spPr>
      </p:pic>
    </p:spTree>
    <p:extLst>
      <p:ext uri="{BB962C8B-B14F-4D97-AF65-F5344CB8AC3E}">
        <p14:creationId xmlns:p14="http://schemas.microsoft.com/office/powerpoint/2010/main" val="9075610"/>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6362654" cy="546895"/>
          </a:xfrm>
        </p:spPr>
        <p:txBody>
          <a:bodyPr numCol="1" anchorCtr="0" compatLnSpc="1">
            <a:prstTxWarp prst="textNoShape">
              <a:avLst/>
            </a:prstTxWarp>
          </a:bodyPr>
          <a:lstStyle/>
          <a:p>
            <a:pPr eaLnBrk="1" hangingPunct="1">
              <a:defRPr/>
            </a:pPr>
            <a:br>
              <a:rPr lang="es-ES" dirty="0"/>
            </a:br>
            <a:endParaRPr lang="es-ES"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cstate="print"/>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cstate="print"/>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7" name="Rectangle 2">
            <a:extLst>
              <a:ext uri="{FF2B5EF4-FFF2-40B4-BE49-F238E27FC236}">
                <a16:creationId xmlns:a16="http://schemas.microsoft.com/office/drawing/2014/main" id="{C0D2F7AC-0D48-401C-8EF1-9D33B8F8A87D}"/>
              </a:ext>
            </a:extLst>
          </p:cNvPr>
          <p:cNvSpPr txBox="1">
            <a:spLocks/>
          </p:cNvSpPr>
          <p:nvPr/>
        </p:nvSpPr>
        <p:spPr bwMode="auto">
          <a:xfrm>
            <a:off x="798328" y="234950"/>
            <a:ext cx="6726422" cy="1218795"/>
          </a:xfrm>
          <a:prstGeom prst="rect">
            <a:avLst/>
          </a:prstGeom>
        </p:spPr>
        <p:txBody>
          <a:bodyPr vert="horz" wrap="square" lIns="0" tIns="0" rIns="0" bIns="0" numCol="1" rtlCol="0" anchor="t" anchorCtr="0" compatLnSpc="1">
            <a:prstTxWarp prst="textNoShape">
              <a:avLst/>
            </a:prstTxWarp>
            <a:spAutoFit/>
          </a:bodyPr>
          <a:lst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eaLnBrk="1" hangingPunct="1">
              <a:defRPr/>
            </a:pPr>
            <a:r>
              <a:rPr lang="es-ES" sz="4400" dirty="0"/>
              <a:t>Y hasta que llego al médico ¿qué hago?</a:t>
            </a:r>
            <a:endParaRPr lang="es-ES" sz="4400" dirty="0">
              <a:ln>
                <a:noFill/>
              </a:ln>
              <a:solidFill>
                <a:schemeClr val="tx1"/>
              </a:solidFill>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0DED62F4-3013-4B78-9958-DAE323FE2404}"/>
              </a:ext>
            </a:extLst>
          </p:cNvPr>
          <p:cNvSpPr>
            <a:spLocks noGrp="1"/>
          </p:cNvSpPr>
          <p:nvPr>
            <p:ph idx="1"/>
          </p:nvPr>
        </p:nvSpPr>
        <p:spPr>
          <a:xfrm>
            <a:off x="798328" y="1578717"/>
            <a:ext cx="8044416" cy="3568221"/>
          </a:xfrm>
        </p:spPr>
        <p:txBody>
          <a:bodyPr/>
          <a:lstStyle/>
          <a:p>
            <a:pPr>
              <a:lnSpc>
                <a:spcPct val="114000"/>
              </a:lnSpc>
              <a:spcBef>
                <a:spcPts val="600"/>
              </a:spcBef>
            </a:pPr>
            <a:r>
              <a:rPr lang="es-ES" sz="2800" dirty="0"/>
              <a:t>En caso de amputación de un miembro:</a:t>
            </a:r>
          </a:p>
          <a:p>
            <a:pPr lvl="1">
              <a:lnSpc>
                <a:spcPct val="114000"/>
              </a:lnSpc>
              <a:spcBef>
                <a:spcPts val="600"/>
              </a:spcBef>
            </a:pPr>
            <a:r>
              <a:rPr lang="es-ES" sz="2400" dirty="0"/>
              <a:t>cubrir la zona amputada con una gasa estéril húmeda o con un trapo o paño húmedo pero bien limpio. </a:t>
            </a:r>
          </a:p>
          <a:p>
            <a:pPr lvl="1">
              <a:lnSpc>
                <a:spcPct val="114000"/>
              </a:lnSpc>
              <a:spcBef>
                <a:spcPts val="600"/>
              </a:spcBef>
            </a:pPr>
            <a:r>
              <a:rPr lang="es-ES" sz="2400" dirty="0"/>
              <a:t>el miembro amputado se envuelve en gasas estériles humedecidas con suero fisiológico o con agua y se pone en una bolsa de plástico. Se llena otra bolsa de plástico con cubitos de hielo y se pone la bolsa anterior que tiene el miembro amputado dentro.</a:t>
            </a:r>
          </a:p>
        </p:txBody>
      </p:sp>
      <p:pic>
        <p:nvPicPr>
          <p:cNvPr id="9" name="Imagen 8">
            <a:extLst>
              <a:ext uri="{FF2B5EF4-FFF2-40B4-BE49-F238E27FC236}">
                <a16:creationId xmlns:a16="http://schemas.microsoft.com/office/drawing/2014/main" id="{7E337D9D-555C-4951-8E00-5F09A968EC0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2765" y="4675999"/>
            <a:ext cx="1896773" cy="1260000"/>
          </a:xfrm>
          <a:prstGeom prst="rect">
            <a:avLst/>
          </a:prstGeom>
        </p:spPr>
      </p:pic>
    </p:spTree>
    <p:extLst>
      <p:ext uri="{BB962C8B-B14F-4D97-AF65-F5344CB8AC3E}">
        <p14:creationId xmlns:p14="http://schemas.microsoft.com/office/powerpoint/2010/main" val="240017504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Tipos de sutura</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F4F50BE0-C42F-4632-9546-C71A2258A4A1}"/>
              </a:ext>
            </a:extLst>
          </p:cNvPr>
          <p:cNvSpPr>
            <a:spLocks noGrp="1"/>
          </p:cNvSpPr>
          <p:nvPr>
            <p:ph idx="1"/>
          </p:nvPr>
        </p:nvSpPr>
        <p:spPr>
          <a:xfrm>
            <a:off x="798328" y="1359114"/>
            <a:ext cx="8052709" cy="4843249"/>
          </a:xfrm>
        </p:spPr>
        <p:txBody>
          <a:bodyPr/>
          <a:lstStyle/>
          <a:p>
            <a:pPr marL="0" indent="0">
              <a:lnSpc>
                <a:spcPct val="114000"/>
              </a:lnSpc>
              <a:spcBef>
                <a:spcPts val="600"/>
              </a:spcBef>
              <a:buNone/>
            </a:pPr>
            <a:r>
              <a:rPr lang="es-ES" sz="2600" dirty="0"/>
              <a:t>Las suturas podrán ser de varios tipos. Siempre se eligen según criterio del profesional:</a:t>
            </a:r>
          </a:p>
          <a:p>
            <a:pPr>
              <a:lnSpc>
                <a:spcPct val="114000"/>
              </a:lnSpc>
              <a:spcBef>
                <a:spcPts val="600"/>
              </a:spcBef>
            </a:pPr>
            <a:r>
              <a:rPr lang="es-ES" sz="2600" b="1" i="1" dirty="0" err="1"/>
              <a:t>Steri-strip</a:t>
            </a:r>
            <a:r>
              <a:rPr lang="es-ES" sz="2600" dirty="0"/>
              <a:t>® o puntos de aproximación. </a:t>
            </a:r>
          </a:p>
          <a:p>
            <a:pPr>
              <a:lnSpc>
                <a:spcPct val="114000"/>
              </a:lnSpc>
              <a:spcBef>
                <a:spcPts val="600"/>
              </a:spcBef>
            </a:pPr>
            <a:r>
              <a:rPr lang="es-ES" sz="2600" b="1" dirty="0"/>
              <a:t>Suturas de hilo</a:t>
            </a:r>
            <a:r>
              <a:rPr lang="es-ES" sz="2600" dirty="0"/>
              <a:t>. Por medio de puntadas se “cosen” los bordes de la herida para que estén unidos. El material puede ser:</a:t>
            </a:r>
          </a:p>
          <a:p>
            <a:pPr lvl="1">
              <a:lnSpc>
                <a:spcPct val="114000"/>
              </a:lnSpc>
              <a:spcBef>
                <a:spcPts val="600"/>
              </a:spcBef>
            </a:pPr>
            <a:r>
              <a:rPr lang="es-ES" sz="2400" dirty="0"/>
              <a:t>reabsorbible: no hace falta quitar los puntos</a:t>
            </a:r>
          </a:p>
          <a:p>
            <a:pPr lvl="1">
              <a:lnSpc>
                <a:spcPct val="114000"/>
              </a:lnSpc>
              <a:spcBef>
                <a:spcPts val="600"/>
              </a:spcBef>
            </a:pPr>
            <a:r>
              <a:rPr lang="es-ES" sz="2400" dirty="0"/>
              <a:t>o no reabsorbible: después del tiempo                  necesario para la cicatrización hay que                    retirarlos. Casi siempre entre 7-10 días).</a:t>
            </a:r>
          </a:p>
        </p:txBody>
      </p:sp>
      <p:pic>
        <p:nvPicPr>
          <p:cNvPr id="10" name="Imagen 9">
            <a:extLst>
              <a:ext uri="{FF2B5EF4-FFF2-40B4-BE49-F238E27FC236}">
                <a16:creationId xmlns:a16="http://schemas.microsoft.com/office/drawing/2014/main" id="{EC9D5AD5-3A24-4934-BD47-55659757D2C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2765" y="4675999"/>
            <a:ext cx="1896773" cy="1260000"/>
          </a:xfrm>
          <a:prstGeom prst="rect">
            <a:avLst/>
          </a:prstGeom>
        </p:spPr>
      </p:pic>
    </p:spTree>
    <p:extLst>
      <p:ext uri="{BB962C8B-B14F-4D97-AF65-F5344CB8AC3E}">
        <p14:creationId xmlns:p14="http://schemas.microsoft.com/office/powerpoint/2010/main" val="36823958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Tipos de sutura</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F4F50BE0-C42F-4632-9546-C71A2258A4A1}"/>
              </a:ext>
            </a:extLst>
          </p:cNvPr>
          <p:cNvSpPr>
            <a:spLocks noGrp="1"/>
          </p:cNvSpPr>
          <p:nvPr>
            <p:ph idx="1"/>
          </p:nvPr>
        </p:nvSpPr>
        <p:spPr>
          <a:xfrm>
            <a:off x="798328" y="1359114"/>
            <a:ext cx="8052709" cy="3777060"/>
          </a:xfrm>
        </p:spPr>
        <p:txBody>
          <a:bodyPr/>
          <a:lstStyle/>
          <a:p>
            <a:pPr marL="0" indent="0">
              <a:lnSpc>
                <a:spcPct val="114000"/>
              </a:lnSpc>
              <a:spcBef>
                <a:spcPts val="600"/>
              </a:spcBef>
              <a:buNone/>
            </a:pPr>
            <a:r>
              <a:rPr lang="es-ES" sz="2600" dirty="0"/>
              <a:t>Las suturas podrán ser de varios tipos. Siempre se eligen según criterio del profesional:</a:t>
            </a:r>
          </a:p>
          <a:p>
            <a:pPr>
              <a:lnSpc>
                <a:spcPct val="114000"/>
              </a:lnSpc>
              <a:spcBef>
                <a:spcPts val="600"/>
              </a:spcBef>
            </a:pPr>
            <a:r>
              <a:rPr lang="es-ES" sz="2600" b="1" dirty="0"/>
              <a:t>Grapas</a:t>
            </a:r>
            <a:r>
              <a:rPr lang="es-ES" sz="2600" dirty="0"/>
              <a:t>: Son piezas metálicas parecidas a las grapas de oficina que mantienen unidos los bordes de una herida.</a:t>
            </a:r>
          </a:p>
          <a:p>
            <a:pPr>
              <a:lnSpc>
                <a:spcPct val="114000"/>
              </a:lnSpc>
              <a:spcBef>
                <a:spcPts val="600"/>
              </a:spcBef>
            </a:pPr>
            <a:r>
              <a:rPr lang="es-ES" sz="2600" b="1" dirty="0"/>
              <a:t>Pegamentos</a:t>
            </a:r>
            <a:r>
              <a:rPr lang="es-ES" sz="2600" dirty="0"/>
              <a:t>: consiguen “acercar” los bordes de la herida para darle tiempo a que se repare por sí misma.  Son “difíciles” de usar y hay zonas en donde no están indicados.</a:t>
            </a:r>
          </a:p>
        </p:txBody>
      </p:sp>
      <p:pic>
        <p:nvPicPr>
          <p:cNvPr id="10" name="Imagen 9">
            <a:extLst>
              <a:ext uri="{FF2B5EF4-FFF2-40B4-BE49-F238E27FC236}">
                <a16:creationId xmlns:a16="http://schemas.microsoft.com/office/drawing/2014/main" id="{EC9D5AD5-3A24-4934-BD47-55659757D2C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2765" y="4675999"/>
            <a:ext cx="1896773" cy="1260000"/>
          </a:xfrm>
          <a:prstGeom prst="rect">
            <a:avLst/>
          </a:prstGeom>
        </p:spPr>
      </p:pic>
    </p:spTree>
    <p:extLst>
      <p:ext uri="{BB962C8B-B14F-4D97-AF65-F5344CB8AC3E}">
        <p14:creationId xmlns:p14="http://schemas.microsoft.com/office/powerpoint/2010/main" val="35868349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Cuidados de la sutura</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a:extLst>
              <a:ext uri="{FF2B5EF4-FFF2-40B4-BE49-F238E27FC236}">
                <a16:creationId xmlns:a16="http://schemas.microsoft.com/office/drawing/2014/main" id="{EC9D5AD5-3A24-4934-BD47-55659757D2C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2765" y="4675999"/>
            <a:ext cx="1896773" cy="1260000"/>
          </a:xfrm>
          <a:prstGeom prst="rect">
            <a:avLst/>
          </a:prstGeom>
        </p:spPr>
      </p:pic>
      <p:sp>
        <p:nvSpPr>
          <p:cNvPr id="4" name="Marcador de contenido 3">
            <a:extLst>
              <a:ext uri="{FF2B5EF4-FFF2-40B4-BE49-F238E27FC236}">
                <a16:creationId xmlns:a16="http://schemas.microsoft.com/office/drawing/2014/main" id="{F814B4D3-ED2B-48EC-816F-AFE2A112C00B}"/>
              </a:ext>
            </a:extLst>
          </p:cNvPr>
          <p:cNvSpPr>
            <a:spLocks noGrp="1"/>
          </p:cNvSpPr>
          <p:nvPr>
            <p:ph idx="1"/>
          </p:nvPr>
        </p:nvSpPr>
        <p:spPr>
          <a:xfrm>
            <a:off x="617538" y="1356694"/>
            <a:ext cx="8382000" cy="4431983"/>
          </a:xfrm>
        </p:spPr>
        <p:txBody>
          <a:bodyPr/>
          <a:lstStyle/>
          <a:p>
            <a:pPr>
              <a:lnSpc>
                <a:spcPct val="100000"/>
              </a:lnSpc>
              <a:spcBef>
                <a:spcPts val="600"/>
              </a:spcBef>
            </a:pPr>
            <a:r>
              <a:rPr lang="es-ES" dirty="0"/>
              <a:t>Que esté limpia la herida.</a:t>
            </a:r>
          </a:p>
          <a:p>
            <a:pPr>
              <a:lnSpc>
                <a:spcPct val="100000"/>
              </a:lnSpc>
              <a:spcBef>
                <a:spcPts val="600"/>
              </a:spcBef>
            </a:pPr>
            <a:r>
              <a:rPr lang="es-ES" dirty="0"/>
              <a:t>Si se pone muy rojo, muy inflamado, se pone caliente o tiene fiebre hay que ir al médico.</a:t>
            </a:r>
          </a:p>
          <a:p>
            <a:pPr>
              <a:lnSpc>
                <a:spcPct val="100000"/>
              </a:lnSpc>
              <a:spcBef>
                <a:spcPts val="600"/>
              </a:spcBef>
            </a:pPr>
            <a:r>
              <a:rPr lang="es-ES" dirty="0"/>
              <a:t>El resultado estético final dependerá: </a:t>
            </a:r>
          </a:p>
          <a:p>
            <a:pPr lvl="1">
              <a:lnSpc>
                <a:spcPct val="100000"/>
              </a:lnSpc>
              <a:spcBef>
                <a:spcPts val="600"/>
              </a:spcBef>
            </a:pPr>
            <a:r>
              <a:rPr lang="es-ES" dirty="0"/>
              <a:t>de la técnica de la persona que hace la sutura</a:t>
            </a:r>
          </a:p>
          <a:p>
            <a:pPr lvl="1">
              <a:lnSpc>
                <a:spcPct val="100000"/>
              </a:lnSpc>
              <a:spcBef>
                <a:spcPts val="600"/>
              </a:spcBef>
            </a:pPr>
            <a:r>
              <a:rPr lang="es-ES" dirty="0"/>
              <a:t>y de la genética y las características personales de cada individuo. Hay personas con        predisposición a tener cicatrices                       gruesas y abultadas.</a:t>
            </a:r>
          </a:p>
        </p:txBody>
      </p:sp>
    </p:spTree>
    <p:extLst>
      <p:ext uri="{BB962C8B-B14F-4D97-AF65-F5344CB8AC3E}">
        <p14:creationId xmlns:p14="http://schemas.microsoft.com/office/powerpoint/2010/main" val="36616488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¿Se sutura siempre? NO</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a:extLst>
              <a:ext uri="{FF2B5EF4-FFF2-40B4-BE49-F238E27FC236}">
                <a16:creationId xmlns:a16="http://schemas.microsoft.com/office/drawing/2014/main" id="{EC9D5AD5-3A24-4934-BD47-55659757D2C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2765" y="4675999"/>
            <a:ext cx="1896773" cy="1260000"/>
          </a:xfrm>
          <a:prstGeom prst="rect">
            <a:avLst/>
          </a:prstGeom>
        </p:spPr>
      </p:pic>
      <p:sp>
        <p:nvSpPr>
          <p:cNvPr id="4" name="Marcador de contenido 3">
            <a:extLst>
              <a:ext uri="{FF2B5EF4-FFF2-40B4-BE49-F238E27FC236}">
                <a16:creationId xmlns:a16="http://schemas.microsoft.com/office/drawing/2014/main" id="{F814B4D3-ED2B-48EC-816F-AFE2A112C00B}"/>
              </a:ext>
            </a:extLst>
          </p:cNvPr>
          <p:cNvSpPr>
            <a:spLocks noGrp="1"/>
          </p:cNvSpPr>
          <p:nvPr>
            <p:ph idx="1"/>
          </p:nvPr>
        </p:nvSpPr>
        <p:spPr>
          <a:xfrm>
            <a:off x="617538" y="1356694"/>
            <a:ext cx="8382000" cy="4324261"/>
          </a:xfrm>
        </p:spPr>
        <p:txBody>
          <a:bodyPr/>
          <a:lstStyle/>
          <a:p>
            <a:pPr marL="0" indent="0">
              <a:lnSpc>
                <a:spcPct val="100000"/>
              </a:lnSpc>
              <a:spcBef>
                <a:spcPts val="600"/>
              </a:spcBef>
              <a:buNone/>
            </a:pPr>
            <a:r>
              <a:rPr lang="es-ES" dirty="0"/>
              <a:t>No se debe suturar:</a:t>
            </a:r>
          </a:p>
          <a:p>
            <a:pPr>
              <a:lnSpc>
                <a:spcPct val="100000"/>
              </a:lnSpc>
              <a:spcBef>
                <a:spcPts val="600"/>
              </a:spcBef>
            </a:pPr>
            <a:r>
              <a:rPr lang="es-ES" sz="2800" dirty="0"/>
              <a:t>Una herida de más de 6 horas.</a:t>
            </a:r>
          </a:p>
          <a:p>
            <a:pPr>
              <a:lnSpc>
                <a:spcPct val="100000"/>
              </a:lnSpc>
              <a:spcBef>
                <a:spcPts val="600"/>
              </a:spcBef>
            </a:pPr>
            <a:r>
              <a:rPr lang="es-ES" sz="2800" dirty="0"/>
              <a:t>La herida muy sucia y con pérdida de sustancia.</a:t>
            </a:r>
          </a:p>
          <a:p>
            <a:pPr>
              <a:lnSpc>
                <a:spcPct val="100000"/>
              </a:lnSpc>
              <a:spcBef>
                <a:spcPts val="600"/>
              </a:spcBef>
            </a:pPr>
            <a:r>
              <a:rPr lang="es-ES" sz="2800" dirty="0"/>
              <a:t>Si es profunda y tiene riesgo de que afecte a tendones, nervios o vasos. Tampoco si es penetrante en tórax o abdomen, hasta que sea revisada por un médico.</a:t>
            </a:r>
          </a:p>
          <a:p>
            <a:pPr>
              <a:lnSpc>
                <a:spcPct val="100000"/>
              </a:lnSpc>
              <a:spcBef>
                <a:spcPts val="600"/>
              </a:spcBef>
            </a:pPr>
            <a:r>
              <a:rPr lang="es-ES" sz="2800" dirty="0"/>
              <a:t>Si hay una fractura abierta en la que el hueso sale al exterior.</a:t>
            </a:r>
          </a:p>
          <a:p>
            <a:pPr>
              <a:lnSpc>
                <a:spcPct val="100000"/>
              </a:lnSpc>
              <a:spcBef>
                <a:spcPts val="600"/>
              </a:spcBef>
            </a:pPr>
            <a:r>
              <a:rPr lang="es-ES" sz="2800" dirty="0"/>
              <a:t>Se debe a una mordedura</a:t>
            </a:r>
          </a:p>
        </p:txBody>
      </p:sp>
    </p:spTree>
    <p:extLst>
      <p:ext uri="{BB962C8B-B14F-4D97-AF65-F5344CB8AC3E}">
        <p14:creationId xmlns:p14="http://schemas.microsoft.com/office/powerpoint/2010/main" val="15651748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7639</TotalTime>
  <Words>744</Words>
  <Application>Microsoft Office PowerPoint</Application>
  <PresentationFormat>Presentación en pantalla (4:3)</PresentationFormat>
  <Paragraphs>72</Paragraphs>
  <Slides>10</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Calibri</vt:lpstr>
      <vt:lpstr>Wingdings</vt:lpstr>
      <vt:lpstr>1_White with Blue Bar Segoe Template_TP10286789</vt:lpstr>
      <vt:lpstr>Presentación de PowerPoint</vt:lpstr>
      <vt:lpstr>Tipos de heridas</vt:lpstr>
      <vt:lpstr> </vt:lpstr>
      <vt:lpstr> </vt:lpstr>
      <vt:lpstr> </vt:lpstr>
      <vt:lpstr>Tipos de sutura</vt:lpstr>
      <vt:lpstr>Tipos de sutura</vt:lpstr>
      <vt:lpstr>Cuidados de la sutura</vt:lpstr>
      <vt:lpstr>¿Se sutura siempre? NO</vt:lpstr>
      <vt:lpstr>Además de la herida, ¿qué?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24</cp:revision>
  <dcterms:created xsi:type="dcterms:W3CDTF">2016-05-03T15:33:32Z</dcterms:created>
  <dcterms:modified xsi:type="dcterms:W3CDTF">2019-01-28T11:22:14Z</dcterms:modified>
</cp:coreProperties>
</file>