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8"/>
  </p:notesMasterIdLst>
  <p:sldIdLst>
    <p:sldId id="262" r:id="rId2"/>
    <p:sldId id="263" r:id="rId3"/>
    <p:sldId id="264" r:id="rId4"/>
    <p:sldId id="265" r:id="rId5"/>
    <p:sldId id="266" r:id="rId6"/>
    <p:sldId id="267"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82" d="100"/>
          <a:sy n="82" d="100"/>
        </p:scale>
        <p:origin x="145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txBox="1">
            <a:spLocks noGrp="1"/>
          </p:cNvSpPr>
          <p:nvPr>
            <p:ph type="sldNum" idx="12"/>
          </p:nvPr>
        </p:nvSpPr>
        <p:spPr>
          <a:xfrm>
            <a:off x="4278312" y="10156825"/>
            <a:ext cx="3279775" cy="533399"/>
          </a:xfrm>
          <a:prstGeom prst="rect">
            <a:avLst/>
          </a:prstGeom>
          <a:noFill/>
          <a:ln>
            <a:noFill/>
          </a:ln>
        </p:spPr>
        <p:txBody>
          <a:bodyPr lIns="0" tIns="0" rIns="0" bIns="0" anchor="b" anchorCtr="0">
            <a:noAutofit/>
          </a:bodyPr>
          <a:lstStyle/>
          <a:p>
            <a:pPr marL="0" marR="0" lvl="0" indent="0" algn="l" rtl="0">
              <a:lnSpc>
                <a:spcPct val="93000"/>
              </a:lnSpc>
              <a:spcBef>
                <a:spcPts val="0"/>
              </a:spcBef>
              <a:spcAft>
                <a:spcPts val="0"/>
              </a:spcAft>
              <a:buSzPct val="25000"/>
              <a:buNone/>
            </a:pPr>
            <a:fld id="{00000000-1234-1234-1234-123412341234}" type="slidenum">
              <a:rPr lang="en-US" sz="1800" b="0" i="0" u="none" strike="noStrike" cap="none">
                <a:solidFill>
                  <a:srgbClr val="000000"/>
                </a:solidFill>
                <a:latin typeface="Arial"/>
                <a:ea typeface="Arial"/>
                <a:cs typeface="Arial"/>
                <a:sym typeface="Arial"/>
              </a:rPr>
              <a:pPr marL="0" marR="0" lvl="0" indent="0" algn="l" rtl="0">
                <a:lnSpc>
                  <a:spcPct val="93000"/>
                </a:lnSpc>
                <a:spcBef>
                  <a:spcPts val="0"/>
                </a:spcBef>
                <a:spcAft>
                  <a:spcPts val="0"/>
                </a:spcAft>
                <a:buSzPct val="25000"/>
                <a:buNone/>
              </a:pPr>
              <a:t>‹Nº›</a:t>
            </a:fld>
            <a:endParaRPr lang="en-US" sz="1800" b="0" i="0" u="none" strike="noStrike" cap="none">
              <a:solidFill>
                <a:srgbClr val="000000"/>
              </a:solidFill>
              <a:latin typeface="Arial"/>
              <a:ea typeface="Arial"/>
              <a:cs typeface="Arial"/>
              <a:sym typeface="Arial"/>
            </a:endParaRPr>
          </a:p>
        </p:txBody>
      </p:sp>
      <p:sp>
        <p:nvSpPr>
          <p:cNvPr id="4" name="Shape 4"/>
          <p:cNvSpPr>
            <a:spLocks noGrp="1" noRot="1" noChangeAspect="1"/>
          </p:cNvSpPr>
          <p:nvPr>
            <p:ph type="sldImg" idx="2"/>
          </p:nvPr>
        </p:nvSpPr>
        <p:spPr>
          <a:xfrm>
            <a:off x="1106487" y="812800"/>
            <a:ext cx="5343525" cy="40068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 name="Shape 5"/>
          <p:cNvSpPr txBox="1">
            <a:spLocks noGrp="1"/>
          </p:cNvSpPr>
          <p:nvPr>
            <p:ph type="body" idx="1"/>
          </p:nvPr>
        </p:nvSpPr>
        <p:spPr>
          <a:xfrm>
            <a:off x="755650" y="5078412"/>
            <a:ext cx="6046787" cy="4810124"/>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6" name="Shape 6"/>
          <p:cNvSpPr txBox="1">
            <a:spLocks noGrp="1"/>
          </p:cNvSpPr>
          <p:nvPr>
            <p:ph type="hdr" idx="3"/>
          </p:nvPr>
        </p:nvSpPr>
        <p:spPr>
          <a:xfrm>
            <a:off x="0" y="0"/>
            <a:ext cx="3279775" cy="533399"/>
          </a:xfrm>
          <a:prstGeom prst="rect">
            <a:avLst/>
          </a:prstGeom>
          <a:noFill/>
          <a:ln>
            <a:noFill/>
          </a:ln>
        </p:spPr>
        <p:txBody>
          <a:bodyPr lIns="91425" tIns="91425" rIns="91425" bIns="91425" anchor="t" anchorCtr="0"/>
          <a:lstStyle>
            <a:lvl1pPr marL="0" marR="0" lvl="0" indent="0" algn="l" rtl="0">
              <a:lnSpc>
                <a:spcPct val="95000"/>
              </a:lnSpc>
              <a:spcBef>
                <a:spcPts val="0"/>
              </a:spcBef>
              <a:spcAft>
                <a:spcPts val="0"/>
              </a:spcAft>
              <a:buNone/>
              <a:defRPr sz="1400" b="0" i="0" u="none">
                <a:solidFill>
                  <a:srgbClr val="000000"/>
                </a:solidFill>
                <a:latin typeface="Times New Roman"/>
                <a:ea typeface="Times New Roman"/>
                <a:cs typeface="Times New Roman"/>
                <a:sym typeface="Times New Roman"/>
              </a:defRPr>
            </a:lvl1pPr>
            <a:lvl2pPr marL="742950" marR="0" lvl="1" indent="-28575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7" name="Shape 7"/>
          <p:cNvSpPr txBox="1">
            <a:spLocks noGrp="1"/>
          </p:cNvSpPr>
          <p:nvPr>
            <p:ph type="dt" idx="10"/>
          </p:nvPr>
        </p:nvSpPr>
        <p:spPr>
          <a:xfrm>
            <a:off x="4278312" y="0"/>
            <a:ext cx="3279775" cy="533399"/>
          </a:xfrm>
          <a:prstGeom prst="rect">
            <a:avLst/>
          </a:prstGeom>
          <a:noFill/>
          <a:ln>
            <a:noFill/>
          </a:ln>
        </p:spPr>
        <p:txBody>
          <a:bodyPr lIns="91425" tIns="91425" rIns="91425" bIns="91425" anchor="t" anchorCtr="0"/>
          <a:lstStyle>
            <a:lvl1pPr marL="0" marR="0" lvl="0" indent="0" algn="r" rtl="0">
              <a:lnSpc>
                <a:spcPct val="95000"/>
              </a:lnSpc>
              <a:spcBef>
                <a:spcPts val="0"/>
              </a:spcBef>
              <a:spcAft>
                <a:spcPts val="0"/>
              </a:spcAft>
              <a:buNone/>
              <a:defRPr sz="1400" b="0" i="0" u="none">
                <a:solidFill>
                  <a:srgbClr val="000000"/>
                </a:solidFill>
                <a:latin typeface="Times New Roman"/>
                <a:ea typeface="Times New Roman"/>
                <a:cs typeface="Times New Roman"/>
                <a:sym typeface="Times New Roman"/>
              </a:defRPr>
            </a:lvl1pPr>
            <a:lvl2pPr marL="742950" marR="0" lvl="1" indent="-28575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ftr" idx="11"/>
          </p:nvPr>
        </p:nvSpPr>
        <p:spPr>
          <a:xfrm>
            <a:off x="0" y="10156825"/>
            <a:ext cx="3279775" cy="533399"/>
          </a:xfrm>
          <a:prstGeom prst="rect">
            <a:avLst/>
          </a:prstGeom>
          <a:noFill/>
          <a:ln>
            <a:noFill/>
          </a:ln>
        </p:spPr>
        <p:txBody>
          <a:bodyPr lIns="91425" tIns="91425" rIns="91425" bIns="91425" anchor="b" anchorCtr="0"/>
          <a:lstStyle>
            <a:lvl1pPr marL="0" marR="0" lvl="0" indent="0" algn="l" rtl="0">
              <a:lnSpc>
                <a:spcPct val="95000"/>
              </a:lnSpc>
              <a:spcBef>
                <a:spcPts val="0"/>
              </a:spcBef>
              <a:spcAft>
                <a:spcPts val="0"/>
              </a:spcAft>
              <a:buNone/>
              <a:defRPr sz="1400" b="0" i="0" u="none">
                <a:solidFill>
                  <a:srgbClr val="000000"/>
                </a:solidFill>
                <a:latin typeface="Times New Roman"/>
                <a:ea typeface="Times New Roman"/>
                <a:cs typeface="Times New Roman"/>
                <a:sym typeface="Times New Roman"/>
              </a:defRPr>
            </a:lvl1pPr>
            <a:lvl2pPr marL="742950" marR="0" lvl="1" indent="-28575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2pPr>
            <a:lvl3pPr marL="1143000" marR="0" lvl="2"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3pPr>
            <a:lvl4pPr marL="1600200" marR="0" lvl="3"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4pPr>
            <a:lvl5pPr marL="2057400" marR="0" lvl="4"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5pPr>
            <a:lvl6pPr marL="2514600" marR="0" lvl="5"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6pPr>
            <a:lvl7pPr marL="3429000" marR="0" lvl="6"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7pPr>
            <a:lvl8pPr marL="4800600" marR="0" lvl="7"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8pPr>
            <a:lvl9pPr marL="6629400" marR="0" lvl="8" indent="-228600" algn="l" rtl="0">
              <a:lnSpc>
                <a:spcPct val="93000"/>
              </a:lnSpc>
              <a:spcBef>
                <a:spcPts val="0"/>
              </a:spcBef>
              <a:spcAft>
                <a:spcPts val="0"/>
              </a:spcAft>
              <a:buNone/>
              <a:defRPr sz="1800" b="0" i="0" u="none" strike="noStrike" cap="none">
                <a:solidFill>
                  <a:srgbClr val="000000"/>
                </a:solidFill>
                <a:latin typeface="Arial"/>
                <a:ea typeface="Arial"/>
                <a:cs typeface="Arial"/>
                <a:sym typeface="Arial"/>
              </a:defRPr>
            </a:lvl9pPr>
          </a:lstStyle>
          <a:p>
            <a:endParaRPr/>
          </a:p>
        </p:txBody>
      </p:sp>
      <p:sp>
        <p:nvSpPr>
          <p:cNvPr id="9" name="Shape 9"/>
          <p:cNvSpPr txBox="1">
            <a:spLocks noGrp="1"/>
          </p:cNvSpPr>
          <p:nvPr>
            <p:ph type="sldNum" idx="4"/>
          </p:nvPr>
        </p:nvSpPr>
        <p:spPr>
          <a:xfrm>
            <a:off x="4278312" y="10156825"/>
            <a:ext cx="3279775" cy="533399"/>
          </a:xfrm>
          <a:prstGeom prst="rect">
            <a:avLst/>
          </a:prstGeom>
          <a:noFill/>
          <a:ln>
            <a:noFill/>
          </a:ln>
        </p:spPr>
        <p:txBody>
          <a:bodyPr lIns="0" tIns="0" rIns="0" bIns="0" anchor="b" anchorCtr="0">
            <a:noAutofit/>
          </a:bodyPr>
          <a:lstStyle/>
          <a:p>
            <a:pPr marL="0" marR="0" lvl="0" indent="0" algn="r" rtl="0">
              <a:lnSpc>
                <a:spcPct val="95000"/>
              </a:lnSpc>
              <a:spcBef>
                <a:spcPts val="0"/>
              </a:spcBef>
              <a:spcAft>
                <a:spcPts val="0"/>
              </a:spcAft>
              <a:buClr>
                <a:srgbClr val="000000"/>
              </a:buClr>
              <a:buSzPct val="25000"/>
              <a:buFont typeface="Times New Roman"/>
              <a:buNone/>
            </a:pPr>
            <a:fld id="{00000000-1234-1234-1234-123412341234}" type="slidenum">
              <a:rPr lang="en-US" sz="1400" b="0" i="0" u="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ct val="25000"/>
                <a:buFont typeface="Times New Roman"/>
                <a:buNone/>
              </a:pPr>
              <a:t>‹Nº›</a:t>
            </a:fld>
            <a:endParaRPr lang="en-US" sz="1400" b="0" i="0" u="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7854485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6488" y="812800"/>
            <a:ext cx="5343525" cy="40068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F38CDF-4E54-4B60-BA0B-20D7060343C0}" type="datetime8">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8/1/2018 8:46 PM</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 2007 Microsoft Corporation. Todos los derechos reservados. Microsoft, Windows, Windows Vista y otros nombres de productos son o podrían ser marcas registradas o marcas comerciales en los EE.UU. u otros países.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br>
            <a:r>
              <a:rPr kumimoji="0" lang="en-US" sz="500" b="0" i="0" u="none" strike="noStrike" kern="1200" cap="none" spc="0" normalizeH="0" baseline="0" noProof="0">
                <a:ln>
                  <a:noFill/>
                </a:ln>
                <a:solidFill>
                  <a:srgbClr val="000000"/>
                </a:solidFill>
                <a:effectLst/>
                <a:uLnTx/>
                <a:uFillTx/>
                <a:latin typeface="Calibri" panose="020F0502020204030204"/>
                <a:ea typeface="+mn-ea"/>
                <a:cs typeface="+mn-cs"/>
              </a:rPr>
              <a:t>MICROSOFT NO FACILITA GARANTÍAS EXPRESAS, IMPLÍCITAS O ESTATUTORIAS EN RELACIÓN A LA INFORMACIÓN CONTENIDA EN ESTA PRESENTACIÓN.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5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D6B175-3349-4FA5-9BE1-83870639E76A}" type="slidenum">
              <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382711375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03894735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261617706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115145301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0214884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56031233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80516785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84109513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85385750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91465190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373250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003295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57056656"/>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s-ES" sz="4400" b="1" i="0" u="none" strike="noStrike" kern="1200" cap="none" spc="0" normalizeH="0" baseline="0" noProof="0" dirty="0">
                <a:ln>
                  <a:noFill/>
                </a:ln>
                <a:solidFill>
                  <a:srgbClr val="000000"/>
                </a:solidFill>
                <a:effectLst/>
                <a:uLnTx/>
                <a:uFillTx/>
                <a:latin typeface="Arial" charset="0"/>
                <a:ea typeface="+mn-ea"/>
                <a:cs typeface="+mn-cs"/>
              </a:rPr>
              <a:t>Mastitis</a:t>
            </a:r>
            <a:endParaRPr kumimoji="0" lang="es-ES" sz="44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 name="CuadroTexto 11"/>
          <p:cNvSpPr txBox="1"/>
          <p:nvPr/>
        </p:nvSpPr>
        <p:spPr>
          <a:xfrm>
            <a:off x="1187624" y="3429000"/>
            <a:ext cx="6235973" cy="120032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Eva Castilla Hernández. </a:t>
            </a:r>
            <a:r>
              <a:rPr lang="es-ES" sz="2000" kern="1200" dirty="0">
                <a:effectLst>
                  <a:outerShdw blurRad="38100" dist="38100" dir="2700000" algn="tl">
                    <a:srgbClr val="C0C0C0"/>
                  </a:outerShdw>
                </a:effectLst>
                <a:latin typeface="Arial" charset="0"/>
                <a:ea typeface="+mn-ea"/>
                <a:cs typeface="Arial" charset="0"/>
              </a:rPr>
              <a:t>MIR de Pediatría</a:t>
            </a:r>
          </a:p>
          <a:p>
            <a:pPr lvl="0" fontAlgn="base">
              <a:spcBef>
                <a:spcPct val="0"/>
              </a:spcBef>
              <a:spcAft>
                <a:spcPct val="0"/>
              </a:spcAft>
              <a:defRPr/>
            </a:pPr>
            <a:r>
              <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Alba González </a:t>
            </a:r>
            <a:r>
              <a:rPr kumimoji="0" lang="es-ES" sz="2400" b="0" i="0" u="none" strike="noStrike" kern="1200" cap="none" spc="0" normalizeH="0" baseline="0" noProof="0" dirty="0" err="1">
                <a:ln>
                  <a:noFill/>
                </a:ln>
                <a:solidFill>
                  <a:srgbClr val="000000"/>
                </a:solidFill>
                <a:effectLst>
                  <a:outerShdw blurRad="38100" dist="38100" dir="2700000" algn="tl">
                    <a:srgbClr val="C0C0C0"/>
                  </a:outerShdw>
                </a:effectLst>
                <a:uLnTx/>
                <a:uFillTx/>
                <a:latin typeface="Arial" charset="0"/>
                <a:ea typeface="+mn-ea"/>
                <a:cs typeface="Arial" charset="0"/>
              </a:rPr>
              <a:t>Autamell</a:t>
            </a:r>
            <a:r>
              <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 </a:t>
            </a:r>
            <a:r>
              <a:rPr lang="es-ES" sz="2000" kern="1200" dirty="0">
                <a:effectLst>
                  <a:outerShdw blurRad="38100" dist="38100" dir="2700000" algn="tl">
                    <a:srgbClr val="C0C0C0"/>
                  </a:outerShdw>
                </a:effectLst>
                <a:latin typeface="Arial" charset="0"/>
                <a:ea typeface="+mn-ea"/>
                <a:cs typeface="Arial" charset="0"/>
              </a:rPr>
              <a:t>MIR de Pediatría</a:t>
            </a:r>
          </a:p>
          <a:p>
            <a:pPr lvl="0" fontAlgn="base">
              <a:spcBef>
                <a:spcPct val="0"/>
              </a:spcBef>
              <a:spcAft>
                <a:spcPct val="0"/>
              </a:spcAft>
              <a:defRPr/>
            </a:pPr>
            <a:r>
              <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Jordi Martí Fernández.</a:t>
            </a:r>
            <a:r>
              <a:rPr kumimoji="0" lang="es-ES" sz="20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rPr>
              <a:t> Pediatra</a:t>
            </a:r>
            <a:endParaRPr kumimoji="0" lang="es-E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Arial" charset="0"/>
            </a:endParaRPr>
          </a:p>
        </p:txBody>
      </p:sp>
      <p:pic>
        <p:nvPicPr>
          <p:cNvPr id="7" name="Imagen 6">
            <a:extLst>
              <a:ext uri="{FF2B5EF4-FFF2-40B4-BE49-F238E27FC236}">
                <a16:creationId xmlns:a16="http://schemas.microsoft.com/office/drawing/2014/main" id="{43CE797C-96DF-45B6-9A29-B8A57FC87BAA}"/>
              </a:ext>
            </a:extLst>
          </p:cNvPr>
          <p:cNvPicPr>
            <a:picLocks noChangeAspect="1"/>
          </p:cNvPicPr>
          <p:nvPr/>
        </p:nvPicPr>
        <p:blipFill>
          <a:blip r:embed="rId5"/>
          <a:stretch>
            <a:fillRect/>
          </a:stretch>
        </p:blipFill>
        <p:spPr>
          <a:xfrm>
            <a:off x="7100595" y="4629329"/>
            <a:ext cx="1898943"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Mastitis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pic>
        <p:nvPicPr>
          <p:cNvPr id="10" name="Imagen 9">
            <a:extLst>
              <a:ext uri="{FF2B5EF4-FFF2-40B4-BE49-F238E27FC236}">
                <a16:creationId xmlns:a16="http://schemas.microsoft.com/office/drawing/2014/main" id="{5B665ADA-EFD5-45BA-AE64-0FB8D551D9C9}"/>
              </a:ext>
            </a:extLst>
          </p:cNvPr>
          <p:cNvPicPr>
            <a:picLocks noChangeAspect="1"/>
          </p:cNvPicPr>
          <p:nvPr/>
        </p:nvPicPr>
        <p:blipFill>
          <a:blip r:embed="rId4"/>
          <a:stretch>
            <a:fillRect/>
          </a:stretch>
        </p:blipFill>
        <p:spPr>
          <a:xfrm>
            <a:off x="7100595" y="4629329"/>
            <a:ext cx="1898943" cy="1260000"/>
          </a:xfrm>
          <a:prstGeom prst="rect">
            <a:avLst/>
          </a:prstGeom>
        </p:spPr>
      </p:pic>
      <p:sp>
        <p:nvSpPr>
          <p:cNvPr id="3" name="Marcador de contenido 2">
            <a:extLst>
              <a:ext uri="{FF2B5EF4-FFF2-40B4-BE49-F238E27FC236}">
                <a16:creationId xmlns:a16="http://schemas.microsoft.com/office/drawing/2014/main" id="{C1DB42B0-4FF2-457E-B54A-C16423A33CC3}"/>
              </a:ext>
            </a:extLst>
          </p:cNvPr>
          <p:cNvSpPr>
            <a:spLocks noGrp="1"/>
          </p:cNvSpPr>
          <p:nvPr>
            <p:ph idx="1"/>
          </p:nvPr>
        </p:nvSpPr>
        <p:spPr>
          <a:xfrm>
            <a:off x="665163" y="1396137"/>
            <a:ext cx="8382000" cy="3567130"/>
          </a:xfrm>
        </p:spPr>
        <p:txBody>
          <a:bodyPr/>
          <a:lstStyle/>
          <a:p>
            <a:pPr>
              <a:lnSpc>
                <a:spcPct val="114000"/>
              </a:lnSpc>
              <a:spcBef>
                <a:spcPts val="600"/>
              </a:spcBef>
            </a:pPr>
            <a:r>
              <a:rPr lang="es-ES" dirty="0"/>
              <a:t>Es la inflamación e infección de la glándula mamaria.</a:t>
            </a:r>
          </a:p>
          <a:p>
            <a:pPr>
              <a:lnSpc>
                <a:spcPct val="114000"/>
              </a:lnSpc>
              <a:spcBef>
                <a:spcPts val="600"/>
              </a:spcBef>
            </a:pPr>
            <a:r>
              <a:rPr lang="es-ES" dirty="0"/>
              <a:t>Es muy raro.</a:t>
            </a:r>
          </a:p>
          <a:p>
            <a:pPr>
              <a:lnSpc>
                <a:spcPct val="114000"/>
              </a:lnSpc>
              <a:spcBef>
                <a:spcPts val="600"/>
              </a:spcBef>
            </a:pPr>
            <a:r>
              <a:rPr lang="es-ES" dirty="0"/>
              <a:t>Es típico en el recién nacido y en la madre que da el pecho.</a:t>
            </a:r>
          </a:p>
          <a:p>
            <a:pPr>
              <a:lnSpc>
                <a:spcPct val="114000"/>
              </a:lnSpc>
              <a:spcBef>
                <a:spcPts val="600"/>
              </a:spcBef>
            </a:pPr>
            <a:r>
              <a:rPr lang="es-ES" dirty="0"/>
              <a:t>A veces en los adolescentes.</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causas tiene?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pic>
        <p:nvPicPr>
          <p:cNvPr id="10" name="Imagen 9">
            <a:extLst>
              <a:ext uri="{FF2B5EF4-FFF2-40B4-BE49-F238E27FC236}">
                <a16:creationId xmlns:a16="http://schemas.microsoft.com/office/drawing/2014/main" id="{5B665ADA-EFD5-45BA-AE64-0FB8D551D9C9}"/>
              </a:ext>
            </a:extLst>
          </p:cNvPr>
          <p:cNvPicPr>
            <a:picLocks noChangeAspect="1"/>
          </p:cNvPicPr>
          <p:nvPr/>
        </p:nvPicPr>
        <p:blipFill>
          <a:blip r:embed="rId4"/>
          <a:stretch>
            <a:fillRect/>
          </a:stretch>
        </p:blipFill>
        <p:spPr>
          <a:xfrm>
            <a:off x="7100595" y="4629329"/>
            <a:ext cx="1898943" cy="1260000"/>
          </a:xfrm>
          <a:prstGeom prst="rect">
            <a:avLst/>
          </a:prstGeom>
        </p:spPr>
      </p:pic>
      <p:sp>
        <p:nvSpPr>
          <p:cNvPr id="3" name="Marcador de contenido 2">
            <a:extLst>
              <a:ext uri="{FF2B5EF4-FFF2-40B4-BE49-F238E27FC236}">
                <a16:creationId xmlns:a16="http://schemas.microsoft.com/office/drawing/2014/main" id="{C1DB42B0-4FF2-457E-B54A-C16423A33CC3}"/>
              </a:ext>
            </a:extLst>
          </p:cNvPr>
          <p:cNvSpPr>
            <a:spLocks noGrp="1"/>
          </p:cNvSpPr>
          <p:nvPr>
            <p:ph idx="1"/>
          </p:nvPr>
        </p:nvSpPr>
        <p:spPr>
          <a:xfrm>
            <a:off x="665163" y="1396137"/>
            <a:ext cx="8382000" cy="2928815"/>
          </a:xfrm>
        </p:spPr>
        <p:txBody>
          <a:bodyPr/>
          <a:lstStyle/>
          <a:p>
            <a:pPr>
              <a:lnSpc>
                <a:spcPct val="114000"/>
              </a:lnSpc>
              <a:spcBef>
                <a:spcPts val="600"/>
              </a:spcBef>
            </a:pPr>
            <a:r>
              <a:rPr lang="es-ES" dirty="0"/>
              <a:t>Se infectan e inflaman los conductos de la mama. </a:t>
            </a:r>
          </a:p>
          <a:p>
            <a:pPr>
              <a:lnSpc>
                <a:spcPct val="114000"/>
              </a:lnSpc>
              <a:spcBef>
                <a:spcPts val="600"/>
              </a:spcBef>
            </a:pPr>
            <a:r>
              <a:rPr lang="es-ES" dirty="0"/>
              <a:t>Los gérmenes suelen ser los que hay en la piel.</a:t>
            </a:r>
          </a:p>
          <a:p>
            <a:pPr>
              <a:lnSpc>
                <a:spcPct val="114000"/>
              </a:lnSpc>
              <a:spcBef>
                <a:spcPts val="600"/>
              </a:spcBef>
            </a:pPr>
            <a:r>
              <a:rPr lang="es-ES" dirty="0"/>
              <a:t>En el recién nacido puede haber  bacterias de los genitales de la madre.</a:t>
            </a:r>
          </a:p>
        </p:txBody>
      </p:sp>
    </p:spTree>
    <p:extLst>
      <p:ext uri="{BB962C8B-B14F-4D97-AF65-F5344CB8AC3E}">
        <p14:creationId xmlns:p14="http://schemas.microsoft.com/office/powerpoint/2010/main" val="235217681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1"/>
            <a:ext cx="6355109" cy="856810"/>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síntomas presenta?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pic>
        <p:nvPicPr>
          <p:cNvPr id="10" name="Imagen 9">
            <a:extLst>
              <a:ext uri="{FF2B5EF4-FFF2-40B4-BE49-F238E27FC236}">
                <a16:creationId xmlns:a16="http://schemas.microsoft.com/office/drawing/2014/main" id="{5B665ADA-EFD5-45BA-AE64-0FB8D551D9C9}"/>
              </a:ext>
            </a:extLst>
          </p:cNvPr>
          <p:cNvPicPr>
            <a:picLocks noChangeAspect="1"/>
          </p:cNvPicPr>
          <p:nvPr/>
        </p:nvPicPr>
        <p:blipFill>
          <a:blip r:embed="rId4"/>
          <a:stretch>
            <a:fillRect/>
          </a:stretch>
        </p:blipFill>
        <p:spPr>
          <a:xfrm>
            <a:off x="7100595" y="4629329"/>
            <a:ext cx="1898943" cy="1260000"/>
          </a:xfrm>
          <a:prstGeom prst="rect">
            <a:avLst/>
          </a:prstGeom>
        </p:spPr>
      </p:pic>
      <p:sp>
        <p:nvSpPr>
          <p:cNvPr id="3" name="Marcador de contenido 2">
            <a:extLst>
              <a:ext uri="{FF2B5EF4-FFF2-40B4-BE49-F238E27FC236}">
                <a16:creationId xmlns:a16="http://schemas.microsoft.com/office/drawing/2014/main" id="{C1DB42B0-4FF2-457E-B54A-C16423A33CC3}"/>
              </a:ext>
            </a:extLst>
          </p:cNvPr>
          <p:cNvSpPr>
            <a:spLocks noGrp="1"/>
          </p:cNvSpPr>
          <p:nvPr>
            <p:ph idx="1"/>
          </p:nvPr>
        </p:nvSpPr>
        <p:spPr>
          <a:xfrm>
            <a:off x="665163" y="1396137"/>
            <a:ext cx="8382000" cy="4205447"/>
          </a:xfrm>
        </p:spPr>
        <p:txBody>
          <a:bodyPr/>
          <a:lstStyle/>
          <a:p>
            <a:pPr>
              <a:lnSpc>
                <a:spcPct val="114000"/>
              </a:lnSpc>
              <a:spcBef>
                <a:spcPts val="600"/>
              </a:spcBef>
            </a:pPr>
            <a:r>
              <a:rPr lang="es-ES" dirty="0"/>
              <a:t>En el recién nacido suele aparecer entre la 2ª-4ª semana de vida.</a:t>
            </a:r>
          </a:p>
          <a:p>
            <a:pPr>
              <a:lnSpc>
                <a:spcPct val="114000"/>
              </a:lnSpc>
              <a:spcBef>
                <a:spcPts val="600"/>
              </a:spcBef>
            </a:pPr>
            <a:r>
              <a:rPr lang="es-ES" dirty="0"/>
              <a:t>Se poner rojo y sale una secreción a través del pezón.</a:t>
            </a:r>
          </a:p>
          <a:p>
            <a:pPr>
              <a:lnSpc>
                <a:spcPct val="114000"/>
              </a:lnSpc>
              <a:spcBef>
                <a:spcPts val="600"/>
              </a:spcBef>
            </a:pPr>
            <a:r>
              <a:rPr lang="es-ES" dirty="0"/>
              <a:t>A veces se puede llegar a formar un absceso de pus.</a:t>
            </a:r>
          </a:p>
          <a:p>
            <a:pPr>
              <a:lnSpc>
                <a:spcPct val="114000"/>
              </a:lnSpc>
              <a:spcBef>
                <a:spcPts val="600"/>
              </a:spcBef>
            </a:pPr>
            <a:r>
              <a:rPr lang="es-ES" dirty="0"/>
              <a:t>Casi siempre en un solo lado.</a:t>
            </a:r>
          </a:p>
        </p:txBody>
      </p:sp>
    </p:spTree>
    <p:extLst>
      <p:ext uri="{BB962C8B-B14F-4D97-AF65-F5344CB8AC3E}">
        <p14:creationId xmlns:p14="http://schemas.microsoft.com/office/powerpoint/2010/main" val="317958614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1"/>
            <a:ext cx="6355109"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Diagnóstico diferencial</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pic>
        <p:nvPicPr>
          <p:cNvPr id="10" name="Imagen 9">
            <a:extLst>
              <a:ext uri="{FF2B5EF4-FFF2-40B4-BE49-F238E27FC236}">
                <a16:creationId xmlns:a16="http://schemas.microsoft.com/office/drawing/2014/main" id="{5B665ADA-EFD5-45BA-AE64-0FB8D551D9C9}"/>
              </a:ext>
            </a:extLst>
          </p:cNvPr>
          <p:cNvPicPr>
            <a:picLocks noChangeAspect="1"/>
          </p:cNvPicPr>
          <p:nvPr/>
        </p:nvPicPr>
        <p:blipFill>
          <a:blip r:embed="rId4"/>
          <a:stretch>
            <a:fillRect/>
          </a:stretch>
        </p:blipFill>
        <p:spPr>
          <a:xfrm>
            <a:off x="7100595" y="4629329"/>
            <a:ext cx="1898943" cy="1260000"/>
          </a:xfrm>
          <a:prstGeom prst="rect">
            <a:avLst/>
          </a:prstGeom>
        </p:spPr>
      </p:pic>
      <p:sp>
        <p:nvSpPr>
          <p:cNvPr id="3" name="Marcador de contenido 2">
            <a:extLst>
              <a:ext uri="{FF2B5EF4-FFF2-40B4-BE49-F238E27FC236}">
                <a16:creationId xmlns:a16="http://schemas.microsoft.com/office/drawing/2014/main" id="{C1DB42B0-4FF2-457E-B54A-C16423A33CC3}"/>
              </a:ext>
            </a:extLst>
          </p:cNvPr>
          <p:cNvSpPr>
            <a:spLocks noGrp="1"/>
          </p:cNvSpPr>
          <p:nvPr>
            <p:ph idx="1"/>
          </p:nvPr>
        </p:nvSpPr>
        <p:spPr>
          <a:xfrm>
            <a:off x="665163" y="1396137"/>
            <a:ext cx="8382000" cy="2493631"/>
          </a:xfrm>
        </p:spPr>
        <p:txBody>
          <a:bodyPr/>
          <a:lstStyle/>
          <a:p>
            <a:pPr>
              <a:lnSpc>
                <a:spcPct val="125000"/>
              </a:lnSpc>
              <a:spcBef>
                <a:spcPts val="600"/>
              </a:spcBef>
            </a:pPr>
            <a:r>
              <a:rPr lang="es-ES" dirty="0"/>
              <a:t>La mayoría de los bebés tienen  la </a:t>
            </a:r>
            <a:r>
              <a:rPr lang="es-ES" b="1" i="1" dirty="0"/>
              <a:t>intumescencia mamaria neonatal</a:t>
            </a:r>
            <a:r>
              <a:rPr lang="es-ES" dirty="0"/>
              <a:t>, por el paso de hormonas maternas durante el embarazo. </a:t>
            </a:r>
          </a:p>
          <a:p>
            <a:pPr>
              <a:lnSpc>
                <a:spcPct val="125000"/>
              </a:lnSpc>
              <a:spcBef>
                <a:spcPts val="600"/>
              </a:spcBef>
            </a:pPr>
            <a:r>
              <a:rPr lang="es-ES" dirty="0"/>
              <a:t>Se quita en una semana sin tratamiento. </a:t>
            </a:r>
          </a:p>
        </p:txBody>
      </p:sp>
    </p:spTree>
    <p:extLst>
      <p:ext uri="{BB962C8B-B14F-4D97-AF65-F5344CB8AC3E}">
        <p14:creationId xmlns:p14="http://schemas.microsoft.com/office/powerpoint/2010/main" val="93202468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1"/>
            <a:ext cx="6355109"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trata?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pic>
        <p:nvPicPr>
          <p:cNvPr id="10" name="Imagen 9">
            <a:extLst>
              <a:ext uri="{FF2B5EF4-FFF2-40B4-BE49-F238E27FC236}">
                <a16:creationId xmlns:a16="http://schemas.microsoft.com/office/drawing/2014/main" id="{5B665ADA-EFD5-45BA-AE64-0FB8D551D9C9}"/>
              </a:ext>
            </a:extLst>
          </p:cNvPr>
          <p:cNvPicPr>
            <a:picLocks noChangeAspect="1"/>
          </p:cNvPicPr>
          <p:nvPr/>
        </p:nvPicPr>
        <p:blipFill>
          <a:blip r:embed="rId4"/>
          <a:stretch>
            <a:fillRect/>
          </a:stretch>
        </p:blipFill>
        <p:spPr>
          <a:xfrm>
            <a:off x="7100595" y="4629329"/>
            <a:ext cx="1898943" cy="1260000"/>
          </a:xfrm>
          <a:prstGeom prst="rect">
            <a:avLst/>
          </a:prstGeom>
        </p:spPr>
      </p:pic>
      <p:sp>
        <p:nvSpPr>
          <p:cNvPr id="3" name="Marcador de contenido 2">
            <a:extLst>
              <a:ext uri="{FF2B5EF4-FFF2-40B4-BE49-F238E27FC236}">
                <a16:creationId xmlns:a16="http://schemas.microsoft.com/office/drawing/2014/main" id="{C1DB42B0-4FF2-457E-B54A-C16423A33CC3}"/>
              </a:ext>
            </a:extLst>
          </p:cNvPr>
          <p:cNvSpPr>
            <a:spLocks noGrp="1"/>
          </p:cNvSpPr>
          <p:nvPr>
            <p:ph idx="1"/>
          </p:nvPr>
        </p:nvSpPr>
        <p:spPr>
          <a:xfrm>
            <a:off x="665163" y="1396137"/>
            <a:ext cx="8382000" cy="2012667"/>
          </a:xfrm>
        </p:spPr>
        <p:txBody>
          <a:bodyPr/>
          <a:lstStyle/>
          <a:p>
            <a:pPr>
              <a:lnSpc>
                <a:spcPct val="114000"/>
              </a:lnSpc>
              <a:spcBef>
                <a:spcPts val="600"/>
              </a:spcBef>
            </a:pPr>
            <a:r>
              <a:rPr lang="es-ES" sz="3600" dirty="0"/>
              <a:t>Se hace en el hospital con antibióticos. </a:t>
            </a:r>
          </a:p>
          <a:p>
            <a:pPr>
              <a:lnSpc>
                <a:spcPct val="114000"/>
              </a:lnSpc>
              <a:spcBef>
                <a:spcPts val="600"/>
              </a:spcBef>
            </a:pPr>
            <a:endParaRPr lang="es-ES" sz="3600" dirty="0"/>
          </a:p>
          <a:p>
            <a:pPr>
              <a:lnSpc>
                <a:spcPct val="114000"/>
              </a:lnSpc>
              <a:spcBef>
                <a:spcPts val="600"/>
              </a:spcBef>
            </a:pPr>
            <a:r>
              <a:rPr lang="es-ES" sz="3600" dirty="0"/>
              <a:t>La evolución suele ser buena.</a:t>
            </a:r>
          </a:p>
        </p:txBody>
      </p:sp>
    </p:spTree>
    <p:extLst>
      <p:ext uri="{BB962C8B-B14F-4D97-AF65-F5344CB8AC3E}">
        <p14:creationId xmlns:p14="http://schemas.microsoft.com/office/powerpoint/2010/main" val="3043649012"/>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324</Words>
  <Application>Microsoft Office PowerPoint</Application>
  <PresentationFormat>Presentación en pantalla (4:3)</PresentationFormat>
  <Paragraphs>35</Paragraphs>
  <Slides>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Times New Roman</vt:lpstr>
      <vt:lpstr>Wingdings</vt:lpstr>
      <vt:lpstr>1_White with Blue Bar Segoe Template_TP10286789</vt:lpstr>
      <vt:lpstr>Presentación de PowerPoint</vt:lpstr>
      <vt:lpstr>Mastitis</vt:lpstr>
      <vt:lpstr>¿Qué causas tiene?</vt:lpstr>
      <vt:lpstr>¿Qué síntomas presenta?</vt:lpstr>
      <vt:lpstr>Diagnóstico diferencial</vt:lpstr>
      <vt:lpstr>¿Cómo se trata?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Joan Marti Fernandez</dc:creator>
  <cp:lastModifiedBy>Juan José Morell Bernabé</cp:lastModifiedBy>
  <cp:revision>10</cp:revision>
  <dcterms:modified xsi:type="dcterms:W3CDTF">2018-08-01T18:59:26Z</dcterms:modified>
</cp:coreProperties>
</file>