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06/12/2016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12/6/2016 8:59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29201" y="1117600"/>
            <a:ext cx="7686765" cy="2246769"/>
          </a:xfrm>
          <a:prstGeom prst="rect">
            <a:avLst/>
          </a:prstGeom>
          <a:noFill/>
          <a:ln w="12700">
            <a:solidFill>
              <a:schemeClr val="tx1"/>
            </a:solidFill>
            <a:miter lim="800000"/>
            <a:headEnd/>
            <a:tailEnd/>
          </a:ln>
        </p:spPr>
        <p:txBody>
          <a:bodyPr wrap="square">
            <a:spAutoFit/>
          </a:bodyPr>
          <a:lstStyle/>
          <a:p>
            <a:pPr fontAlgn="base">
              <a:spcBef>
                <a:spcPct val="50000"/>
              </a:spcBef>
              <a:spcAft>
                <a:spcPct val="0"/>
              </a:spcAft>
            </a:pPr>
            <a:r>
              <a:rPr lang="es-ES" sz="4000" b="1" dirty="0" smtClean="0"/>
              <a:t>Esa </a:t>
            </a:r>
            <a:r>
              <a:rPr lang="es-ES" sz="4000" b="1" dirty="0"/>
              <a:t>etapa difícil. </a:t>
            </a:r>
            <a:r>
              <a:rPr lang="es-ES" sz="4000" b="1" dirty="0" smtClean="0"/>
              <a:t>El preadolescente</a:t>
            </a:r>
            <a:r>
              <a:rPr lang="es-ES" sz="4000" b="1" dirty="0"/>
              <a:t>:  </a:t>
            </a:r>
            <a:r>
              <a:rPr lang="es-ES" sz="4000" b="1" dirty="0" smtClean="0"/>
              <a:t>           		¿</a:t>
            </a:r>
            <a:r>
              <a:rPr lang="es-ES" sz="4000" b="1" dirty="0"/>
              <a:t>qué debo hacer? </a:t>
            </a:r>
          </a:p>
          <a:p>
            <a:pPr fontAlgn="base">
              <a:spcBef>
                <a:spcPct val="50000"/>
              </a:spcBef>
              <a:spcAft>
                <a:spcPct val="0"/>
              </a:spcAft>
            </a:pPr>
            <a:r>
              <a:rPr lang="es-ES" sz="4000" b="1" dirty="0" smtClean="0"/>
              <a:t>Consejos </a:t>
            </a:r>
            <a:r>
              <a:rPr lang="es-ES" sz="4000" b="1" dirty="0"/>
              <a:t>desde los 11 a los 14 </a:t>
            </a:r>
            <a:r>
              <a:rPr lang="es-ES" sz="4000" b="1" dirty="0" smtClean="0"/>
              <a:t>años</a:t>
            </a:r>
            <a:endParaRPr lang="es-ES" sz="4000" b="1" dirty="0"/>
          </a:p>
        </p:txBody>
      </p:sp>
      <p:sp>
        <p:nvSpPr>
          <p:cNvPr id="2" name="CuadroTexto 11"/>
          <p:cNvSpPr txBox="1"/>
          <p:nvPr/>
        </p:nvSpPr>
        <p:spPr>
          <a:xfrm>
            <a:off x="2103120" y="3922713"/>
            <a:ext cx="5464493" cy="830997"/>
          </a:xfrm>
          <a:prstGeom prst="rect">
            <a:avLst/>
          </a:prstGeom>
          <a:noFill/>
        </p:spPr>
        <p:txBody>
          <a:bodyPr wrap="square">
            <a:spAutoFit/>
          </a:bodyPr>
          <a:lstStyle/>
          <a:p>
            <a:r>
              <a:rPr lang="es-ES" sz="2400" dirty="0"/>
              <a:t>Mª Esther Serrano Poveda. </a:t>
            </a:r>
            <a:r>
              <a:rPr lang="es-ES" sz="2000" dirty="0">
                <a:effectLst>
                  <a:outerShdw blurRad="38100" dist="38100" dir="2700000" algn="tl">
                    <a:srgbClr val="000000">
                      <a:alpha val="43137"/>
                    </a:srgbClr>
                  </a:outerShdw>
                </a:effectLst>
              </a:rPr>
              <a:t>Pediatra</a:t>
            </a:r>
            <a:r>
              <a:rPr lang="es-ES" sz="2400" dirty="0"/>
              <a:t>. </a:t>
            </a:r>
            <a:r>
              <a:rPr lang="es-ES" sz="2400" dirty="0" smtClean="0"/>
              <a:t>      Cristina </a:t>
            </a:r>
            <a:r>
              <a:rPr lang="es-ES" sz="2400" dirty="0"/>
              <a:t>Royo Bolea. </a:t>
            </a:r>
            <a:r>
              <a:rPr lang="es-ES" sz="2000" dirty="0">
                <a:effectLst>
                  <a:outerShdw blurRad="38100" dist="38100" dir="2700000" algn="tl">
                    <a:srgbClr val="000000">
                      <a:alpha val="43137"/>
                    </a:srgbClr>
                  </a:outerShdw>
                </a:effectLst>
              </a:rPr>
              <a:t>Pediatra</a:t>
            </a:r>
            <a:r>
              <a:rPr lang="es-ES" sz="2400" dirty="0"/>
              <a:t>. </a:t>
            </a: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87598" y="4785426"/>
            <a:ext cx="1611940" cy="108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79388" y="234950"/>
            <a:ext cx="7345362" cy="553998"/>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DESARROLLO FÍSICO: “Estirón Puberal”</a:t>
            </a:r>
          </a:p>
        </p:txBody>
      </p:sp>
      <p:sp>
        <p:nvSpPr>
          <p:cNvPr id="19458" name="Rectangle 3"/>
          <p:cNvSpPr>
            <a:spLocks noGrp="1"/>
          </p:cNvSpPr>
          <p:nvPr>
            <p:ph type="body" idx="1"/>
          </p:nvPr>
        </p:nvSpPr>
        <p:spPr>
          <a:xfrm>
            <a:off x="665163" y="1325157"/>
            <a:ext cx="7813675" cy="4653582"/>
          </a:xfrm>
        </p:spPr>
        <p:txBody>
          <a:bodyPr/>
          <a:lstStyle/>
          <a:p>
            <a:pPr marL="517525" lvl="1" indent="0" eaLnBrk="1" hangingPunct="1">
              <a:buNone/>
            </a:pPr>
            <a:r>
              <a:rPr lang="es-ES" b="1" dirty="0" smtClean="0"/>
              <a:t>CHICAS:  a partir 8 años</a:t>
            </a:r>
          </a:p>
          <a:p>
            <a:pPr marL="517525" lvl="1" indent="0" eaLnBrk="1" hangingPunct="1">
              <a:buNone/>
            </a:pPr>
            <a:endParaRPr lang="es-ES" dirty="0"/>
          </a:p>
          <a:p>
            <a:pPr marL="517525" lvl="1" indent="0" eaLnBrk="1" hangingPunct="1">
              <a:buNone/>
            </a:pPr>
            <a:r>
              <a:rPr lang="es-ES" dirty="0" smtClean="0"/>
              <a:t>MAMAS                 VELLO                MENARQUIA</a:t>
            </a:r>
          </a:p>
          <a:p>
            <a:pPr marL="517525" lvl="1" indent="0" eaLnBrk="1" hangingPunct="1">
              <a:buNone/>
            </a:pPr>
            <a:endParaRPr lang="es-ES" dirty="0" smtClean="0"/>
          </a:p>
          <a:p>
            <a:pPr marL="517525" lvl="1" indent="0" eaLnBrk="1" hangingPunct="1">
              <a:buNone/>
            </a:pPr>
            <a:r>
              <a:rPr lang="es-ES" b="1" dirty="0" smtClean="0"/>
              <a:t>CHICOS: a partir 9 años</a:t>
            </a:r>
          </a:p>
          <a:p>
            <a:pPr marL="517525" lvl="1" indent="0" eaLnBrk="1" hangingPunct="1">
              <a:buNone/>
            </a:pPr>
            <a:endParaRPr lang="es-ES" b="1" dirty="0"/>
          </a:p>
          <a:p>
            <a:pPr marL="517525" lvl="1" indent="0" eaLnBrk="1" hangingPunct="1">
              <a:buNone/>
            </a:pPr>
            <a:r>
              <a:rPr lang="es-ES" dirty="0" smtClean="0"/>
              <a:t>TESTICULOS             VELLO               POLUCIONES</a:t>
            </a:r>
          </a:p>
          <a:p>
            <a:pPr marL="517525" lvl="1" indent="0" eaLnBrk="1" hangingPunct="1">
              <a:buNone/>
            </a:pPr>
            <a:r>
              <a:rPr lang="es-ES" dirty="0" smtClean="0"/>
              <a:t>                                   PENE</a:t>
            </a:r>
          </a:p>
          <a:p>
            <a:pPr marL="517525" lvl="1" indent="0" eaLnBrk="1" hangingPunct="1">
              <a:buNone/>
            </a:pPr>
            <a:r>
              <a:rPr lang="es-ES" dirty="0"/>
              <a:t> </a:t>
            </a:r>
            <a:r>
              <a:rPr lang="es-ES" dirty="0" smtClean="0"/>
              <a:t>                                   VOZ</a:t>
            </a:r>
            <a:endParaRPr lang="es-ES" dirty="0"/>
          </a:p>
          <a:p>
            <a:pPr marL="517525" lvl="1" indent="0" eaLnBrk="1" hangingPunct="1">
              <a:buNone/>
            </a:pPr>
            <a:endParaRPr lang="es-ES"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1 Flecha derecha"/>
          <p:cNvSpPr/>
          <p:nvPr/>
        </p:nvSpPr>
        <p:spPr bwMode="auto">
          <a:xfrm>
            <a:off x="2483868" y="2171700"/>
            <a:ext cx="978408"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chemeClr val="tx1"/>
              </a:solidFill>
              <a:latin typeface="Segoe" pitchFamily="34" charset="0"/>
            </a:endParaRPr>
          </a:p>
        </p:txBody>
      </p:sp>
      <p:sp>
        <p:nvSpPr>
          <p:cNvPr id="11" name="10 Flecha derecha"/>
          <p:cNvSpPr/>
          <p:nvPr/>
        </p:nvSpPr>
        <p:spPr bwMode="auto">
          <a:xfrm>
            <a:off x="4794252" y="2171700"/>
            <a:ext cx="978408"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chemeClr val="tx1"/>
              </a:solidFill>
              <a:latin typeface="Segoe" pitchFamily="34" charset="0"/>
            </a:endParaRPr>
          </a:p>
        </p:txBody>
      </p:sp>
      <p:sp>
        <p:nvSpPr>
          <p:cNvPr id="15" name="14 Flecha derecha"/>
          <p:cNvSpPr/>
          <p:nvPr/>
        </p:nvSpPr>
        <p:spPr bwMode="auto">
          <a:xfrm>
            <a:off x="2973072" y="4082796"/>
            <a:ext cx="978408"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chemeClr val="tx1"/>
              </a:solidFill>
              <a:latin typeface="Segoe" pitchFamily="34" charset="0"/>
            </a:endParaRPr>
          </a:p>
        </p:txBody>
      </p:sp>
      <p:sp>
        <p:nvSpPr>
          <p:cNvPr id="16" name="15 Flecha derecha"/>
          <p:cNvSpPr/>
          <p:nvPr/>
        </p:nvSpPr>
        <p:spPr bwMode="auto">
          <a:xfrm>
            <a:off x="4995420" y="4087368"/>
            <a:ext cx="978408"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chemeClr val="tx1"/>
              </a:solidFill>
              <a:latin typeface="Segoe" pitchFamily="34" charset="0"/>
            </a:endParaRPr>
          </a:p>
        </p:txBody>
      </p:sp>
      <p:pic>
        <p:nvPicPr>
          <p:cNvPr id="17" name="Imagen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7598" y="4785426"/>
            <a:ext cx="1611940" cy="108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6861048" cy="665162"/>
          </a:xfrm>
        </p:spPr>
        <p:txBody>
          <a:bodyPr/>
          <a:lstStyle/>
          <a:p>
            <a:r>
              <a:rPr lang="es-ES" dirty="0" smtClean="0"/>
              <a:t>DESARROLLO AFECTIVO</a:t>
            </a:r>
            <a:endParaRPr lang="es-ES" dirty="0"/>
          </a:p>
        </p:txBody>
      </p:sp>
      <p:sp>
        <p:nvSpPr>
          <p:cNvPr id="3" name="2 Marcador de contenido"/>
          <p:cNvSpPr>
            <a:spLocks noGrp="1"/>
          </p:cNvSpPr>
          <p:nvPr>
            <p:ph idx="1"/>
          </p:nvPr>
        </p:nvSpPr>
        <p:spPr>
          <a:xfrm>
            <a:off x="381000" y="1412875"/>
            <a:ext cx="8382000" cy="5250668"/>
          </a:xfrm>
        </p:spPr>
        <p:txBody>
          <a:bodyPr/>
          <a:lstStyle/>
          <a:p>
            <a:r>
              <a:rPr lang="es-ES" b="1" dirty="0" smtClean="0"/>
              <a:t>CLAVES</a:t>
            </a:r>
            <a:r>
              <a:rPr lang="es-ES" dirty="0" smtClean="0"/>
              <a:t>:</a:t>
            </a:r>
          </a:p>
          <a:p>
            <a:pPr marL="0" indent="0">
              <a:buNone/>
            </a:pPr>
            <a:endParaRPr lang="es-ES" dirty="0" smtClean="0"/>
          </a:p>
          <a:p>
            <a:pPr lvl="1"/>
            <a:r>
              <a:rPr lang="es-ES" dirty="0" smtClean="0"/>
              <a:t>CAMBIOS-ADAPTACION</a:t>
            </a:r>
          </a:p>
          <a:p>
            <a:pPr lvl="1"/>
            <a:r>
              <a:rPr lang="es-ES" dirty="0" smtClean="0"/>
              <a:t>AUTONOMÍA-DEPENDENCIA</a:t>
            </a:r>
          </a:p>
          <a:p>
            <a:pPr lvl="1"/>
            <a:r>
              <a:rPr lang="es-ES" dirty="0" smtClean="0"/>
              <a:t>LÍMITES-PACTOS</a:t>
            </a:r>
          </a:p>
          <a:p>
            <a:pPr lvl="1"/>
            <a:r>
              <a:rPr lang="es-ES" dirty="0" smtClean="0"/>
              <a:t>AUTOESTIMA-INSEGURIDAD</a:t>
            </a:r>
          </a:p>
          <a:p>
            <a:pPr lvl="1"/>
            <a:r>
              <a:rPr lang="es-ES" dirty="0" smtClean="0"/>
              <a:t>RESPETO-”VIGILANCIA”</a:t>
            </a:r>
          </a:p>
          <a:p>
            <a:pPr lvl="1"/>
            <a:r>
              <a:rPr lang="es-ES" dirty="0" smtClean="0"/>
              <a:t>ESCUCHA-DIALOGO-¡PACIENCIA!</a:t>
            </a:r>
          </a:p>
          <a:p>
            <a:pPr lvl="1"/>
            <a:endParaRPr lang="es-ES" dirty="0" smtClean="0"/>
          </a:p>
          <a:p>
            <a:pPr lvl="1"/>
            <a:endParaRPr lang="es-ES" dirty="0" smtClean="0"/>
          </a:p>
          <a:p>
            <a:pPr lvl="1"/>
            <a:endParaRPr lang="es-ES" dirty="0"/>
          </a:p>
        </p:txBody>
      </p:sp>
      <p:pic>
        <p:nvPicPr>
          <p:cNvPr id="5" name="Imagen 4"/>
          <p:cNvPicPr>
            <a:picLocks noChangeAspect="1"/>
          </p:cNvPicPr>
          <p:nvPr/>
        </p:nvPicPr>
        <p:blipFill>
          <a:blip r:embed="rId2"/>
          <a:srcRect/>
          <a:stretch>
            <a:fillRect/>
          </a:stretch>
        </p:blipFill>
        <p:spPr bwMode="auto">
          <a:xfrm>
            <a:off x="7559675" y="234950"/>
            <a:ext cx="1439863" cy="882650"/>
          </a:xfrm>
          <a:prstGeom prst="rect">
            <a:avLst/>
          </a:prstGeom>
          <a:noFill/>
          <a:ln w="9525">
            <a:noFill/>
            <a:miter lim="800000"/>
            <a:headEnd/>
            <a:tailEnd/>
          </a:ln>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7598" y="4785426"/>
            <a:ext cx="1611940" cy="1080000"/>
          </a:xfrm>
          <a:prstGeom prst="rect">
            <a:avLst/>
          </a:prstGeom>
        </p:spPr>
      </p:pic>
      <p:sp>
        <p:nvSpPr>
          <p:cNvPr id="7" name="CuadroTexto 6"/>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8"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71854221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6038088" cy="665162"/>
          </a:xfrm>
        </p:spPr>
        <p:txBody>
          <a:bodyPr/>
          <a:lstStyle/>
          <a:p>
            <a:r>
              <a:rPr lang="es-ES" dirty="0" smtClean="0"/>
              <a:t>CUIDADOS:</a:t>
            </a:r>
            <a:endParaRPr lang="es-ES" dirty="0"/>
          </a:p>
        </p:txBody>
      </p:sp>
      <p:sp>
        <p:nvSpPr>
          <p:cNvPr id="3" name="2 Marcador de contenido"/>
          <p:cNvSpPr>
            <a:spLocks noGrp="1"/>
          </p:cNvSpPr>
          <p:nvPr>
            <p:ph idx="1"/>
          </p:nvPr>
        </p:nvSpPr>
        <p:spPr>
          <a:xfrm>
            <a:off x="381000" y="1412875"/>
            <a:ext cx="8618538" cy="4228071"/>
          </a:xfrm>
        </p:spPr>
        <p:txBody>
          <a:bodyPr/>
          <a:lstStyle/>
          <a:p>
            <a:r>
              <a:rPr lang="es-ES" dirty="0" smtClean="0"/>
              <a:t>HIGIENE: “ Reforzar hábitos”</a:t>
            </a:r>
          </a:p>
          <a:p>
            <a:r>
              <a:rPr lang="es-ES" dirty="0" smtClean="0"/>
              <a:t>SALUD BUCODENTAL: Cepillado / Visita Dentista</a:t>
            </a:r>
          </a:p>
          <a:p>
            <a:r>
              <a:rPr lang="es-ES" dirty="0" smtClean="0"/>
              <a:t>HIGIENE DEL SUEÑO: Rutinas / Horarios</a:t>
            </a:r>
          </a:p>
          <a:p>
            <a:r>
              <a:rPr lang="es-ES" dirty="0" smtClean="0"/>
              <a:t>ALIMENTACIÓN: Variada y equilibrada</a:t>
            </a:r>
          </a:p>
          <a:p>
            <a:r>
              <a:rPr lang="es-ES" dirty="0" smtClean="0"/>
              <a:t>EJERCICIO FISICO: Frecuencia / “Diversión”</a:t>
            </a:r>
          </a:p>
          <a:p>
            <a:r>
              <a:rPr lang="es-ES" dirty="0" smtClean="0"/>
              <a:t>CONTROL NUEVAS TICS: Tiempos / Seguridad</a:t>
            </a:r>
          </a:p>
          <a:p>
            <a:r>
              <a:rPr lang="es-ES" dirty="0" smtClean="0"/>
              <a:t>OCIO SALUDABLE: Lectura / Naturaleza/ </a:t>
            </a:r>
            <a:r>
              <a:rPr lang="es-ES" dirty="0" smtClean="0"/>
              <a:t>   Deporte</a:t>
            </a:r>
            <a:endParaRPr lang="es-ES" dirty="0" smtClean="0"/>
          </a:p>
          <a:p>
            <a:endParaRPr lang="es-ES" dirty="0" smtClean="0"/>
          </a:p>
          <a:p>
            <a:endParaRPr lang="es-ES" dirty="0"/>
          </a:p>
        </p:txBody>
      </p:sp>
      <p:pic>
        <p:nvPicPr>
          <p:cNvPr id="4" name="Imagen 4"/>
          <p:cNvPicPr>
            <a:picLocks noChangeAspect="1"/>
          </p:cNvPicPr>
          <p:nvPr/>
        </p:nvPicPr>
        <p:blipFill>
          <a:blip r:embed="rId2"/>
          <a:srcRect/>
          <a:stretch>
            <a:fillRect/>
          </a:stretch>
        </p:blipFill>
        <p:spPr bwMode="auto">
          <a:xfrm>
            <a:off x="7559675" y="234950"/>
            <a:ext cx="1439863" cy="882650"/>
          </a:xfrm>
          <a:prstGeom prst="rect">
            <a:avLst/>
          </a:prstGeom>
          <a:noFill/>
          <a:ln w="9525">
            <a:noFill/>
            <a:miter lim="800000"/>
            <a:headEnd/>
            <a:tailEnd/>
          </a:ln>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7598" y="4785426"/>
            <a:ext cx="1611940" cy="1080000"/>
          </a:xfrm>
          <a:prstGeom prst="rect">
            <a:avLst/>
          </a:prstGeom>
        </p:spPr>
      </p:pic>
      <p:sp>
        <p:nvSpPr>
          <p:cNvPr id="6" name="CuadroTexto 5"/>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223590753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6915912" cy="665162"/>
          </a:xfrm>
        </p:spPr>
        <p:txBody>
          <a:bodyPr/>
          <a:lstStyle/>
          <a:p>
            <a:r>
              <a:rPr lang="es-ES" dirty="0"/>
              <a:t>MÁS VALE PREVENIR</a:t>
            </a:r>
          </a:p>
        </p:txBody>
      </p:sp>
      <p:sp>
        <p:nvSpPr>
          <p:cNvPr id="3" name="2 Marcador de contenido"/>
          <p:cNvSpPr>
            <a:spLocks noGrp="1"/>
          </p:cNvSpPr>
          <p:nvPr>
            <p:ph idx="1"/>
          </p:nvPr>
        </p:nvSpPr>
        <p:spPr>
          <a:xfrm>
            <a:off x="381000" y="1117600"/>
            <a:ext cx="8382000" cy="5219891"/>
          </a:xfrm>
        </p:spPr>
        <p:txBody>
          <a:bodyPr/>
          <a:lstStyle/>
          <a:p>
            <a:r>
              <a:rPr lang="es-ES" dirty="0" smtClean="0"/>
              <a:t>INFORMACIÓN                        TABACO</a:t>
            </a:r>
          </a:p>
          <a:p>
            <a:pPr marL="0" indent="0">
              <a:buNone/>
            </a:pPr>
            <a:r>
              <a:rPr lang="es-ES" dirty="0" smtClean="0"/>
              <a:t>                                                        ALCOHOL</a:t>
            </a:r>
          </a:p>
          <a:p>
            <a:r>
              <a:rPr lang="es-ES" dirty="0" smtClean="0"/>
              <a:t>DIALOGO                                   DROGAS</a:t>
            </a:r>
            <a:endParaRPr lang="es-ES" dirty="0"/>
          </a:p>
          <a:p>
            <a:endParaRPr lang="es-ES" dirty="0" smtClean="0"/>
          </a:p>
          <a:p>
            <a:r>
              <a:rPr lang="es-ES" dirty="0" smtClean="0"/>
              <a:t>EJEMPLO                                   </a:t>
            </a:r>
            <a:r>
              <a:rPr lang="es-ES" dirty="0" smtClean="0"/>
              <a:t>SEXUALIDAD</a:t>
            </a:r>
            <a:endParaRPr lang="es-ES" dirty="0" smtClean="0"/>
          </a:p>
          <a:p>
            <a:r>
              <a:rPr lang="es-ES" dirty="0" smtClean="0"/>
              <a:t>SUPERVISIÓN                           </a:t>
            </a:r>
            <a:r>
              <a:rPr lang="es-ES" dirty="0" smtClean="0"/>
              <a:t>TICS</a:t>
            </a:r>
            <a:endParaRPr lang="es-ES" dirty="0" smtClean="0"/>
          </a:p>
          <a:p>
            <a:pPr marL="0" indent="0">
              <a:buNone/>
            </a:pPr>
            <a:r>
              <a:rPr lang="es-ES" dirty="0" smtClean="0"/>
              <a:t>                                                        </a:t>
            </a:r>
            <a:r>
              <a:rPr lang="es-ES" dirty="0" smtClean="0"/>
              <a:t>ACCIDENTES</a:t>
            </a:r>
            <a:endParaRPr lang="es-ES" dirty="0" smtClean="0"/>
          </a:p>
          <a:p>
            <a:r>
              <a:rPr lang="es-ES" dirty="0" smtClean="0"/>
              <a:t>PREVENCION                            SALUD </a:t>
            </a:r>
            <a:r>
              <a:rPr lang="es-ES" dirty="0" smtClean="0"/>
              <a:t>         							      MENTAL</a:t>
            </a:r>
            <a:endParaRPr lang="es-ES" dirty="0"/>
          </a:p>
          <a:p>
            <a:pPr marL="0" indent="0">
              <a:buNone/>
            </a:pPr>
            <a:endParaRPr lang="es-ES" dirty="0"/>
          </a:p>
        </p:txBody>
      </p:sp>
      <p:pic>
        <p:nvPicPr>
          <p:cNvPr id="4" name="Imagen 4"/>
          <p:cNvPicPr>
            <a:picLocks noChangeAspect="1"/>
          </p:cNvPicPr>
          <p:nvPr/>
        </p:nvPicPr>
        <p:blipFill>
          <a:blip r:embed="rId2"/>
          <a:srcRect/>
          <a:stretch>
            <a:fillRect/>
          </a:stretch>
        </p:blipFill>
        <p:spPr bwMode="auto">
          <a:xfrm>
            <a:off x="7559675" y="234950"/>
            <a:ext cx="1439863" cy="882650"/>
          </a:xfrm>
          <a:prstGeom prst="rect">
            <a:avLst/>
          </a:prstGeom>
          <a:noFill/>
          <a:ln w="9525">
            <a:noFill/>
            <a:miter lim="800000"/>
            <a:headEnd/>
            <a:tailEnd/>
          </a:ln>
        </p:spPr>
      </p:pic>
      <p:sp>
        <p:nvSpPr>
          <p:cNvPr id="5" name="4 Flecha curvada hacia la derecha"/>
          <p:cNvSpPr/>
          <p:nvPr/>
        </p:nvSpPr>
        <p:spPr bwMode="auto">
          <a:xfrm>
            <a:off x="3538728" y="1408176"/>
            <a:ext cx="1042416" cy="1709928"/>
          </a:xfrm>
          <a:prstGeom prst="curved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chemeClr val="tx1"/>
              </a:solidFill>
              <a:latin typeface="Segoe" pitchFamily="34" charset="0"/>
            </a:endParaRPr>
          </a:p>
        </p:txBody>
      </p:sp>
      <p:sp>
        <p:nvSpPr>
          <p:cNvPr id="6" name="5 Flecha curvada hacia la izquierda"/>
          <p:cNvSpPr/>
          <p:nvPr/>
        </p:nvSpPr>
        <p:spPr bwMode="auto">
          <a:xfrm>
            <a:off x="4009644" y="3419856"/>
            <a:ext cx="1051560" cy="1755648"/>
          </a:xfrm>
          <a:prstGeom prst="curvedLef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chemeClr val="tx1"/>
              </a:solidFill>
              <a:latin typeface="Segoe" pitchFamily="34" charset="0"/>
            </a:endParaRPr>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7598" y="4785426"/>
            <a:ext cx="1611940" cy="1080000"/>
          </a:xfrm>
          <a:prstGeom prst="rect">
            <a:avLst/>
          </a:prstGeom>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267587152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6714744" cy="665162"/>
          </a:xfrm>
        </p:spPr>
        <p:txBody>
          <a:bodyPr/>
          <a:lstStyle/>
          <a:p>
            <a:r>
              <a:rPr lang="es-ES" dirty="0" smtClean="0"/>
              <a:t>SEÑALES ALARMA</a:t>
            </a:r>
            <a:endParaRPr lang="es-ES" dirty="0"/>
          </a:p>
        </p:txBody>
      </p:sp>
      <p:sp>
        <p:nvSpPr>
          <p:cNvPr id="3" name="2 Marcador de contenido"/>
          <p:cNvSpPr>
            <a:spLocks noGrp="1"/>
          </p:cNvSpPr>
          <p:nvPr>
            <p:ph idx="1"/>
          </p:nvPr>
        </p:nvSpPr>
        <p:spPr>
          <a:xfrm>
            <a:off x="344424" y="1117600"/>
            <a:ext cx="8382000" cy="5066002"/>
          </a:xfrm>
        </p:spPr>
        <p:txBody>
          <a:bodyPr/>
          <a:lstStyle/>
          <a:p>
            <a:pPr lvl="0"/>
            <a:r>
              <a:rPr lang="es-ES" b="1" dirty="0" smtClean="0"/>
              <a:t>CAMBIOS BRUSCOS</a:t>
            </a:r>
          </a:p>
          <a:p>
            <a:pPr lvl="4"/>
            <a:r>
              <a:rPr lang="es-ES" sz="2800" dirty="0" smtClean="0"/>
              <a:t>PESO</a:t>
            </a:r>
          </a:p>
          <a:p>
            <a:pPr lvl="4"/>
            <a:r>
              <a:rPr lang="es-ES" sz="2800" dirty="0" smtClean="0"/>
              <a:t>SUEÑO</a:t>
            </a:r>
          </a:p>
          <a:p>
            <a:pPr lvl="4"/>
            <a:r>
              <a:rPr lang="es-ES" sz="2800" dirty="0" smtClean="0"/>
              <a:t>HUMOR O PERSONALIDAD</a:t>
            </a:r>
          </a:p>
          <a:p>
            <a:pPr lvl="4"/>
            <a:r>
              <a:rPr lang="es-ES" sz="2800" dirty="0" smtClean="0"/>
              <a:t>AMIGOS</a:t>
            </a:r>
          </a:p>
          <a:p>
            <a:pPr lvl="4"/>
            <a:r>
              <a:rPr lang="es-ES" sz="2800" dirty="0" smtClean="0"/>
              <a:t>RENDIMIENTO ESCOLAR</a:t>
            </a:r>
          </a:p>
          <a:p>
            <a:pPr lvl="4"/>
            <a:r>
              <a:rPr lang="es-ES" sz="2800" dirty="0" smtClean="0"/>
              <a:t>IDEAS SUICIDAS</a:t>
            </a:r>
          </a:p>
          <a:p>
            <a:pPr lvl="4"/>
            <a:r>
              <a:rPr lang="es-ES" sz="2800" dirty="0" smtClean="0"/>
              <a:t>CONSUMO DE SUSTANCIAS ADICTIVAS</a:t>
            </a:r>
          </a:p>
          <a:p>
            <a:pPr lvl="4"/>
            <a:r>
              <a:rPr lang="es-ES" sz="2800" dirty="0" smtClean="0"/>
              <a:t>PROBLEMAS CONDUCTA: HURTOS, MENTIRAS, AGRESIVIDAD</a:t>
            </a:r>
          </a:p>
          <a:p>
            <a:pPr lvl="5"/>
            <a:endParaRPr lang="es-ES" sz="2400" dirty="0"/>
          </a:p>
        </p:txBody>
      </p:sp>
      <p:pic>
        <p:nvPicPr>
          <p:cNvPr id="4" name="Imagen 4"/>
          <p:cNvPicPr>
            <a:picLocks noChangeAspect="1"/>
          </p:cNvPicPr>
          <p:nvPr/>
        </p:nvPicPr>
        <p:blipFill>
          <a:blip r:embed="rId2"/>
          <a:srcRect/>
          <a:stretch>
            <a:fillRect/>
          </a:stretch>
        </p:blipFill>
        <p:spPr bwMode="auto">
          <a:xfrm>
            <a:off x="7559675" y="234950"/>
            <a:ext cx="1439863" cy="882650"/>
          </a:xfrm>
          <a:prstGeom prst="rect">
            <a:avLst/>
          </a:prstGeom>
          <a:noFill/>
          <a:ln w="9525">
            <a:noFill/>
            <a:miter lim="800000"/>
            <a:headEnd/>
            <a:tailEnd/>
          </a:ln>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7598" y="4785426"/>
            <a:ext cx="1611940" cy="1080000"/>
          </a:xfrm>
          <a:prstGeom prst="rect">
            <a:avLst/>
          </a:prstGeom>
        </p:spPr>
      </p:pic>
      <p:sp>
        <p:nvSpPr>
          <p:cNvPr id="7" name="CuadroTexto 6"/>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8"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51558398"/>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261</Words>
  <Application>Microsoft Office PowerPoint</Application>
  <PresentationFormat>Presentación en pantalla (4:3)</PresentationFormat>
  <Paragraphs>60</Paragraphs>
  <Slides>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Segoe</vt:lpstr>
      <vt:lpstr>Wingdings</vt:lpstr>
      <vt:lpstr>1_White with Blue Bar Segoe Template_TP10286789</vt:lpstr>
      <vt:lpstr>Presentación de PowerPoint</vt:lpstr>
      <vt:lpstr>DESARROLLO FÍSICO: “Estirón Puberal”</vt:lpstr>
      <vt:lpstr>DESARROLLO AFECTIVO</vt:lpstr>
      <vt:lpstr>CUIDADOS:</vt:lpstr>
      <vt:lpstr>MÁS VALE PREVENIR</vt:lpstr>
      <vt:lpstr>SEÑALES ALARMA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12</cp:revision>
  <dcterms:created xsi:type="dcterms:W3CDTF">2016-05-03T15:33:32Z</dcterms:created>
  <dcterms:modified xsi:type="dcterms:W3CDTF">2016-12-06T20:08:43Z</dcterms:modified>
</cp:coreProperties>
</file>