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7" r:id="rId2"/>
    <p:sldId id="268" r:id="rId3"/>
    <p:sldId id="269" r:id="rId4"/>
    <p:sldId id="270" r:id="rId5"/>
    <p:sldId id="271" r:id="rId6"/>
    <p:sldId id="272" r:id="rId7"/>
  </p:sldIdLst>
  <p:sldSz cx="9144000" cy="6858000" type="screen4x3"/>
  <p:notesSz cx="6735763" cy="98663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DD46E38-630D-43E1-9801-0A5857B40ED7}" type="datetimeFigureOut">
              <a:rPr lang="es-ES" smtClean="0"/>
              <a:pPr/>
              <a:t>12/07/2017</a:t>
            </a:fld>
            <a:endParaRPr lang="es-ES"/>
          </a:p>
        </p:txBody>
      </p:sp>
      <p:sp>
        <p:nvSpPr>
          <p:cNvPr id="4" name="Marcador de imagen de diapositiva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7/13/2017 8:42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4112779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523494"/>
          </a:xfrm>
          <a:prstGeom prst="rect">
            <a:avLst/>
          </a:prstGeom>
          <a:noFill/>
          <a:ln w="12700">
            <a:solidFill>
              <a:schemeClr val="tx1"/>
            </a:solidFill>
            <a:miter lim="800000"/>
            <a:headEnd/>
            <a:tailEnd/>
          </a:ln>
        </p:spPr>
        <p:txBody>
          <a:bodyPr>
            <a:spAutoFit/>
          </a:bodyPr>
          <a:lstStyle/>
          <a:p>
            <a:pPr algn="ctr" fontAlgn="base">
              <a:spcBef>
                <a:spcPts val="600"/>
              </a:spcBef>
              <a:spcAft>
                <a:spcPct val="0"/>
              </a:spcAft>
            </a:pPr>
            <a:r>
              <a:rPr lang="es-ES" sz="4400" b="1" dirty="0">
                <a:solidFill>
                  <a:srgbClr val="000000"/>
                </a:solidFill>
                <a:latin typeface="Arial" charset="0"/>
              </a:rPr>
              <a:t>Mi hijo de 2 a 5 años: </a:t>
            </a:r>
            <a:endParaRPr lang="es-ES" sz="4400" b="1" dirty="0" smtClean="0">
              <a:solidFill>
                <a:srgbClr val="000000"/>
              </a:solidFill>
              <a:latin typeface="Arial" charset="0"/>
            </a:endParaRPr>
          </a:p>
          <a:p>
            <a:pPr algn="ctr" fontAlgn="base">
              <a:spcBef>
                <a:spcPts val="600"/>
              </a:spcBef>
              <a:spcAft>
                <a:spcPct val="0"/>
              </a:spcAft>
            </a:pPr>
            <a:r>
              <a:rPr lang="es-ES" sz="4400" b="1" dirty="0" smtClean="0">
                <a:solidFill>
                  <a:srgbClr val="000000"/>
                </a:solidFill>
                <a:latin typeface="Arial" charset="0"/>
              </a:rPr>
              <a:t>el </a:t>
            </a:r>
            <a:r>
              <a:rPr lang="es-ES" sz="4400" b="1" dirty="0">
                <a:solidFill>
                  <a:srgbClr val="000000"/>
                </a:solidFill>
                <a:latin typeface="Arial" charset="0"/>
              </a:rPr>
              <a:t>niño </a:t>
            </a:r>
            <a:r>
              <a:rPr lang="es-ES" sz="4400" b="1" dirty="0" smtClean="0">
                <a:solidFill>
                  <a:srgbClr val="000000"/>
                </a:solidFill>
                <a:latin typeface="Arial" charset="0"/>
              </a:rPr>
              <a:t>preescolar</a:t>
            </a:r>
            <a:endParaRPr lang="es-ES" sz="4400" b="1" dirty="0">
              <a:solidFill>
                <a:srgbClr val="000000"/>
              </a:solidFill>
              <a:latin typeface="Arial" charset="0"/>
            </a:endParaRPr>
          </a:p>
        </p:txBody>
      </p:sp>
      <p:sp>
        <p:nvSpPr>
          <p:cNvPr id="2" name="CuadroTexto 11"/>
          <p:cNvSpPr txBox="1"/>
          <p:nvPr/>
        </p:nvSpPr>
        <p:spPr>
          <a:xfrm>
            <a:off x="2487613" y="3922713"/>
            <a:ext cx="5080000" cy="830997"/>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Mª Carmen Ramos.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Ruth García. </a:t>
            </a:r>
            <a:r>
              <a:rPr lang="es-ES" sz="2000" dirty="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13312" y="4632874"/>
            <a:ext cx="1886226" cy="1260000"/>
          </a:xfrm>
          <a:prstGeom prst="rect">
            <a:avLst/>
          </a:prstGeom>
        </p:spPr>
      </p:pic>
    </p:spTree>
    <p:extLst>
      <p:ext uri="{BB962C8B-B14F-4D97-AF65-F5344CB8AC3E}">
        <p14:creationId xmlns:p14="http://schemas.microsoft.com/office/powerpoint/2010/main" val="3208670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_tradnl" dirty="0"/>
              <a:t>Ya no es un bebé </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Marcador de contenido 1"/>
          <p:cNvSpPr>
            <a:spLocks noGrp="1"/>
          </p:cNvSpPr>
          <p:nvPr>
            <p:ph idx="1"/>
          </p:nvPr>
        </p:nvSpPr>
        <p:spPr>
          <a:xfrm>
            <a:off x="590550" y="1218069"/>
            <a:ext cx="8382000" cy="4231928"/>
          </a:xfrm>
        </p:spPr>
        <p:txBody>
          <a:bodyPr/>
          <a:lstStyle/>
          <a:p>
            <a:pPr>
              <a:lnSpc>
                <a:spcPct val="100000"/>
              </a:lnSpc>
              <a:spcBef>
                <a:spcPts val="600"/>
              </a:spcBef>
            </a:pPr>
            <a:r>
              <a:rPr lang="es-ES_tradnl" sz="3000" dirty="0"/>
              <a:t>Camina, corre, salta, chuta, pedalea</a:t>
            </a:r>
          </a:p>
          <a:p>
            <a:pPr>
              <a:lnSpc>
                <a:spcPct val="100000"/>
              </a:lnSpc>
              <a:spcBef>
                <a:spcPts val="600"/>
              </a:spcBef>
            </a:pPr>
            <a:r>
              <a:rPr lang="es-ES_tradnl" sz="3000" dirty="0"/>
              <a:t>Manipula, pinta, hace puzles, </a:t>
            </a:r>
          </a:p>
          <a:p>
            <a:pPr>
              <a:lnSpc>
                <a:spcPct val="100000"/>
              </a:lnSpc>
              <a:spcBef>
                <a:spcPts val="600"/>
              </a:spcBef>
            </a:pPr>
            <a:r>
              <a:rPr lang="es-ES_tradnl" sz="3000" dirty="0"/>
              <a:t>Habla frases cortas que va alargando poco a poco</a:t>
            </a:r>
          </a:p>
          <a:p>
            <a:pPr>
              <a:lnSpc>
                <a:spcPct val="100000"/>
              </a:lnSpc>
              <a:spcBef>
                <a:spcPts val="600"/>
              </a:spcBef>
            </a:pPr>
            <a:r>
              <a:rPr lang="es-ES_tradnl" sz="3000" dirty="0"/>
              <a:t>Entiende cuentos </a:t>
            </a:r>
          </a:p>
          <a:p>
            <a:pPr>
              <a:lnSpc>
                <a:spcPct val="100000"/>
              </a:lnSpc>
              <a:spcBef>
                <a:spcPts val="600"/>
              </a:spcBef>
            </a:pPr>
            <a:r>
              <a:rPr lang="es-ES_tradnl" sz="3000" dirty="0"/>
              <a:t>Aprende normas</a:t>
            </a:r>
          </a:p>
          <a:p>
            <a:pPr>
              <a:lnSpc>
                <a:spcPct val="100000"/>
              </a:lnSpc>
              <a:spcBef>
                <a:spcPts val="600"/>
              </a:spcBef>
            </a:pPr>
            <a:r>
              <a:rPr lang="es-ES_tradnl" sz="3000" dirty="0"/>
              <a:t>Empieza a controlar esfínteres</a:t>
            </a:r>
          </a:p>
          <a:p>
            <a:pPr>
              <a:lnSpc>
                <a:spcPct val="100000"/>
              </a:lnSpc>
              <a:spcBef>
                <a:spcPts val="600"/>
              </a:spcBef>
            </a:pPr>
            <a:r>
              <a:rPr lang="es-ES_tradnl" sz="3000" dirty="0"/>
              <a:t>Inicia escolarización</a:t>
            </a:r>
          </a:p>
          <a:p>
            <a:pPr>
              <a:lnSpc>
                <a:spcPct val="100000"/>
              </a:lnSpc>
              <a:spcBef>
                <a:spcPts val="600"/>
              </a:spcBef>
            </a:pPr>
            <a:r>
              <a:rPr lang="es-ES_tradnl" sz="3000" dirty="0"/>
              <a:t>Empieza a jugar con sus </a:t>
            </a:r>
            <a:r>
              <a:rPr lang="es-ES_tradnl" sz="3000" dirty="0" smtClean="0"/>
              <a:t>iguales</a:t>
            </a:r>
            <a:endParaRPr lang="es-ES_tradnl" sz="3000" dirty="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3312" y="4632874"/>
            <a:ext cx="1886226" cy="1260000"/>
          </a:xfrm>
          <a:prstGeom prst="rect">
            <a:avLst/>
          </a:prstGeom>
        </p:spPr>
      </p:pic>
    </p:spTree>
    <p:extLst>
      <p:ext uri="{BB962C8B-B14F-4D97-AF65-F5344CB8AC3E}">
        <p14:creationId xmlns:p14="http://schemas.microsoft.com/office/powerpoint/2010/main" val="35077606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5503817" cy="770732"/>
          </a:xfrm>
        </p:spPr>
        <p:txBody>
          <a:bodyPr numCol="1" anchorCtr="0" compatLnSpc="1">
            <a:prstTxWarp prst="textNoShape">
              <a:avLst/>
            </a:prstTxWarp>
          </a:bodyPr>
          <a:lstStyle/>
          <a:p>
            <a:pPr eaLnBrk="1" hangingPunct="1">
              <a:defRPr/>
            </a:pPr>
            <a:r>
              <a:rPr lang="es-ES_tradnl" dirty="0" smtClean="0"/>
              <a:t>Parece un niño mayor</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3312" y="4632874"/>
            <a:ext cx="1886226" cy="1260000"/>
          </a:xfrm>
          <a:prstGeom prst="rect">
            <a:avLst/>
          </a:prstGeom>
        </p:spPr>
      </p:pic>
      <p:sp>
        <p:nvSpPr>
          <p:cNvPr id="3" name="Marcador de contenido 2"/>
          <p:cNvSpPr>
            <a:spLocks noGrp="1"/>
          </p:cNvSpPr>
          <p:nvPr>
            <p:ph idx="1"/>
          </p:nvPr>
        </p:nvSpPr>
        <p:spPr>
          <a:xfrm>
            <a:off x="590550" y="1310107"/>
            <a:ext cx="8382000" cy="4284250"/>
          </a:xfrm>
        </p:spPr>
        <p:txBody>
          <a:bodyPr/>
          <a:lstStyle/>
          <a:p>
            <a:pPr lvl="0"/>
            <a:r>
              <a:rPr lang="es-ES_tradnl" sz="3000" dirty="0">
                <a:solidFill>
                  <a:srgbClr val="000000"/>
                </a:solidFill>
              </a:rPr>
              <a:t>Come en familia casi los mismos alimentos que los demás</a:t>
            </a:r>
          </a:p>
          <a:p>
            <a:pPr lvl="0"/>
            <a:r>
              <a:rPr lang="es-ES_tradnl" sz="3000" dirty="0">
                <a:solidFill>
                  <a:srgbClr val="000000"/>
                </a:solidFill>
              </a:rPr>
              <a:t>Aumenta su autonomía e independencia</a:t>
            </a:r>
          </a:p>
          <a:p>
            <a:pPr lvl="1"/>
            <a:r>
              <a:rPr lang="es-ES_tradnl" dirty="0">
                <a:solidFill>
                  <a:srgbClr val="000000"/>
                </a:solidFill>
              </a:rPr>
              <a:t>Come solo</a:t>
            </a:r>
          </a:p>
          <a:p>
            <a:pPr lvl="1"/>
            <a:r>
              <a:rPr lang="es-ES_tradnl" dirty="0">
                <a:solidFill>
                  <a:srgbClr val="000000"/>
                </a:solidFill>
              </a:rPr>
              <a:t>Quiere vestirse solo</a:t>
            </a:r>
          </a:p>
          <a:p>
            <a:pPr lvl="1"/>
            <a:r>
              <a:rPr lang="es-ES_tradnl" dirty="0">
                <a:solidFill>
                  <a:srgbClr val="000000"/>
                </a:solidFill>
              </a:rPr>
              <a:t>Puede lavarse manos y dientes</a:t>
            </a:r>
          </a:p>
          <a:p>
            <a:pPr lvl="0"/>
            <a:r>
              <a:rPr lang="es-ES_tradnl" sz="3000" dirty="0" smtClean="0">
                <a:solidFill>
                  <a:srgbClr val="000000"/>
                </a:solidFill>
              </a:rPr>
              <a:t>Relata </a:t>
            </a:r>
            <a:r>
              <a:rPr lang="es-ES_tradnl" sz="3000" dirty="0">
                <a:solidFill>
                  <a:srgbClr val="000000"/>
                </a:solidFill>
              </a:rPr>
              <a:t>y </a:t>
            </a:r>
            <a:r>
              <a:rPr lang="es-ES_tradnl" sz="3000" dirty="0" smtClean="0">
                <a:solidFill>
                  <a:srgbClr val="000000"/>
                </a:solidFill>
              </a:rPr>
              <a:t>expresa </a:t>
            </a:r>
            <a:r>
              <a:rPr lang="es-ES_tradnl" sz="3000" dirty="0">
                <a:solidFill>
                  <a:srgbClr val="000000"/>
                </a:solidFill>
              </a:rPr>
              <a:t>sentimientos o sensaciones</a:t>
            </a:r>
          </a:p>
          <a:p>
            <a:pPr lvl="0"/>
            <a:r>
              <a:rPr lang="es-ES_tradnl" sz="3000" dirty="0">
                <a:solidFill>
                  <a:srgbClr val="000000"/>
                </a:solidFill>
              </a:rPr>
              <a:t>La edad del ¿POR QUÉ?</a:t>
            </a:r>
          </a:p>
          <a:p>
            <a:pPr lvl="0"/>
            <a:r>
              <a:rPr lang="es-ES_tradnl" sz="3000" dirty="0">
                <a:solidFill>
                  <a:srgbClr val="000000"/>
                </a:solidFill>
              </a:rPr>
              <a:t>La edad del </a:t>
            </a:r>
            <a:r>
              <a:rPr lang="es-ES_tradnl" sz="3000" dirty="0" smtClean="0">
                <a:solidFill>
                  <a:srgbClr val="000000"/>
                </a:solidFill>
              </a:rPr>
              <a:t>NO</a:t>
            </a:r>
            <a:endParaRPr lang="es-ES_tradnl" sz="3000" dirty="0">
              <a:solidFill>
                <a:srgbClr val="000000"/>
              </a:solidFill>
            </a:endParaRPr>
          </a:p>
        </p:txBody>
      </p:sp>
    </p:spTree>
    <p:extLst>
      <p:ext uri="{BB962C8B-B14F-4D97-AF65-F5344CB8AC3E}">
        <p14:creationId xmlns:p14="http://schemas.microsoft.com/office/powerpoint/2010/main" val="35097949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5375029" cy="770732"/>
          </a:xfrm>
        </p:spPr>
        <p:txBody>
          <a:bodyPr numCol="1" anchorCtr="0" compatLnSpc="1">
            <a:prstTxWarp prst="textNoShape">
              <a:avLst/>
            </a:prstTxWarp>
          </a:bodyPr>
          <a:lstStyle/>
          <a:p>
            <a:pPr eaLnBrk="1" hangingPunct="1">
              <a:defRPr/>
            </a:pPr>
            <a:r>
              <a:rPr lang="es-ES_tradnl" dirty="0" smtClean="0"/>
              <a:t>Pero aún es pequeño</a:t>
            </a:r>
            <a:endParaRPr lang="es-ES"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3312" y="4632874"/>
            <a:ext cx="1886226" cy="1260000"/>
          </a:xfrm>
          <a:prstGeom prst="rect">
            <a:avLst/>
          </a:prstGeom>
        </p:spPr>
      </p:pic>
      <p:sp>
        <p:nvSpPr>
          <p:cNvPr id="2" name="Marcador de contenido 1"/>
          <p:cNvSpPr>
            <a:spLocks noGrp="1"/>
          </p:cNvSpPr>
          <p:nvPr>
            <p:ph idx="1"/>
          </p:nvPr>
        </p:nvSpPr>
        <p:spPr>
          <a:xfrm>
            <a:off x="590550" y="1243827"/>
            <a:ext cx="8382000" cy="4282391"/>
          </a:xfrm>
        </p:spPr>
        <p:txBody>
          <a:bodyPr/>
          <a:lstStyle/>
          <a:p>
            <a:pPr lvl="0">
              <a:lnSpc>
                <a:spcPct val="114000"/>
              </a:lnSpc>
              <a:spcBef>
                <a:spcPts val="600"/>
              </a:spcBef>
            </a:pPr>
            <a:r>
              <a:rPr lang="es-ES_tradnl" dirty="0">
                <a:solidFill>
                  <a:srgbClr val="000000"/>
                </a:solidFill>
              </a:rPr>
              <a:t>Rabietas (conflictos entre límites y deseos)</a:t>
            </a:r>
          </a:p>
          <a:p>
            <a:pPr lvl="0">
              <a:lnSpc>
                <a:spcPct val="114000"/>
              </a:lnSpc>
              <a:spcBef>
                <a:spcPts val="600"/>
              </a:spcBef>
            </a:pPr>
            <a:r>
              <a:rPr lang="es-ES_tradnl" dirty="0">
                <a:solidFill>
                  <a:srgbClr val="000000"/>
                </a:solidFill>
              </a:rPr>
              <a:t>Celos, pesadillas, terrores nocturnos</a:t>
            </a:r>
          </a:p>
          <a:p>
            <a:pPr lvl="0">
              <a:lnSpc>
                <a:spcPct val="114000"/>
              </a:lnSpc>
              <a:spcBef>
                <a:spcPts val="600"/>
              </a:spcBef>
            </a:pPr>
            <a:r>
              <a:rPr lang="es-ES_tradnl" dirty="0">
                <a:solidFill>
                  <a:srgbClr val="000000"/>
                </a:solidFill>
              </a:rPr>
              <a:t>Llanto y ansiedad de separación</a:t>
            </a:r>
          </a:p>
          <a:p>
            <a:pPr lvl="0">
              <a:lnSpc>
                <a:spcPct val="114000"/>
              </a:lnSpc>
              <a:spcBef>
                <a:spcPts val="600"/>
              </a:spcBef>
            </a:pPr>
            <a:r>
              <a:rPr lang="es-ES_tradnl" dirty="0">
                <a:solidFill>
                  <a:srgbClr val="000000"/>
                </a:solidFill>
              </a:rPr>
              <a:t>No distingue ficción de realidad</a:t>
            </a:r>
          </a:p>
          <a:p>
            <a:pPr lvl="0">
              <a:lnSpc>
                <a:spcPct val="114000"/>
              </a:lnSpc>
              <a:spcBef>
                <a:spcPts val="600"/>
              </a:spcBef>
            </a:pPr>
            <a:r>
              <a:rPr lang="es-ES_tradnl" dirty="0">
                <a:solidFill>
                  <a:srgbClr val="000000"/>
                </a:solidFill>
              </a:rPr>
              <a:t>Enferma con frecuencia, sobre todo al </a:t>
            </a:r>
            <a:r>
              <a:rPr lang="es-ES_tradnl" dirty="0" smtClean="0">
                <a:solidFill>
                  <a:srgbClr val="000000"/>
                </a:solidFill>
              </a:rPr>
              <a:t>iniciar la </a:t>
            </a:r>
            <a:r>
              <a:rPr lang="es-ES_tradnl" dirty="0">
                <a:solidFill>
                  <a:srgbClr val="000000"/>
                </a:solidFill>
              </a:rPr>
              <a:t>escolarización</a:t>
            </a:r>
          </a:p>
          <a:p>
            <a:pPr lvl="0">
              <a:lnSpc>
                <a:spcPct val="114000"/>
              </a:lnSpc>
              <a:spcBef>
                <a:spcPts val="600"/>
              </a:spcBef>
            </a:pPr>
            <a:r>
              <a:rPr lang="es-ES_tradnl" dirty="0">
                <a:solidFill>
                  <a:srgbClr val="000000"/>
                </a:solidFill>
              </a:rPr>
              <a:t>No entiende los riesgos ni los peligros</a:t>
            </a:r>
            <a:endParaRPr lang="es-ES_tradnl" dirty="0">
              <a:solidFill>
                <a:srgbClr val="000000"/>
              </a:solidFill>
            </a:endParaRPr>
          </a:p>
        </p:txBody>
      </p:sp>
    </p:spTree>
    <p:extLst>
      <p:ext uri="{BB962C8B-B14F-4D97-AF65-F5344CB8AC3E}">
        <p14:creationId xmlns:p14="http://schemas.microsoft.com/office/powerpoint/2010/main" val="264147854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7229587" cy="609398"/>
          </a:xfrm>
        </p:spPr>
        <p:txBody>
          <a:bodyPr numCol="1" anchorCtr="0" compatLnSpc="1">
            <a:prstTxWarp prst="textNoShape">
              <a:avLst/>
            </a:prstTxWarp>
          </a:bodyPr>
          <a:lstStyle/>
          <a:p>
            <a:pPr eaLnBrk="1" hangingPunct="1">
              <a:defRPr/>
            </a:pPr>
            <a:r>
              <a:rPr lang="es-ES_tradnl" sz="4400" dirty="0"/>
              <a:t>Sigue necesitando a sus padres</a:t>
            </a:r>
            <a:endParaRPr lang="es-ES" sz="44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3312" y="4632874"/>
            <a:ext cx="1886226" cy="1260000"/>
          </a:xfrm>
          <a:prstGeom prst="rect">
            <a:avLst/>
          </a:prstGeom>
        </p:spPr>
      </p:pic>
      <p:sp>
        <p:nvSpPr>
          <p:cNvPr id="2" name="Marcador de contenido 1"/>
          <p:cNvSpPr>
            <a:spLocks noGrp="1"/>
          </p:cNvSpPr>
          <p:nvPr>
            <p:ph idx="1"/>
          </p:nvPr>
        </p:nvSpPr>
        <p:spPr>
          <a:xfrm>
            <a:off x="590550" y="1243827"/>
            <a:ext cx="8382000" cy="4678204"/>
          </a:xfrm>
        </p:spPr>
        <p:txBody>
          <a:bodyPr/>
          <a:lstStyle/>
          <a:p>
            <a:pPr lvl="0">
              <a:lnSpc>
                <a:spcPct val="100000"/>
              </a:lnSpc>
              <a:spcBef>
                <a:spcPts val="600"/>
              </a:spcBef>
            </a:pPr>
            <a:r>
              <a:rPr lang="es-ES_tradnl" dirty="0">
                <a:solidFill>
                  <a:srgbClr val="000000"/>
                </a:solidFill>
              </a:rPr>
              <a:t>Necesita AMOR</a:t>
            </a:r>
          </a:p>
          <a:p>
            <a:pPr lvl="0">
              <a:lnSpc>
                <a:spcPct val="100000"/>
              </a:lnSpc>
              <a:spcBef>
                <a:spcPts val="600"/>
              </a:spcBef>
            </a:pPr>
            <a:r>
              <a:rPr lang="es-ES_tradnl" dirty="0">
                <a:solidFill>
                  <a:srgbClr val="000000"/>
                </a:solidFill>
              </a:rPr>
              <a:t>Necesita LÍMITES</a:t>
            </a:r>
          </a:p>
          <a:p>
            <a:pPr lvl="1">
              <a:lnSpc>
                <a:spcPct val="100000"/>
              </a:lnSpc>
              <a:spcBef>
                <a:spcPts val="600"/>
              </a:spcBef>
            </a:pPr>
            <a:r>
              <a:rPr lang="es-ES_tradnl" dirty="0">
                <a:solidFill>
                  <a:srgbClr val="000000"/>
                </a:solidFill>
              </a:rPr>
              <a:t>Normas claras y contantes en el tiempo</a:t>
            </a:r>
          </a:p>
          <a:p>
            <a:pPr lvl="1">
              <a:lnSpc>
                <a:spcPct val="100000"/>
              </a:lnSpc>
              <a:spcBef>
                <a:spcPts val="600"/>
              </a:spcBef>
            </a:pPr>
            <a:r>
              <a:rPr lang="es-ES_tradnl" dirty="0">
                <a:solidFill>
                  <a:srgbClr val="000000"/>
                </a:solidFill>
              </a:rPr>
              <a:t>Horarios</a:t>
            </a:r>
          </a:p>
          <a:p>
            <a:pPr lvl="0">
              <a:lnSpc>
                <a:spcPct val="100000"/>
              </a:lnSpc>
              <a:spcBef>
                <a:spcPts val="600"/>
              </a:spcBef>
            </a:pPr>
            <a:r>
              <a:rPr lang="es-ES_tradnl" dirty="0">
                <a:solidFill>
                  <a:srgbClr val="000000"/>
                </a:solidFill>
              </a:rPr>
              <a:t>Necesita ESTIMULACIÓN</a:t>
            </a:r>
          </a:p>
          <a:p>
            <a:pPr lvl="1">
              <a:lnSpc>
                <a:spcPct val="100000"/>
              </a:lnSpc>
              <a:spcBef>
                <a:spcPts val="600"/>
              </a:spcBef>
            </a:pPr>
            <a:r>
              <a:rPr lang="es-ES_tradnl" dirty="0">
                <a:solidFill>
                  <a:srgbClr val="000000"/>
                </a:solidFill>
              </a:rPr>
              <a:t>Hable y juegue con él. </a:t>
            </a:r>
          </a:p>
          <a:p>
            <a:pPr lvl="1">
              <a:lnSpc>
                <a:spcPct val="100000"/>
              </a:lnSpc>
              <a:spcBef>
                <a:spcPts val="600"/>
              </a:spcBef>
            </a:pPr>
            <a:r>
              <a:rPr lang="es-ES_tradnl" dirty="0">
                <a:solidFill>
                  <a:srgbClr val="000000"/>
                </a:solidFill>
              </a:rPr>
              <a:t>Cuéntele cuentos, enséñele canciones y bailes. </a:t>
            </a:r>
          </a:p>
          <a:p>
            <a:pPr lvl="1">
              <a:lnSpc>
                <a:spcPct val="100000"/>
              </a:lnSpc>
              <a:spcBef>
                <a:spcPts val="600"/>
              </a:spcBef>
            </a:pPr>
            <a:r>
              <a:rPr lang="es-ES_tradnl" dirty="0" smtClean="0">
                <a:solidFill>
                  <a:srgbClr val="000000"/>
                </a:solidFill>
              </a:rPr>
              <a:t>Enséñele </a:t>
            </a:r>
            <a:r>
              <a:rPr lang="es-ES_tradnl" dirty="0">
                <a:solidFill>
                  <a:srgbClr val="000000"/>
                </a:solidFill>
              </a:rPr>
              <a:t>a nadar, montar en bici…</a:t>
            </a:r>
          </a:p>
          <a:p>
            <a:pPr lvl="1">
              <a:lnSpc>
                <a:spcPct val="100000"/>
              </a:lnSpc>
              <a:spcBef>
                <a:spcPts val="600"/>
              </a:spcBef>
            </a:pPr>
            <a:r>
              <a:rPr lang="es-ES_tradnl" dirty="0" smtClean="0">
                <a:solidFill>
                  <a:srgbClr val="000000"/>
                </a:solidFill>
              </a:rPr>
              <a:t>Poca </a:t>
            </a:r>
            <a:r>
              <a:rPr lang="es-ES_tradnl" dirty="0">
                <a:solidFill>
                  <a:srgbClr val="000000"/>
                </a:solidFill>
              </a:rPr>
              <a:t>TV y siempre en familia</a:t>
            </a:r>
            <a:endParaRPr lang="es-ES_tradnl" dirty="0">
              <a:solidFill>
                <a:srgbClr val="000000"/>
              </a:solidFill>
            </a:endParaRPr>
          </a:p>
        </p:txBody>
      </p:sp>
    </p:spTree>
    <p:extLst>
      <p:ext uri="{BB962C8B-B14F-4D97-AF65-F5344CB8AC3E}">
        <p14:creationId xmlns:p14="http://schemas.microsoft.com/office/powerpoint/2010/main" val="429126982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7229587" cy="609398"/>
          </a:xfrm>
        </p:spPr>
        <p:txBody>
          <a:bodyPr numCol="1" anchorCtr="0" compatLnSpc="1">
            <a:prstTxWarp prst="textNoShape">
              <a:avLst/>
            </a:prstTxWarp>
          </a:bodyPr>
          <a:lstStyle/>
          <a:p>
            <a:pPr eaLnBrk="1" hangingPunct="1">
              <a:defRPr/>
            </a:pPr>
            <a:r>
              <a:rPr lang="es-ES_tradnl" sz="4400" dirty="0" smtClean="0"/>
              <a:t>Ayúdele </a:t>
            </a:r>
            <a:r>
              <a:rPr lang="es-ES_tradnl" sz="4400" dirty="0"/>
              <a:t>a ser un adulto sano</a:t>
            </a:r>
            <a:endParaRPr lang="es-ES" sz="44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3312" y="4632874"/>
            <a:ext cx="1886226" cy="1260000"/>
          </a:xfrm>
          <a:prstGeom prst="rect">
            <a:avLst/>
          </a:prstGeom>
        </p:spPr>
      </p:pic>
      <p:sp>
        <p:nvSpPr>
          <p:cNvPr id="2" name="Marcador de contenido 1"/>
          <p:cNvSpPr>
            <a:spLocks noGrp="1"/>
          </p:cNvSpPr>
          <p:nvPr>
            <p:ph idx="1"/>
          </p:nvPr>
        </p:nvSpPr>
        <p:spPr>
          <a:xfrm>
            <a:off x="590550" y="1243827"/>
            <a:ext cx="8382000" cy="4324261"/>
          </a:xfrm>
        </p:spPr>
        <p:txBody>
          <a:bodyPr/>
          <a:lstStyle/>
          <a:p>
            <a:pPr lvl="0">
              <a:lnSpc>
                <a:spcPct val="100000"/>
              </a:lnSpc>
              <a:spcBef>
                <a:spcPts val="600"/>
              </a:spcBef>
            </a:pPr>
            <a:r>
              <a:rPr lang="es-ES_tradnl" dirty="0">
                <a:solidFill>
                  <a:srgbClr val="000000"/>
                </a:solidFill>
              </a:rPr>
              <a:t>Elija para él alimentos saludables y ofrézcale menús variados</a:t>
            </a:r>
          </a:p>
          <a:p>
            <a:pPr lvl="0">
              <a:lnSpc>
                <a:spcPct val="100000"/>
              </a:lnSpc>
              <a:spcBef>
                <a:spcPts val="600"/>
              </a:spcBef>
            </a:pPr>
            <a:r>
              <a:rPr lang="es-ES_tradnl" dirty="0">
                <a:solidFill>
                  <a:srgbClr val="000000"/>
                </a:solidFill>
              </a:rPr>
              <a:t>Prevenga accidentes en casa, en la calle y en el coche</a:t>
            </a:r>
          </a:p>
          <a:p>
            <a:pPr lvl="0">
              <a:lnSpc>
                <a:spcPct val="100000"/>
              </a:lnSpc>
              <a:spcBef>
                <a:spcPts val="600"/>
              </a:spcBef>
            </a:pPr>
            <a:r>
              <a:rPr lang="es-ES_tradnl" dirty="0">
                <a:solidFill>
                  <a:srgbClr val="000000"/>
                </a:solidFill>
              </a:rPr>
              <a:t>No le exponga al humo del tabaco</a:t>
            </a:r>
          </a:p>
          <a:p>
            <a:pPr lvl="0">
              <a:lnSpc>
                <a:spcPct val="100000"/>
              </a:lnSpc>
              <a:spcBef>
                <a:spcPts val="600"/>
              </a:spcBef>
            </a:pPr>
            <a:r>
              <a:rPr lang="es-ES_tradnl" dirty="0">
                <a:solidFill>
                  <a:srgbClr val="000000"/>
                </a:solidFill>
              </a:rPr>
              <a:t>Acuda al pediatra para sus controles de salud</a:t>
            </a:r>
          </a:p>
          <a:p>
            <a:pPr>
              <a:lnSpc>
                <a:spcPct val="100000"/>
              </a:lnSpc>
              <a:spcBef>
                <a:spcPts val="600"/>
              </a:spcBef>
            </a:pPr>
            <a:r>
              <a:rPr lang="es-ES_tradnl" dirty="0">
                <a:solidFill>
                  <a:srgbClr val="000000"/>
                </a:solidFill>
              </a:rPr>
              <a:t>Vigile signos de alarma en su desarrollo</a:t>
            </a:r>
          </a:p>
          <a:p>
            <a:pPr lvl="0">
              <a:lnSpc>
                <a:spcPct val="100000"/>
              </a:lnSpc>
              <a:spcBef>
                <a:spcPts val="600"/>
              </a:spcBef>
            </a:pPr>
            <a:r>
              <a:rPr lang="es-ES_tradnl" dirty="0" smtClean="0">
                <a:solidFill>
                  <a:srgbClr val="000000"/>
                </a:solidFill>
              </a:rPr>
              <a:t>Vacúnelo </a:t>
            </a:r>
            <a:endParaRPr lang="es-ES_tradnl" dirty="0">
              <a:solidFill>
                <a:srgbClr val="000000"/>
              </a:solidFill>
            </a:endParaRPr>
          </a:p>
        </p:txBody>
      </p:sp>
    </p:spTree>
    <p:extLst>
      <p:ext uri="{BB962C8B-B14F-4D97-AF65-F5344CB8AC3E}">
        <p14:creationId xmlns:p14="http://schemas.microsoft.com/office/powerpoint/2010/main" val="315537245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1746</TotalTime>
  <Words>357</Words>
  <Application>Microsoft Office PowerPoint</Application>
  <PresentationFormat>Presentación en pantalla (4:3)</PresentationFormat>
  <Paragraphs>56</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Wingdings</vt:lpstr>
      <vt:lpstr>1_White with Blue Bar Segoe Template_TP10286789</vt:lpstr>
      <vt:lpstr>Presentación de PowerPoint</vt:lpstr>
      <vt:lpstr>Ya no es un bebé </vt:lpstr>
      <vt:lpstr>Parece un niño mayor</vt:lpstr>
      <vt:lpstr>Pero aún es pequeño</vt:lpstr>
      <vt:lpstr>Sigue necesitando a sus padres</vt:lpstr>
      <vt:lpstr>Ayúdele a ser un adulto sano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27</cp:revision>
  <cp:lastPrinted>2017-06-15T10:24:17Z</cp:lastPrinted>
  <dcterms:created xsi:type="dcterms:W3CDTF">2016-05-03T15:33:32Z</dcterms:created>
  <dcterms:modified xsi:type="dcterms:W3CDTF">2017-07-13T18:51:25Z</dcterms:modified>
</cp:coreProperties>
</file>