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64" r:id="rId4"/>
    <p:sldId id="265" r:id="rId5"/>
    <p:sldId id="266" r:id="rId6"/>
    <p:sldId id="267" r:id="rId7"/>
    <p:sldId id="268"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14/11/2018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11/14/2018 8:52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jp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hyperlink" Target="http://centrojoven.org/index.php?ir=info12" TargetMode="External"/><Relationship Id="rId5" Type="http://schemas.openxmlformats.org/officeDocument/2006/relationships/hyperlink" Target="http://enanticoncepcionvivetuvida.es/home/anticoncepcion-de-urgencia/" TargetMode="External"/><Relationship Id="rId4" Type="http://schemas.openxmlformats.org/officeDocument/2006/relationships/hyperlink" Target="http://www.anticonceptivosho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65826" y="1439407"/>
            <a:ext cx="7517738" cy="1600438"/>
          </a:xfrm>
          <a:prstGeom prst="rect">
            <a:avLst/>
          </a:prstGeom>
          <a:noFill/>
          <a:ln w="12700">
            <a:solidFill>
              <a:schemeClr val="tx1"/>
            </a:solidFill>
            <a:miter lim="800000"/>
            <a:headEnd/>
            <a:tailEnd/>
          </a:ln>
        </p:spPr>
        <p:txBody>
          <a:bodyPr wrap="square">
            <a:spAutoFit/>
          </a:bodyPr>
          <a:lstStyle/>
          <a:p>
            <a:pPr algn="ctr" fontAlgn="base">
              <a:spcBef>
                <a:spcPts val="1200"/>
              </a:spcBef>
              <a:spcAft>
                <a:spcPct val="0"/>
              </a:spcAft>
            </a:pPr>
            <a:r>
              <a:rPr lang="es-ES" sz="4400" b="1" dirty="0"/>
              <a:t>Anticoncepción de emergencia. </a:t>
            </a:r>
          </a:p>
          <a:p>
            <a:pPr algn="ctr" fontAlgn="base">
              <a:spcBef>
                <a:spcPts val="1200"/>
              </a:spcBef>
              <a:spcAft>
                <a:spcPct val="0"/>
              </a:spcAft>
            </a:pPr>
            <a:r>
              <a:rPr lang="es-ES" sz="4400" b="1" dirty="0"/>
              <a:t>La píldora del día después</a:t>
            </a:r>
            <a:r>
              <a:rPr lang="es-ES" sz="4400" dirty="0"/>
              <a:t> </a:t>
            </a:r>
          </a:p>
        </p:txBody>
      </p:sp>
      <p:sp>
        <p:nvSpPr>
          <p:cNvPr id="2" name="CuadroTexto 11"/>
          <p:cNvSpPr txBox="1"/>
          <p:nvPr/>
        </p:nvSpPr>
        <p:spPr>
          <a:xfrm>
            <a:off x="1311492" y="3992900"/>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Isabel González Marcos</a:t>
            </a:r>
            <a:r>
              <a:rPr lang="es-ES" sz="2000" dirty="0">
                <a:solidFill>
                  <a:srgbClr val="000000"/>
                </a:solidFill>
                <a:effectLst>
                  <a:outerShdw blurRad="38100" dist="38100" dir="2700000" algn="tl">
                    <a:srgbClr val="C0C0C0"/>
                  </a:outerShdw>
                </a:effectLst>
                <a:latin typeface="Arial" charset="0"/>
                <a:cs typeface="Arial" charset="0"/>
              </a:rPr>
              <a:t>. 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4" name="Imagen 3">
            <a:extLst>
              <a:ext uri="{FF2B5EF4-FFF2-40B4-BE49-F238E27FC236}">
                <a16:creationId xmlns:a16="http://schemas.microsoft.com/office/drawing/2014/main" id="{33C02772-27C8-40ED-9978-7B5DE1164F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FE1EE383-7326-418F-821B-16B795158B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
        <p:nvSpPr>
          <p:cNvPr id="21506" name="Rectangle 2"/>
          <p:cNvSpPr>
            <a:spLocks noGrp="1"/>
          </p:cNvSpPr>
          <p:nvPr>
            <p:ph type="title"/>
          </p:nvPr>
        </p:nvSpPr>
        <p:spPr bwMode="auto">
          <a:xfrm>
            <a:off x="734181" y="234950"/>
            <a:ext cx="7122151" cy="1107996"/>
          </a:xfrm>
        </p:spPr>
        <p:txBody>
          <a:bodyPr numCol="1" anchorCtr="0" compatLnSpc="1">
            <a:prstTxWarp prst="textNoShape">
              <a:avLst/>
            </a:prstTxWarp>
          </a:bodyPr>
          <a:lstStyle/>
          <a:p>
            <a:pPr eaLnBrk="1" hangingPunct="1">
              <a:defRPr/>
            </a:pPr>
            <a:r>
              <a:rPr lang="es-ES" sz="4000" dirty="0"/>
              <a:t>¿Qué significa anticoncepción de emergencia?</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425145"/>
            <a:ext cx="8072468" cy="4124206"/>
          </a:xfrm>
        </p:spPr>
        <p:txBody>
          <a:bodyPr/>
          <a:lstStyle/>
          <a:p>
            <a:pPr>
              <a:lnSpc>
                <a:spcPct val="100000"/>
              </a:lnSpc>
              <a:spcBef>
                <a:spcPts val="0"/>
              </a:spcBef>
            </a:pPr>
            <a:r>
              <a:rPr lang="es-ES" sz="2800" dirty="0"/>
              <a:t>La anticoncepción (AC) de emergencia es el conjunto de métodos que pueden usar las mujeres para prevenir un embarazo no deseado.</a:t>
            </a:r>
          </a:p>
          <a:p>
            <a:pPr>
              <a:lnSpc>
                <a:spcPct val="100000"/>
              </a:lnSpc>
              <a:spcBef>
                <a:spcPts val="0"/>
              </a:spcBef>
            </a:pPr>
            <a:r>
              <a:rPr lang="es-ES" sz="2800" dirty="0"/>
              <a:t>Es la 2ª oportunidad para prevenir un embarazo no deseado. </a:t>
            </a:r>
          </a:p>
          <a:p>
            <a:pPr>
              <a:lnSpc>
                <a:spcPct val="100000"/>
              </a:lnSpc>
              <a:spcBef>
                <a:spcPts val="0"/>
              </a:spcBef>
            </a:pPr>
            <a:r>
              <a:rPr lang="es-ES" sz="2800" dirty="0"/>
              <a:t>La AC de emergencia no debe ser utilizada como un anticonceptivo habitual ya que:</a:t>
            </a:r>
          </a:p>
          <a:p>
            <a:pPr lvl="1">
              <a:lnSpc>
                <a:spcPct val="100000"/>
              </a:lnSpc>
              <a:spcBef>
                <a:spcPts val="0"/>
              </a:spcBef>
            </a:pPr>
            <a:r>
              <a:rPr lang="es-ES" sz="2400" dirty="0"/>
              <a:t>es menos eficaz que otros métodos AC de uso regular y </a:t>
            </a:r>
          </a:p>
          <a:p>
            <a:pPr lvl="1">
              <a:lnSpc>
                <a:spcPct val="100000"/>
              </a:lnSpc>
              <a:spcBef>
                <a:spcPts val="0"/>
              </a:spcBef>
            </a:pPr>
            <a:r>
              <a:rPr lang="es-ES" sz="2400" dirty="0"/>
              <a:t>no protege de las infecciones de trasmisión                sexual (ITS).</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4181" y="234950"/>
            <a:ext cx="7122151" cy="664797"/>
          </a:xfrm>
        </p:spPr>
        <p:txBody>
          <a:bodyPr numCol="1" anchorCtr="0" compatLnSpc="1">
            <a:prstTxWarp prst="textNoShape">
              <a:avLst/>
            </a:prstTxWarp>
          </a:bodyPr>
          <a:lstStyle/>
          <a:p>
            <a:pPr eaLnBrk="1" hangingPunct="1">
              <a:defRPr/>
            </a:pPr>
            <a:r>
              <a:rPr lang="es-ES" dirty="0"/>
              <a:t>¿Cuándo está indicada?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425145"/>
            <a:ext cx="8072468" cy="3907416"/>
          </a:xfrm>
        </p:spPr>
        <p:txBody>
          <a:bodyPr/>
          <a:lstStyle/>
          <a:p>
            <a:pPr>
              <a:lnSpc>
                <a:spcPct val="114000"/>
              </a:lnSpc>
              <a:spcBef>
                <a:spcPts val="600"/>
              </a:spcBef>
            </a:pPr>
            <a:r>
              <a:rPr lang="es-ES" sz="3600" dirty="0"/>
              <a:t>Después de un coito sin protección.</a:t>
            </a:r>
          </a:p>
          <a:p>
            <a:pPr>
              <a:lnSpc>
                <a:spcPct val="114000"/>
              </a:lnSpc>
              <a:spcBef>
                <a:spcPts val="600"/>
              </a:spcBef>
            </a:pPr>
            <a:r>
              <a:rPr lang="es-ES" sz="3600" dirty="0"/>
              <a:t>Cuando han ocurrido fallos en el método AC habitual o se han utilizado de forma incorrecta.</a:t>
            </a:r>
          </a:p>
          <a:p>
            <a:pPr>
              <a:lnSpc>
                <a:spcPct val="114000"/>
              </a:lnSpc>
              <a:spcBef>
                <a:spcPts val="600"/>
              </a:spcBef>
            </a:pPr>
            <a:r>
              <a:rPr lang="es-ES" sz="3600" dirty="0"/>
              <a:t>Tras agresión sexual en una mujer no protegida por un método AC.</a:t>
            </a:r>
          </a:p>
        </p:txBody>
      </p:sp>
      <p:pic>
        <p:nvPicPr>
          <p:cNvPr id="7" name="Imagen 6">
            <a:extLst>
              <a:ext uri="{FF2B5EF4-FFF2-40B4-BE49-F238E27FC236}">
                <a16:creationId xmlns:a16="http://schemas.microsoft.com/office/drawing/2014/main" id="{36A6C856-40A7-4A6F-AA3C-21FF72187C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24039107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4181" y="234950"/>
            <a:ext cx="7122151" cy="664797"/>
          </a:xfrm>
        </p:spPr>
        <p:txBody>
          <a:bodyPr numCol="1" anchorCtr="0" compatLnSpc="1">
            <a:prstTxWarp prst="textNoShape">
              <a:avLst/>
            </a:prstTxWarp>
          </a:bodyPr>
          <a:lstStyle/>
          <a:p>
            <a:pPr eaLnBrk="1" hangingPunct="1">
              <a:defRPr/>
            </a:pPr>
            <a:r>
              <a:rPr lang="es-ES" dirty="0"/>
              <a:t>¿Cómo se toma?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335063"/>
            <a:ext cx="8072468" cy="4431983"/>
          </a:xfrm>
        </p:spPr>
        <p:txBody>
          <a:bodyPr/>
          <a:lstStyle/>
          <a:p>
            <a:pPr>
              <a:lnSpc>
                <a:spcPct val="100000"/>
              </a:lnSpc>
              <a:spcBef>
                <a:spcPts val="0"/>
              </a:spcBef>
            </a:pPr>
            <a:r>
              <a:rPr lang="es-ES" sz="2400" dirty="0"/>
              <a:t>Debe tomarse lo antes posible tras el coito desprotegido, siempre en un plazo menor de 72 horas.</a:t>
            </a:r>
          </a:p>
          <a:p>
            <a:pPr>
              <a:lnSpc>
                <a:spcPct val="100000"/>
              </a:lnSpc>
              <a:spcBef>
                <a:spcPts val="0"/>
              </a:spcBef>
            </a:pPr>
            <a:r>
              <a:rPr lang="es-ES" sz="2400" dirty="0"/>
              <a:t>Una dosis de 1,5 mg de </a:t>
            </a:r>
            <a:r>
              <a:rPr lang="es-ES" sz="2400" dirty="0" err="1"/>
              <a:t>levonorgestrel</a:t>
            </a:r>
            <a:r>
              <a:rPr lang="es-ES" sz="2400" dirty="0"/>
              <a:t> dentro de las 72 horas siguientes a la relación sin protección.</a:t>
            </a:r>
          </a:p>
          <a:p>
            <a:pPr>
              <a:lnSpc>
                <a:spcPct val="100000"/>
              </a:lnSpc>
              <a:spcBef>
                <a:spcPts val="0"/>
              </a:spcBef>
            </a:pPr>
            <a:r>
              <a:rPr lang="es-ES" sz="2400" dirty="0"/>
              <a:t>Si han pasado más de 72 horas de la relación sin protección consulta con tu médico sobre la posibilidad de usar otros métodos de AC de emergencia (píldora de </a:t>
            </a:r>
            <a:r>
              <a:rPr lang="es-ES" sz="2400" i="1" dirty="0" err="1"/>
              <a:t>ulipristal</a:t>
            </a:r>
            <a:r>
              <a:rPr lang="es-ES" sz="2400" dirty="0"/>
              <a:t> o dispositivo intrauterino de cobre).</a:t>
            </a:r>
          </a:p>
          <a:p>
            <a:pPr>
              <a:lnSpc>
                <a:spcPct val="100000"/>
              </a:lnSpc>
              <a:spcBef>
                <a:spcPts val="0"/>
              </a:spcBef>
            </a:pPr>
            <a:r>
              <a:rPr lang="es-ES" sz="2400" dirty="0"/>
              <a:t>Si vuelves a tener relaciones sexuales antes de tener la regla se debe usar un método barrera (preservativo).                     Tan pronto como sea posible, inicia un método  anticonceptivo eficaz que puedas usar regularmente.</a:t>
            </a:r>
          </a:p>
        </p:txBody>
      </p:sp>
      <p:pic>
        <p:nvPicPr>
          <p:cNvPr id="7" name="Imagen 6">
            <a:extLst>
              <a:ext uri="{FF2B5EF4-FFF2-40B4-BE49-F238E27FC236}">
                <a16:creationId xmlns:a16="http://schemas.microsoft.com/office/drawing/2014/main" id="{546DF344-2B33-426C-874C-B083E27F85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113289841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4181" y="234950"/>
            <a:ext cx="7122151" cy="1107996"/>
          </a:xfrm>
        </p:spPr>
        <p:txBody>
          <a:bodyPr numCol="1" anchorCtr="0" compatLnSpc="1">
            <a:prstTxWarp prst="textNoShape">
              <a:avLst/>
            </a:prstTxWarp>
          </a:bodyPr>
          <a:lstStyle/>
          <a:p>
            <a:pPr eaLnBrk="1" hangingPunct="1">
              <a:defRPr/>
            </a:pPr>
            <a:r>
              <a:rPr lang="es-ES" sz="4000" dirty="0"/>
              <a:t>¿Tiene contraindicaciones? ¿Tiene efectos secundarios?</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425145"/>
            <a:ext cx="8072468" cy="3908762"/>
          </a:xfrm>
        </p:spPr>
        <p:txBody>
          <a:bodyPr/>
          <a:lstStyle/>
          <a:p>
            <a:pPr>
              <a:lnSpc>
                <a:spcPct val="100000"/>
              </a:lnSpc>
              <a:spcBef>
                <a:spcPts val="0"/>
              </a:spcBef>
            </a:pPr>
            <a:r>
              <a:rPr lang="es-ES" sz="2600" dirty="0"/>
              <a:t>No hay contraindicaciones absolutas, salvo el embarazo. Ya no sería útil y no tiene sentido su administración. </a:t>
            </a:r>
          </a:p>
          <a:p>
            <a:pPr lvl="1">
              <a:lnSpc>
                <a:spcPct val="100000"/>
              </a:lnSpc>
              <a:spcBef>
                <a:spcPts val="0"/>
              </a:spcBef>
            </a:pPr>
            <a:r>
              <a:rPr lang="es-ES" sz="2400" dirty="0"/>
              <a:t>No tiene efectos teratógenos.</a:t>
            </a:r>
          </a:p>
          <a:p>
            <a:pPr>
              <a:lnSpc>
                <a:spcPct val="100000"/>
              </a:lnSpc>
              <a:spcBef>
                <a:spcPts val="0"/>
              </a:spcBef>
            </a:pPr>
            <a:r>
              <a:rPr lang="es-ES" sz="2600" dirty="0"/>
              <a:t>Los vómitos son raros. Si se presentan en las 2 primeras horas tras la toma se debe repetir la dosis. </a:t>
            </a:r>
          </a:p>
          <a:p>
            <a:pPr lvl="1">
              <a:lnSpc>
                <a:spcPct val="100000"/>
              </a:lnSpc>
              <a:spcBef>
                <a:spcPts val="0"/>
              </a:spcBef>
            </a:pPr>
            <a:r>
              <a:rPr lang="es-ES" sz="2400" dirty="0"/>
              <a:t>Se puede alterar el ciclo menstrual según el momento en que se tomen.</a:t>
            </a:r>
          </a:p>
          <a:p>
            <a:pPr>
              <a:lnSpc>
                <a:spcPct val="100000"/>
              </a:lnSpc>
              <a:spcBef>
                <a:spcPts val="0"/>
              </a:spcBef>
            </a:pPr>
            <a:r>
              <a:rPr lang="es-ES" sz="2600" dirty="0"/>
              <a:t>El uso repetido de AC de emergencia no conlleva riesgos conocidos para la salud. </a:t>
            </a:r>
          </a:p>
          <a:p>
            <a:pPr lvl="1">
              <a:lnSpc>
                <a:spcPct val="100000"/>
              </a:lnSpc>
              <a:spcBef>
                <a:spcPts val="0"/>
              </a:spcBef>
            </a:pPr>
            <a:r>
              <a:rPr lang="es-ES" sz="2400" dirty="0"/>
              <a:t>No tiene efectos sobre un embarazo establecido.</a:t>
            </a:r>
          </a:p>
        </p:txBody>
      </p:sp>
      <p:pic>
        <p:nvPicPr>
          <p:cNvPr id="7" name="Imagen 6">
            <a:extLst>
              <a:ext uri="{FF2B5EF4-FFF2-40B4-BE49-F238E27FC236}">
                <a16:creationId xmlns:a16="http://schemas.microsoft.com/office/drawing/2014/main" id="{D707299D-7429-4B16-96A3-FC2A811336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274494304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4181" y="234950"/>
            <a:ext cx="7122151" cy="664797"/>
          </a:xfrm>
        </p:spPr>
        <p:txBody>
          <a:bodyPr numCol="1" anchorCtr="0" compatLnSpc="1">
            <a:prstTxWarp prst="textNoShape">
              <a:avLst/>
            </a:prstTxWarp>
          </a:bodyPr>
          <a:lstStyle/>
          <a:p>
            <a:pPr eaLnBrk="1" hangingPunct="1">
              <a:defRPr/>
            </a:pPr>
            <a:r>
              <a:rPr lang="es-ES" dirty="0"/>
              <a:t>¿Dónde puedo conseguirla?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245469"/>
            <a:ext cx="8170122" cy="4616648"/>
          </a:xfrm>
        </p:spPr>
        <p:txBody>
          <a:bodyPr/>
          <a:lstStyle/>
          <a:p>
            <a:pPr>
              <a:lnSpc>
                <a:spcPct val="100000"/>
              </a:lnSpc>
              <a:spcBef>
                <a:spcPts val="0"/>
              </a:spcBef>
            </a:pPr>
            <a:r>
              <a:rPr lang="es-ES" sz="2800" dirty="0"/>
              <a:t>En España son de venta libre en farmacias </a:t>
            </a:r>
            <a:r>
              <a:rPr lang="es-ES" sz="2800" b="1" dirty="0"/>
              <a:t>para mayores de 16 años</a:t>
            </a:r>
            <a:r>
              <a:rPr lang="es-ES" sz="2800" dirty="0"/>
              <a:t>. </a:t>
            </a:r>
          </a:p>
          <a:p>
            <a:pPr>
              <a:lnSpc>
                <a:spcPct val="100000"/>
              </a:lnSpc>
              <a:spcBef>
                <a:spcPts val="0"/>
              </a:spcBef>
            </a:pPr>
            <a:r>
              <a:rPr lang="es-ES" sz="2800" dirty="0"/>
              <a:t>Puedes conseguir la píldora anticonceptiva de emergencia </a:t>
            </a:r>
            <a:r>
              <a:rPr lang="es-ES" sz="2800" b="1" dirty="0"/>
              <a:t>sin receta en las farmacias</a:t>
            </a:r>
            <a:r>
              <a:rPr lang="es-ES" sz="2800" dirty="0"/>
              <a:t>. El profesional farmacéutico debe asesorarte y darte instrucciones sobre la toma del medicamento y otras dudas que puedas tener. </a:t>
            </a:r>
          </a:p>
          <a:p>
            <a:pPr>
              <a:lnSpc>
                <a:spcPct val="100000"/>
              </a:lnSpc>
              <a:spcBef>
                <a:spcPts val="0"/>
              </a:spcBef>
            </a:pPr>
            <a:r>
              <a:rPr lang="es-ES" sz="2800" b="1" dirty="0"/>
              <a:t>Si eres menor de 16 años</a:t>
            </a:r>
            <a:r>
              <a:rPr lang="es-ES" sz="2800" dirty="0"/>
              <a:t>, en la farmacia podrán valorar si tienes madurez suficiente.</a:t>
            </a:r>
          </a:p>
          <a:p>
            <a:pPr lvl="1">
              <a:lnSpc>
                <a:spcPct val="100000"/>
              </a:lnSpc>
              <a:spcBef>
                <a:spcPts val="0"/>
              </a:spcBef>
            </a:pPr>
            <a:r>
              <a:rPr lang="es-ES" sz="2400" dirty="0"/>
              <a:t>En caso de duda, te deben derivar a un centro                   de salud.</a:t>
            </a:r>
          </a:p>
        </p:txBody>
      </p:sp>
      <p:pic>
        <p:nvPicPr>
          <p:cNvPr id="7" name="Imagen 6">
            <a:extLst>
              <a:ext uri="{FF2B5EF4-FFF2-40B4-BE49-F238E27FC236}">
                <a16:creationId xmlns:a16="http://schemas.microsoft.com/office/drawing/2014/main" id="{6B0BF666-D5B5-45B7-842D-9400B868C2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27533899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4181" y="234950"/>
            <a:ext cx="7122151" cy="1107996"/>
          </a:xfrm>
        </p:spPr>
        <p:txBody>
          <a:bodyPr numCol="1" anchorCtr="0" compatLnSpc="1">
            <a:prstTxWarp prst="textNoShape">
              <a:avLst/>
            </a:prstTxWarp>
          </a:bodyPr>
          <a:lstStyle/>
          <a:p>
            <a:pPr eaLnBrk="1" hangingPunct="1">
              <a:defRPr/>
            </a:pPr>
            <a:r>
              <a:rPr lang="es-ES" sz="4000" dirty="0"/>
              <a:t>Paginas de la web donde encontrar información sobre anticoncepción</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5656232-ACC7-4431-B0D5-D35C745434E8}"/>
              </a:ext>
            </a:extLst>
          </p:cNvPr>
          <p:cNvSpPr>
            <a:spLocks noGrp="1"/>
          </p:cNvSpPr>
          <p:nvPr>
            <p:ph idx="1"/>
          </p:nvPr>
        </p:nvSpPr>
        <p:spPr>
          <a:xfrm>
            <a:off x="734181" y="1513922"/>
            <a:ext cx="8072468" cy="3191771"/>
          </a:xfrm>
        </p:spPr>
        <p:txBody>
          <a:bodyPr/>
          <a:lstStyle/>
          <a:p>
            <a:pPr lvl="0">
              <a:lnSpc>
                <a:spcPct val="125000"/>
              </a:lnSpc>
              <a:spcBef>
                <a:spcPts val="0"/>
              </a:spcBef>
            </a:pPr>
            <a:r>
              <a:rPr lang="es-ES" sz="2800" u="sng" dirty="0">
                <a:hlinkClick r:id="rId4"/>
              </a:rPr>
              <a:t>www.anticonceptivoshoy.com/</a:t>
            </a:r>
            <a:endParaRPr lang="es-ES" sz="2800" u="sng" dirty="0"/>
          </a:p>
          <a:p>
            <a:pPr lvl="0">
              <a:lnSpc>
                <a:spcPct val="125000"/>
              </a:lnSpc>
              <a:spcBef>
                <a:spcPts val="0"/>
              </a:spcBef>
            </a:pPr>
            <a:r>
              <a:rPr lang="es-ES" sz="2800" u="sng" dirty="0">
                <a:hlinkClick r:id="rId5"/>
              </a:rPr>
              <a:t>http://enanticoncepcionvivetuvida.es/home/anticoncepcion-de-urgencia/</a:t>
            </a:r>
            <a:endParaRPr lang="es-ES" sz="2800" u="sng" dirty="0"/>
          </a:p>
          <a:p>
            <a:pPr lvl="0">
              <a:lnSpc>
                <a:spcPct val="125000"/>
              </a:lnSpc>
              <a:spcBef>
                <a:spcPts val="0"/>
              </a:spcBef>
            </a:pPr>
            <a:r>
              <a:rPr lang="es-ES" sz="2800" u="sng" dirty="0">
                <a:hlinkClick r:id="rId6"/>
              </a:rPr>
              <a:t>http://centrojoven.org/index.php?ir=info12</a:t>
            </a:r>
            <a:endParaRPr lang="es-ES" sz="2800" u="sng" dirty="0"/>
          </a:p>
          <a:p>
            <a:pPr lvl="0">
              <a:lnSpc>
                <a:spcPct val="125000"/>
              </a:lnSpc>
              <a:spcBef>
                <a:spcPts val="0"/>
              </a:spcBef>
            </a:pPr>
            <a:r>
              <a:rPr lang="es-ES" sz="2800" dirty="0"/>
              <a:t>LÍNEA SEX-JOVEN: teléfono estatal de información sexual en fines de semana (608.10.23.13)</a:t>
            </a:r>
          </a:p>
        </p:txBody>
      </p:sp>
      <p:pic>
        <p:nvPicPr>
          <p:cNvPr id="7" name="Imagen 6">
            <a:extLst>
              <a:ext uri="{FF2B5EF4-FFF2-40B4-BE49-F238E27FC236}">
                <a16:creationId xmlns:a16="http://schemas.microsoft.com/office/drawing/2014/main" id="{F1E08F3F-7D15-408C-8034-CA65EBF876F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83122" y="4656153"/>
            <a:ext cx="1316416" cy="1260000"/>
          </a:xfrm>
          <a:prstGeom prst="rect">
            <a:avLst/>
          </a:prstGeom>
        </p:spPr>
      </p:pic>
    </p:spTree>
    <p:extLst>
      <p:ext uri="{BB962C8B-B14F-4D97-AF65-F5344CB8AC3E}">
        <p14:creationId xmlns:p14="http://schemas.microsoft.com/office/powerpoint/2010/main" val="150549197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558</Words>
  <Application>Microsoft Office PowerPoint</Application>
  <PresentationFormat>Presentación en pantalla (4:3)</PresentationFormat>
  <Paragraphs>46</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1_White with Blue Bar Segoe Template_TP10286789</vt:lpstr>
      <vt:lpstr>Presentación de PowerPoint</vt:lpstr>
      <vt:lpstr>¿Qué significa anticoncepción de emergencia?</vt:lpstr>
      <vt:lpstr>¿Cuándo está indicada?</vt:lpstr>
      <vt:lpstr>¿Cómo se toma?</vt:lpstr>
      <vt:lpstr>¿Tiene contraindicaciones? ¿Tiene efectos secundarios?</vt:lpstr>
      <vt:lpstr>¿Dónde puedo conseguirla?</vt:lpstr>
      <vt:lpstr>Paginas de la web donde encontrar información sobre anticoncepción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9</cp:revision>
  <dcterms:created xsi:type="dcterms:W3CDTF">2016-05-03T15:33:32Z</dcterms:created>
  <dcterms:modified xsi:type="dcterms:W3CDTF">2018-11-14T19:59:57Z</dcterms:modified>
</cp:coreProperties>
</file>