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6" autoAdjust="0"/>
    <p:restoredTop sz="94700" autoAdjust="0"/>
  </p:normalViewPr>
  <p:slideViewPr>
    <p:cSldViewPr snapToGrid="0">
      <p:cViewPr>
        <p:scale>
          <a:sx n="81" d="100"/>
          <a:sy n="81" d="100"/>
        </p:scale>
        <p:origin x="-7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CACDEB-6495-4306-8203-6ACDD6CF2761}" type="datetimeFigureOut">
              <a:rPr lang="es-ES" smtClean="0"/>
              <a:t>18/07/2019</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F7C16-E8F6-4A45-809F-1B34861A67DC}" type="slidenum">
              <a:rPr lang="es-ES" smtClean="0"/>
              <a:t>‹Nº›</a:t>
            </a:fld>
            <a:endParaRPr lang="es-ES"/>
          </a:p>
        </p:txBody>
      </p:sp>
    </p:spTree>
    <p:extLst>
      <p:ext uri="{BB962C8B-B14F-4D97-AF65-F5344CB8AC3E}">
        <p14:creationId xmlns:p14="http://schemas.microsoft.com/office/powerpoint/2010/main" val="3771091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7/18/2019 4:12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64209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7/18/2019 4:12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2</a:t>
            </a:fld>
            <a:endParaRPr lang="en-US">
              <a:solidFill>
                <a:srgbClr val="000000"/>
              </a:solidFill>
            </a:endParaRPr>
          </a:p>
        </p:txBody>
      </p:sp>
    </p:spTree>
    <p:extLst>
      <p:ext uri="{BB962C8B-B14F-4D97-AF65-F5344CB8AC3E}">
        <p14:creationId xmlns:p14="http://schemas.microsoft.com/office/powerpoint/2010/main" val="336350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7/18/2019 4:12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3</a:t>
            </a:fld>
            <a:endParaRPr lang="en-US">
              <a:solidFill>
                <a:srgbClr val="000000"/>
              </a:solidFill>
            </a:endParaRPr>
          </a:p>
        </p:txBody>
      </p:sp>
    </p:spTree>
    <p:extLst>
      <p:ext uri="{BB962C8B-B14F-4D97-AF65-F5344CB8AC3E}">
        <p14:creationId xmlns:p14="http://schemas.microsoft.com/office/powerpoint/2010/main" val="3921817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7/18/2019 4:12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4</a:t>
            </a:fld>
            <a:endParaRPr lang="en-US">
              <a:solidFill>
                <a:srgbClr val="000000"/>
              </a:solidFill>
            </a:endParaRPr>
          </a:p>
        </p:txBody>
      </p:sp>
    </p:spTree>
    <p:extLst>
      <p:ext uri="{BB962C8B-B14F-4D97-AF65-F5344CB8AC3E}">
        <p14:creationId xmlns:p14="http://schemas.microsoft.com/office/powerpoint/2010/main" val="3799314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7/18/2019 4:12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5</a:t>
            </a:fld>
            <a:endParaRPr lang="en-US">
              <a:solidFill>
                <a:srgbClr val="000000"/>
              </a:solidFill>
            </a:endParaRPr>
          </a:p>
        </p:txBody>
      </p:sp>
    </p:spTree>
    <p:extLst>
      <p:ext uri="{BB962C8B-B14F-4D97-AF65-F5344CB8AC3E}">
        <p14:creationId xmlns:p14="http://schemas.microsoft.com/office/powerpoint/2010/main" val="2181387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1872408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02044873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145919107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962732" y="2355850"/>
            <a:ext cx="10253485"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211672648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962732" y="2355850"/>
            <a:ext cx="10253485"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16730957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32034802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18453461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508000" y="1411553"/>
            <a:ext cx="54864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97600" y="1411553"/>
            <a:ext cx="54864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49775983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0" y="1411553"/>
            <a:ext cx="54864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507999" y="2174875"/>
            <a:ext cx="5486400" cy="1855893"/>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4642" y="1411553"/>
            <a:ext cx="548935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68" y="2174875"/>
            <a:ext cx="5490632" cy="1855893"/>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18583402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51617950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656699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75921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21166" y="6007101"/>
            <a:ext cx="12213167" cy="849313"/>
          </a:xfrm>
          <a:prstGeom prst="rect">
            <a:avLst/>
          </a:prstGeom>
          <a:noFill/>
          <a:ln w="9525">
            <a:noFill/>
            <a:miter lim="800000"/>
            <a:headEnd/>
            <a:tailEnd/>
          </a:ln>
        </p:spPr>
      </p:pic>
      <p:sp>
        <p:nvSpPr>
          <p:cNvPr id="2" name="Title Placeholder 1"/>
          <p:cNvSpPr>
            <a:spLocks noGrp="1"/>
          </p:cNvSpPr>
          <p:nvPr>
            <p:ph type="title"/>
          </p:nvPr>
        </p:nvSpPr>
        <p:spPr>
          <a:xfrm>
            <a:off x="508000" y="230188"/>
            <a:ext cx="11176000" cy="1329595"/>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508000" y="1412875"/>
            <a:ext cx="11176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3562579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9048750" y="6330951"/>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9083676" y="234950"/>
            <a:ext cx="1439863" cy="882650"/>
          </a:xfrm>
          <a:prstGeom prst="rect">
            <a:avLst/>
          </a:prstGeom>
          <a:noFill/>
          <a:ln w="9525">
            <a:noFill/>
            <a:miter lim="800000"/>
            <a:headEnd/>
            <a:tailEnd/>
          </a:ln>
        </p:spPr>
      </p:pic>
      <p:sp>
        <p:nvSpPr>
          <p:cNvPr id="12" name="CuadroTexto 11"/>
          <p:cNvSpPr txBox="1"/>
          <p:nvPr/>
        </p:nvSpPr>
        <p:spPr>
          <a:xfrm>
            <a:off x="1703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1359877" y="1644650"/>
            <a:ext cx="9390185" cy="1446550"/>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a:solidFill>
                  <a:srgbClr val="000000"/>
                </a:solidFill>
                <a:latin typeface="Arial" charset="0"/>
              </a:rPr>
              <a:t>LA GASTROENTERITIS AGUDA, ¿ES UNA GRIPE ESTOMACAL?</a:t>
            </a:r>
            <a:endParaRPr lang="es-ES" sz="4400" dirty="0">
              <a:solidFill>
                <a:srgbClr val="000000"/>
              </a:solidFill>
              <a:latin typeface="Arial" charset="0"/>
            </a:endParaRPr>
          </a:p>
        </p:txBody>
      </p:sp>
      <p:sp>
        <p:nvSpPr>
          <p:cNvPr id="2" name="CuadroTexto 11"/>
          <p:cNvSpPr txBox="1"/>
          <p:nvPr/>
        </p:nvSpPr>
        <p:spPr>
          <a:xfrm>
            <a:off x="2848707" y="4201572"/>
            <a:ext cx="5134709" cy="523220"/>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 </a:t>
            </a:r>
            <a:r>
              <a:rPr lang="es-ES" sz="2800" dirty="0" smtClean="0">
                <a:solidFill>
                  <a:srgbClr val="000000"/>
                </a:solidFill>
                <a:effectLst>
                  <a:outerShdw blurRad="38100" dist="38100" dir="2700000" algn="tl">
                    <a:srgbClr val="C0C0C0"/>
                  </a:outerShdw>
                </a:effectLst>
                <a:latin typeface="Arial" charset="0"/>
                <a:cs typeface="Arial" charset="0"/>
              </a:rPr>
              <a:t>Josefa </a:t>
            </a:r>
            <a:r>
              <a:rPr lang="es-ES" sz="2800" dirty="0">
                <a:solidFill>
                  <a:srgbClr val="000000"/>
                </a:solidFill>
                <a:effectLst>
                  <a:outerShdw blurRad="38100" dist="38100" dir="2700000" algn="tl">
                    <a:srgbClr val="C0C0C0"/>
                  </a:outerShdw>
                </a:effectLst>
                <a:latin typeface="Arial" charset="0"/>
                <a:cs typeface="Arial" charset="0"/>
              </a:rPr>
              <a:t>Ares </a:t>
            </a:r>
            <a:r>
              <a:rPr lang="es-ES" sz="2800" dirty="0" err="1">
                <a:solidFill>
                  <a:srgbClr val="000000"/>
                </a:solidFill>
                <a:effectLst>
                  <a:outerShdw blurRad="38100" dist="38100" dir="2700000" algn="tl">
                    <a:srgbClr val="C0C0C0"/>
                  </a:outerShdw>
                </a:effectLst>
                <a:latin typeface="Arial" charset="0"/>
                <a:cs typeface="Arial" charset="0"/>
              </a:rPr>
              <a:t>Alvarez</a:t>
            </a:r>
            <a:r>
              <a:rPr lang="es-ES" sz="2800" dirty="0">
                <a:solidFill>
                  <a:srgbClr val="000000"/>
                </a:solidFill>
                <a:effectLst>
                  <a:outerShdw blurRad="38100" dist="38100" dir="2700000" algn="tl">
                    <a:srgbClr val="C0C0C0"/>
                  </a:outerShdw>
                </a:effectLst>
                <a:latin typeface="Arial" charset="0"/>
                <a:cs typeface="Arial" charset="0"/>
              </a:rPr>
              <a:t>. </a:t>
            </a:r>
            <a:r>
              <a:rPr lang="es-ES" sz="2800" dirty="0" smtClean="0">
                <a:solidFill>
                  <a:srgbClr val="000000"/>
                </a:solidFill>
                <a:effectLst>
                  <a:outerShdw blurRad="38100" dist="38100" dir="2700000" algn="tl">
                    <a:srgbClr val="C0C0C0"/>
                  </a:outerShdw>
                </a:effectLst>
                <a:latin typeface="Arial" charset="0"/>
                <a:cs typeface="Arial" charset="0"/>
              </a:rPr>
              <a:t>Pediatra</a:t>
            </a:r>
            <a:endParaRPr lang="es-ES" sz="28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96550" y="4295357"/>
            <a:ext cx="84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81839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9048750" y="6330951"/>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9083676" y="234950"/>
            <a:ext cx="1439863" cy="882650"/>
          </a:xfrm>
          <a:prstGeom prst="rect">
            <a:avLst/>
          </a:prstGeom>
          <a:noFill/>
          <a:ln w="9525">
            <a:noFill/>
            <a:miter lim="800000"/>
            <a:headEnd/>
            <a:tailEnd/>
          </a:ln>
        </p:spPr>
      </p:pic>
      <p:sp>
        <p:nvSpPr>
          <p:cNvPr id="12" name="CuadroTexto 11"/>
          <p:cNvSpPr txBox="1"/>
          <p:nvPr/>
        </p:nvSpPr>
        <p:spPr>
          <a:xfrm>
            <a:off x="1703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6" name="Título 5"/>
          <p:cNvSpPr>
            <a:spLocks noGrp="1"/>
          </p:cNvSpPr>
          <p:nvPr>
            <p:ph type="title"/>
          </p:nvPr>
        </p:nvSpPr>
        <p:spPr>
          <a:xfrm>
            <a:off x="508000" y="230188"/>
            <a:ext cx="11176000" cy="1163395"/>
          </a:xfrm>
        </p:spPr>
        <p:txBody>
          <a:bodyPr/>
          <a:lstStyle/>
          <a:p>
            <a:r>
              <a:rPr lang="es-ES" dirty="0"/>
              <a:t>¿Qué son las gastroenteritis aguda?</a:t>
            </a:r>
            <a:br>
              <a:rPr lang="es-ES" dirty="0"/>
            </a:br>
            <a:endParaRPr lang="es-ES" sz="3600" dirty="0"/>
          </a:p>
        </p:txBody>
      </p:sp>
      <p:sp>
        <p:nvSpPr>
          <p:cNvPr id="7" name="Marcador de contenido 6"/>
          <p:cNvSpPr>
            <a:spLocks noGrp="1"/>
          </p:cNvSpPr>
          <p:nvPr>
            <p:ph idx="1"/>
          </p:nvPr>
        </p:nvSpPr>
        <p:spPr>
          <a:xfrm>
            <a:off x="1073822" y="1375508"/>
            <a:ext cx="8729785" cy="4044184"/>
          </a:xfrm>
        </p:spPr>
        <p:txBody>
          <a:bodyPr/>
          <a:lstStyle/>
          <a:p>
            <a:pPr marL="0" indent="0">
              <a:buNone/>
            </a:pPr>
            <a:r>
              <a:rPr lang="es-ES" sz="2800" dirty="0"/>
              <a:t>Es una inflamación del estómago y del </a:t>
            </a:r>
            <a:r>
              <a:rPr lang="es-ES" sz="2800" dirty="0" smtClean="0"/>
              <a:t>intestino</a:t>
            </a:r>
            <a:endParaRPr lang="es-ES" sz="2800" dirty="0"/>
          </a:p>
          <a:p>
            <a:pPr lvl="1"/>
            <a:r>
              <a:rPr lang="es-ES" sz="2400" dirty="0"/>
              <a:t>Los niños tienen:</a:t>
            </a:r>
          </a:p>
          <a:p>
            <a:pPr lvl="2"/>
            <a:r>
              <a:rPr lang="es-ES" dirty="0"/>
              <a:t>Heces líquidas y en mayor número</a:t>
            </a:r>
          </a:p>
          <a:p>
            <a:pPr lvl="2"/>
            <a:r>
              <a:rPr lang="es-ES" dirty="0"/>
              <a:t>A veces también vómitos, fiebre, retortijones</a:t>
            </a:r>
          </a:p>
          <a:p>
            <a:pPr lvl="1"/>
            <a:r>
              <a:rPr lang="es-ES" sz="2400" dirty="0"/>
              <a:t>Cura sola en unos pocos días </a:t>
            </a:r>
          </a:p>
          <a:p>
            <a:pPr lvl="1"/>
            <a:r>
              <a:rPr lang="es-ES" sz="2400" dirty="0"/>
              <a:t>En los lactantes puede durar hasta dos semanas</a:t>
            </a:r>
          </a:p>
          <a:p>
            <a:pPr lvl="1"/>
            <a:r>
              <a:rPr lang="es-ES" sz="2400" dirty="0"/>
              <a:t>Hay que evitar que NO SE DESHIDRATE</a:t>
            </a:r>
          </a:p>
          <a:p>
            <a:pPr lvl="1"/>
            <a:r>
              <a:rPr lang="es-ES" sz="2400" dirty="0"/>
              <a:t>La causa: </a:t>
            </a:r>
          </a:p>
          <a:p>
            <a:pPr lvl="2"/>
            <a:r>
              <a:rPr lang="es-ES" dirty="0"/>
              <a:t>Los virus: Gripe estomacal</a:t>
            </a:r>
          </a:p>
          <a:p>
            <a:pPr lvl="2"/>
            <a:r>
              <a:rPr lang="es-ES" dirty="0"/>
              <a:t>Menos frecuente: bacterias y parásitos</a:t>
            </a:r>
          </a:p>
        </p:txBody>
      </p:sp>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96550" y="4295357"/>
            <a:ext cx="84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803654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9048750" y="6330951"/>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9083676" y="234950"/>
            <a:ext cx="1439863" cy="882650"/>
          </a:xfrm>
          <a:prstGeom prst="rect">
            <a:avLst/>
          </a:prstGeom>
          <a:noFill/>
          <a:ln w="9525">
            <a:noFill/>
            <a:miter lim="800000"/>
            <a:headEnd/>
            <a:tailEnd/>
          </a:ln>
        </p:spPr>
      </p:pic>
      <p:sp>
        <p:nvSpPr>
          <p:cNvPr id="12" name="CuadroTexto 11"/>
          <p:cNvSpPr txBox="1"/>
          <p:nvPr/>
        </p:nvSpPr>
        <p:spPr>
          <a:xfrm>
            <a:off x="1703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6" name="Título 5"/>
          <p:cNvSpPr>
            <a:spLocks noGrp="1"/>
          </p:cNvSpPr>
          <p:nvPr>
            <p:ph type="title"/>
          </p:nvPr>
        </p:nvSpPr>
        <p:spPr>
          <a:xfrm>
            <a:off x="508000" y="230188"/>
            <a:ext cx="11176000" cy="664797"/>
          </a:xfrm>
        </p:spPr>
        <p:txBody>
          <a:bodyPr/>
          <a:lstStyle/>
          <a:p>
            <a:r>
              <a:rPr lang="es-ES" dirty="0"/>
              <a:t>Tratamiento: Evitar la deshidratación</a:t>
            </a:r>
          </a:p>
        </p:txBody>
      </p:sp>
      <p:sp>
        <p:nvSpPr>
          <p:cNvPr id="7" name="Marcador de contenido 6"/>
          <p:cNvSpPr>
            <a:spLocks noGrp="1"/>
          </p:cNvSpPr>
          <p:nvPr>
            <p:ph idx="1"/>
          </p:nvPr>
        </p:nvSpPr>
        <p:spPr>
          <a:xfrm>
            <a:off x="941754" y="1384670"/>
            <a:ext cx="9233877" cy="3908762"/>
          </a:xfrm>
        </p:spPr>
        <p:txBody>
          <a:bodyPr/>
          <a:lstStyle/>
          <a:p>
            <a:r>
              <a:rPr lang="es-ES" sz="2800" dirty="0"/>
              <a:t>Casos leves en su mayoría</a:t>
            </a:r>
          </a:p>
          <a:p>
            <a:pPr lvl="1"/>
            <a:r>
              <a:rPr lang="es-ES" sz="2400" dirty="0"/>
              <a:t>Agua en pequeñas cantidades, de forma frecuente, sin forzar:</a:t>
            </a:r>
          </a:p>
          <a:p>
            <a:r>
              <a:rPr lang="es-ES" sz="2800" dirty="0"/>
              <a:t>Casos de más intensidad</a:t>
            </a:r>
          </a:p>
          <a:p>
            <a:pPr lvl="1"/>
            <a:r>
              <a:rPr lang="es-ES" sz="2400" dirty="0"/>
              <a:t>Soluciones de farmacia de rehidratación oral</a:t>
            </a:r>
          </a:p>
          <a:p>
            <a:r>
              <a:rPr lang="es-ES" sz="2800" dirty="0"/>
              <a:t>Alimentación precoz</a:t>
            </a:r>
          </a:p>
          <a:p>
            <a:pPr lvl="1"/>
            <a:r>
              <a:rPr lang="es-ES" sz="2400" dirty="0"/>
              <a:t>Mantener lactancia materna, leche de fórmula sin cambios</a:t>
            </a:r>
          </a:p>
          <a:p>
            <a:pPr lvl="1"/>
            <a:r>
              <a:rPr lang="es-ES" sz="2400" dirty="0"/>
              <a:t>Evitar exceso de azucares, dulces y alimentos grasos</a:t>
            </a:r>
          </a:p>
          <a:p>
            <a:r>
              <a:rPr lang="es-ES" sz="2800" dirty="0" err="1"/>
              <a:t>Probióticos</a:t>
            </a:r>
            <a:r>
              <a:rPr lang="es-ES" sz="2800" dirty="0"/>
              <a:t>: </a:t>
            </a:r>
            <a:r>
              <a:rPr lang="es-ES" sz="2400" dirty="0"/>
              <a:t>algunos pueden acortar la duración</a:t>
            </a:r>
          </a:p>
          <a:p>
            <a:r>
              <a:rPr lang="es-ES" sz="2800" dirty="0"/>
              <a:t>No sirven los antibióticos ni para cortar los vómitos.</a:t>
            </a:r>
          </a:p>
        </p:txBody>
      </p:sp>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96550" y="4295357"/>
            <a:ext cx="84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03612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9048750" y="6330951"/>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9083676" y="234950"/>
            <a:ext cx="1439863" cy="882650"/>
          </a:xfrm>
          <a:prstGeom prst="rect">
            <a:avLst/>
          </a:prstGeom>
          <a:noFill/>
          <a:ln w="9525">
            <a:noFill/>
            <a:miter lim="800000"/>
            <a:headEnd/>
            <a:tailEnd/>
          </a:ln>
        </p:spPr>
      </p:pic>
      <p:sp>
        <p:nvSpPr>
          <p:cNvPr id="12" name="CuadroTexto 11"/>
          <p:cNvSpPr txBox="1"/>
          <p:nvPr/>
        </p:nvSpPr>
        <p:spPr>
          <a:xfrm>
            <a:off x="1703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6" name="Título 5"/>
          <p:cNvSpPr>
            <a:spLocks noGrp="1"/>
          </p:cNvSpPr>
          <p:nvPr>
            <p:ph type="title"/>
          </p:nvPr>
        </p:nvSpPr>
        <p:spPr>
          <a:xfrm>
            <a:off x="508000" y="230188"/>
            <a:ext cx="11176000" cy="664797"/>
          </a:xfrm>
        </p:spPr>
        <p:txBody>
          <a:bodyPr/>
          <a:lstStyle/>
          <a:p>
            <a:r>
              <a:rPr lang="es-ES" dirty="0"/>
              <a:t>¿Cómo prevenir?</a:t>
            </a:r>
          </a:p>
        </p:txBody>
      </p:sp>
      <p:sp>
        <p:nvSpPr>
          <p:cNvPr id="7" name="Marcador de contenido 6"/>
          <p:cNvSpPr>
            <a:spLocks noGrp="1"/>
          </p:cNvSpPr>
          <p:nvPr>
            <p:ph idx="1"/>
          </p:nvPr>
        </p:nvSpPr>
        <p:spPr>
          <a:xfrm>
            <a:off x="903165" y="1363785"/>
            <a:ext cx="9593385" cy="4179606"/>
          </a:xfrm>
        </p:spPr>
        <p:txBody>
          <a:bodyPr/>
          <a:lstStyle/>
          <a:p>
            <a:r>
              <a:rPr lang="es-ES" sz="2800" dirty="0"/>
              <a:t>Se contagia de unas personas a otras</a:t>
            </a:r>
          </a:p>
          <a:p>
            <a:r>
              <a:rPr lang="es-ES" sz="2800" dirty="0"/>
              <a:t>LAVADO DE MANOS, especialmente:</a:t>
            </a:r>
          </a:p>
          <a:p>
            <a:pPr lvl="1"/>
            <a:r>
              <a:rPr lang="es-ES" dirty="0"/>
              <a:t>Tras el cambio de pañales</a:t>
            </a:r>
          </a:p>
          <a:p>
            <a:pPr lvl="1"/>
            <a:r>
              <a:rPr lang="es-ES" dirty="0"/>
              <a:t>Tras el aseo del niño</a:t>
            </a:r>
          </a:p>
          <a:p>
            <a:pPr lvl="1"/>
            <a:r>
              <a:rPr lang="es-ES" dirty="0"/>
              <a:t>Tras usar el retrete</a:t>
            </a:r>
          </a:p>
          <a:p>
            <a:pPr lvl="1"/>
            <a:r>
              <a:rPr lang="es-ES" dirty="0"/>
              <a:t>Antes de comer o manipular alimentos</a:t>
            </a:r>
          </a:p>
          <a:p>
            <a:r>
              <a:rPr lang="es-ES" sz="2800" dirty="0"/>
              <a:t>Evitar el colegio o guardería si:</a:t>
            </a:r>
          </a:p>
          <a:p>
            <a:pPr lvl="1"/>
            <a:r>
              <a:rPr lang="es-ES" dirty="0"/>
              <a:t>El niño está decaído, tiene fiebre o dolor, hace muchas </a:t>
            </a:r>
            <a:r>
              <a:rPr lang="es-ES" dirty="0" smtClean="0"/>
              <a:t>  </a:t>
            </a:r>
          </a:p>
          <a:p>
            <a:pPr marL="517525" lvl="1" indent="0">
              <a:buNone/>
            </a:pPr>
            <a:r>
              <a:rPr lang="es-ES" dirty="0" smtClean="0"/>
              <a:t>cacas</a:t>
            </a:r>
            <a:r>
              <a:rPr lang="es-ES" dirty="0"/>
              <a:t>, desbordan el pañal o tienen sangre o moco</a:t>
            </a:r>
          </a:p>
        </p:txBody>
      </p:sp>
      <p:pic>
        <p:nvPicPr>
          <p:cNvPr id="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96550" y="4295357"/>
            <a:ext cx="84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145952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9048750" y="6330951"/>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9083676" y="234950"/>
            <a:ext cx="1439863" cy="882650"/>
          </a:xfrm>
          <a:prstGeom prst="rect">
            <a:avLst/>
          </a:prstGeom>
          <a:noFill/>
          <a:ln w="9525">
            <a:noFill/>
            <a:miter lim="800000"/>
            <a:headEnd/>
            <a:tailEnd/>
          </a:ln>
        </p:spPr>
      </p:pic>
      <p:sp>
        <p:nvSpPr>
          <p:cNvPr id="12" name="CuadroTexto 11"/>
          <p:cNvSpPr txBox="1"/>
          <p:nvPr/>
        </p:nvSpPr>
        <p:spPr>
          <a:xfrm>
            <a:off x="1703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6" name="Título 5"/>
          <p:cNvSpPr>
            <a:spLocks noGrp="1"/>
          </p:cNvSpPr>
          <p:nvPr>
            <p:ph type="title"/>
          </p:nvPr>
        </p:nvSpPr>
        <p:spPr>
          <a:xfrm>
            <a:off x="508000" y="230188"/>
            <a:ext cx="11176000" cy="664797"/>
          </a:xfrm>
        </p:spPr>
        <p:txBody>
          <a:bodyPr/>
          <a:lstStyle/>
          <a:p>
            <a:r>
              <a:rPr lang="es-ES" dirty="0"/>
              <a:t>Cuando consultar: Sentido común</a:t>
            </a:r>
          </a:p>
        </p:txBody>
      </p:sp>
      <p:sp>
        <p:nvSpPr>
          <p:cNvPr id="7" name="Marcador de contenido 6"/>
          <p:cNvSpPr>
            <a:spLocks noGrp="1"/>
          </p:cNvSpPr>
          <p:nvPr>
            <p:ph idx="1"/>
          </p:nvPr>
        </p:nvSpPr>
        <p:spPr>
          <a:xfrm>
            <a:off x="1016000" y="1117600"/>
            <a:ext cx="7905262" cy="4585871"/>
          </a:xfrm>
        </p:spPr>
        <p:txBody>
          <a:bodyPr/>
          <a:lstStyle/>
          <a:p>
            <a:r>
              <a:rPr lang="es-ES" sz="2800" dirty="0"/>
              <a:t>Según el estado general del niño	</a:t>
            </a:r>
          </a:p>
          <a:p>
            <a:pPr lvl="1"/>
            <a:r>
              <a:rPr lang="es-ES" sz="2400" dirty="0"/>
              <a:t>Niño poco activo, no juega</a:t>
            </a:r>
          </a:p>
          <a:p>
            <a:pPr lvl="1"/>
            <a:r>
              <a:rPr lang="es-ES" sz="2400" dirty="0"/>
              <a:t>Llora sin lágrimas (lactante), no babea, orina menos</a:t>
            </a:r>
          </a:p>
          <a:p>
            <a:r>
              <a:rPr lang="es-ES" sz="2800" dirty="0"/>
              <a:t>Si tiene menos de 6 meses: </a:t>
            </a:r>
          </a:p>
          <a:p>
            <a:pPr lvl="1"/>
            <a:r>
              <a:rPr lang="es-ES" sz="2400" dirty="0"/>
              <a:t>Decaído, no quiere comer o tiene mucha sed</a:t>
            </a:r>
          </a:p>
          <a:p>
            <a:pPr lvl="1"/>
            <a:r>
              <a:rPr lang="es-ES" sz="2400" dirty="0"/>
              <a:t>Heces muy numerosas (≥8)</a:t>
            </a:r>
          </a:p>
          <a:p>
            <a:pPr lvl="1"/>
            <a:r>
              <a:rPr lang="es-ES" sz="2400" dirty="0"/>
              <a:t>Se acompaña de vómitos</a:t>
            </a:r>
          </a:p>
          <a:p>
            <a:r>
              <a:rPr lang="es-ES" sz="2800" dirty="0"/>
              <a:t>El niño mayor:</a:t>
            </a:r>
          </a:p>
          <a:p>
            <a:pPr lvl="1"/>
            <a:r>
              <a:rPr lang="es-ES" sz="2400" dirty="0"/>
              <a:t>Vómitos continuos</a:t>
            </a:r>
          </a:p>
          <a:p>
            <a:pPr lvl="1"/>
            <a:r>
              <a:rPr lang="es-ES" sz="2400" dirty="0"/>
              <a:t>Gran decaimiento</a:t>
            </a:r>
          </a:p>
          <a:p>
            <a:pPr lvl="1"/>
            <a:r>
              <a:rPr lang="es-ES" sz="2400" dirty="0"/>
              <a:t>Mucha sed</a:t>
            </a:r>
          </a:p>
        </p:txBody>
      </p:sp>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96550" y="4295357"/>
            <a:ext cx="84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0638937"/>
      </p:ext>
    </p:extLst>
  </p:cSld>
  <p:clrMapOvr>
    <a:masterClrMapping/>
  </p:clrMapOvr>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720</Words>
  <Application>Microsoft Office PowerPoint</Application>
  <PresentationFormat>Personalizado</PresentationFormat>
  <Paragraphs>70</Paragraphs>
  <Slides>5</Slides>
  <Notes>5</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¿Qué son las gastroenteritis aguda? </vt:lpstr>
      <vt:lpstr>Tratamiento: Evitar la deshidratación</vt:lpstr>
      <vt:lpstr>¿Cómo prevenir?</vt:lpstr>
      <vt:lpstr>Cuando consultar: Sentido común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Josefa Ares Alvarez</dc:creator>
  <cp:lastModifiedBy>serra</cp:lastModifiedBy>
  <cp:revision>11</cp:revision>
  <dcterms:created xsi:type="dcterms:W3CDTF">2019-03-24T23:51:35Z</dcterms:created>
  <dcterms:modified xsi:type="dcterms:W3CDTF">2019-07-18T14:17:26Z</dcterms:modified>
</cp:coreProperties>
</file>