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28.png" ContentType="image/png"/>
  <Override PartName="/ppt/media/image1.jpeg" ContentType="image/jpeg"/>
  <Override PartName="/ppt/media/image8.png" ContentType="image/png"/>
  <Override PartName="/ppt/media/image38.png" ContentType="image/png"/>
  <Override PartName="/ppt/media/image2.jpeg" ContentType="image/jpeg"/>
  <Override PartName="/ppt/media/image5.png" ContentType="image/png"/>
  <Override PartName="/ppt/media/image3.jpeg" ContentType="image/jpe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9.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s-ES" sz="4400" spc="-1" strike="noStrike">
                <a:latin typeface="Arial"/>
              </a:rPr>
              <a:t>Pulse para desplazar la página</a:t>
            </a:r>
            <a:endParaRPr b="0" lang="es-ES" sz="4400" spc="-1" strike="noStrike">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584A93AC-623C-4BC4-853E-480A12D059DA}"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sldImg"/>
          </p:nvPr>
        </p:nvSpPr>
        <p:spPr>
          <a:xfrm>
            <a:off x="1371600" y="1143000"/>
            <a:ext cx="4114080" cy="3085560"/>
          </a:xfrm>
          <a:prstGeom prst="rect">
            <a:avLst/>
          </a:prstGeom>
        </p:spPr>
      </p:sp>
      <p:sp>
        <p:nvSpPr>
          <p:cNvPr id="116"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117" name="CustomShape 3"/>
          <p:cNvSpPr/>
          <p:nvPr/>
        </p:nvSpPr>
        <p:spPr>
          <a:xfrm>
            <a:off x="0" y="0"/>
            <a:ext cx="2971080" cy="457920"/>
          </a:xfrm>
          <a:prstGeom prst="rect">
            <a:avLst/>
          </a:prstGeom>
          <a:noFill/>
          <a:ln>
            <a:noFill/>
          </a:ln>
        </p:spPr>
        <p:style>
          <a:lnRef idx="0"/>
          <a:fillRef idx="0"/>
          <a:effectRef idx="0"/>
          <a:fontRef idx="minor"/>
        </p:style>
      </p:sp>
      <p:sp>
        <p:nvSpPr>
          <p:cNvPr id="118"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80C959EF-00A9-4970-8E4C-12919992DD04}" type="datetime">
              <a:rPr b="0" lang="es-ES" sz="1200" spc="-1" strike="noStrike">
                <a:solidFill>
                  <a:srgbClr val="000000"/>
                </a:solidFill>
                <a:latin typeface="Times New Roman"/>
              </a:rPr>
              <a:t>17/09/19</a:t>
            </a:fld>
            <a:r>
              <a:rPr b="0" lang="es-ES" sz="1200" spc="-1" strike="noStrike">
                <a:solidFill>
                  <a:srgbClr val="000000"/>
                </a:solidFill>
                <a:latin typeface="Times New Roman"/>
              </a:rPr>
              <a:t> </a:t>
            </a:r>
            <a:fld id="{B47F8002-47FC-423E-A0F7-72A79565176A}" type="datetime12">
              <a:rPr b="0" lang="es-ES" sz="1200" spc="-1" strike="noStrike">
                <a:solidFill>
                  <a:srgbClr val="000000"/>
                </a:solidFill>
                <a:latin typeface="Times New Roman"/>
              </a:rPr>
              <a:t>06:58 PM</a:t>
            </a:fld>
            <a:endParaRPr b="0" lang="es-ES" sz="1200" spc="-1" strike="noStrike">
              <a:latin typeface="Arial"/>
            </a:endParaRPr>
          </a:p>
        </p:txBody>
      </p:sp>
      <p:sp>
        <p:nvSpPr>
          <p:cNvPr id="119"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20"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65C25AA-2C39-478A-8219-FF1FBB07FC02}" type="slidenum">
              <a:rPr b="0" lang="es-ES" sz="1200" spc="-1" strike="noStrike">
                <a:solidFill>
                  <a:srgbClr val="000000"/>
                </a:solidFill>
                <a:latin typeface="Times New Roman"/>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
          <p:cNvPicPr/>
          <p:nvPr/>
        </p:nvPicPr>
        <p:blipFill>
          <a:blip r:embed="rId3"/>
          <a:stretch/>
        </p:blipFill>
        <p:spPr>
          <a:xfrm>
            <a:off x="-15840" y="6006960"/>
            <a:ext cx="9159120" cy="84852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
          <p:cNvPicPr/>
          <p:nvPr/>
        </p:nvPicPr>
        <p:blipFill>
          <a:blip r:embed="rId3"/>
          <a:stretch/>
        </p:blipFill>
        <p:spPr>
          <a:xfrm>
            <a:off x="-15840" y="6006960"/>
            <a:ext cx="9159120" cy="848520"/>
          </a:xfrm>
          <a:prstGeom prst="rect">
            <a:avLst/>
          </a:prstGeom>
          <a:ln w="9360">
            <a:noFill/>
          </a:ln>
        </p:spPr>
      </p:pic>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200" cy="447120"/>
          </a:xfrm>
          <a:prstGeom prst="rect">
            <a:avLst/>
          </a:prstGeom>
          <a:ln w="9360">
            <a:noFill/>
          </a:ln>
        </p:spPr>
      </p:pic>
      <p:pic>
        <p:nvPicPr>
          <p:cNvPr id="85" name="Imagen 4" descr=""/>
          <p:cNvPicPr/>
          <p:nvPr/>
        </p:nvPicPr>
        <p:blipFill>
          <a:blip r:embed="rId2"/>
          <a:stretch/>
        </p:blipFill>
        <p:spPr>
          <a:xfrm>
            <a:off x="7559640" y="235080"/>
            <a:ext cx="1439280" cy="882000"/>
          </a:xfrm>
          <a:prstGeom prst="rect">
            <a:avLst/>
          </a:prstGeom>
          <a:ln w="9360">
            <a:noFill/>
          </a:ln>
        </p:spPr>
      </p:pic>
      <p:sp>
        <p:nvSpPr>
          <p:cNvPr id="86"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87" name="CustomShape 2"/>
          <p:cNvSpPr/>
          <p:nvPr/>
        </p:nvSpPr>
        <p:spPr>
          <a:xfrm>
            <a:off x="960480" y="1656000"/>
            <a:ext cx="7222320" cy="210096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200"/>
              </a:spcBef>
            </a:pPr>
            <a:r>
              <a:rPr b="1" lang="es-ES" sz="4400" spc="-1" strike="noStrike">
                <a:solidFill>
                  <a:srgbClr val="000000"/>
                </a:solidFill>
                <a:latin typeface="Arial"/>
                <a:ea typeface="DejaVu Sans"/>
              </a:rPr>
              <a:t>Me han diagnosticado epiescleritis ¿me tengo que preocupar?</a:t>
            </a:r>
            <a:endParaRPr b="0" lang="es-ES" sz="4400" spc="-1" strike="noStrike">
              <a:latin typeface="Arial"/>
            </a:endParaRPr>
          </a:p>
        </p:txBody>
      </p:sp>
      <p:sp>
        <p:nvSpPr>
          <p:cNvPr id="88" name="CustomShape 3"/>
          <p:cNvSpPr/>
          <p:nvPr/>
        </p:nvSpPr>
        <p:spPr>
          <a:xfrm>
            <a:off x="2487600" y="3922560"/>
            <a:ext cx="5079240" cy="7300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ES" sz="1800" spc="-1" strike="noStrike">
              <a:latin typeface="Arial"/>
            </a:endParaRPr>
          </a:p>
          <a:p>
            <a:pPr>
              <a:lnSpc>
                <a:spcPct val="100000"/>
              </a:lnSpc>
            </a:pPr>
            <a:r>
              <a:rPr b="0" lang="es-ES" sz="2400" spc="-1" strike="noStrike">
                <a:solidFill>
                  <a:srgbClr val="000000"/>
                </a:solidFill>
                <a:latin typeface="Arial"/>
                <a:ea typeface="DejaVu Sans"/>
              </a:rPr>
              <a:t> </a:t>
            </a:r>
            <a:endParaRPr b="0" lang="es-ES" sz="2400" spc="-1" strike="noStrike">
              <a:latin typeface="Arial"/>
            </a:endParaRPr>
          </a:p>
        </p:txBody>
      </p:sp>
      <p:sp>
        <p:nvSpPr>
          <p:cNvPr id="89" name="CustomShape 4"/>
          <p:cNvSpPr/>
          <p:nvPr/>
        </p:nvSpPr>
        <p:spPr>
          <a:xfrm>
            <a:off x="2376000" y="4165560"/>
            <a:ext cx="442008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rPr>
              <a:t>Raquel Arroyo Úbeda.</a:t>
            </a:r>
            <a:r>
              <a:rPr b="1" lang="es-ES" sz="2400" spc="-1" strike="noStrike">
                <a:solidFill>
                  <a:srgbClr val="000000"/>
                </a:solidFill>
                <a:latin typeface="Calibri"/>
              </a:rPr>
              <a:t> </a:t>
            </a:r>
            <a:r>
              <a:rPr b="0" lang="es-ES" sz="2000" spc="-1" strike="noStrike">
                <a:solidFill>
                  <a:srgbClr val="000000"/>
                </a:solidFill>
                <a:latin typeface="Arial"/>
              </a:rPr>
              <a:t>Pediatra</a:t>
            </a:r>
            <a:endParaRPr b="0" lang="es-ES" sz="2000" spc="-1" strike="noStrike">
              <a:latin typeface="Arial"/>
            </a:endParaRPr>
          </a:p>
        </p:txBody>
      </p:sp>
      <p:pic>
        <p:nvPicPr>
          <p:cNvPr id="90" name="" descr=""/>
          <p:cNvPicPr/>
          <p:nvPr/>
        </p:nvPicPr>
        <p:blipFill>
          <a:blip r:embed="rId3"/>
          <a:stretch/>
        </p:blipFill>
        <p:spPr>
          <a:xfrm>
            <a:off x="7279560" y="4752000"/>
            <a:ext cx="1729800" cy="11516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792000" y="360000"/>
            <a:ext cx="4582080" cy="676440"/>
          </a:xfrm>
          <a:prstGeom prst="rect">
            <a:avLst/>
          </a:prstGeom>
          <a:noFill/>
          <a:ln>
            <a:noFill/>
          </a:ln>
        </p:spPr>
        <p:style>
          <a:lnRef idx="0"/>
          <a:fillRef idx="0"/>
          <a:effectRef idx="0"/>
          <a:fontRef idx="minor"/>
        </p:style>
        <p:txBody>
          <a:bodyPr lIns="0" rIns="0" tIns="0" bIns="0">
            <a:noAutofit/>
          </a:bodyPr>
          <a:p>
            <a:pPr>
              <a:lnSpc>
                <a:spcPct val="90000"/>
              </a:lnSpc>
            </a:pPr>
            <a:r>
              <a:rPr b="0" lang="es-ES" sz="4000" spc="-151" strike="noStrike">
                <a:solidFill>
                  <a:srgbClr val="000000"/>
                </a:solidFill>
                <a:latin typeface="Calibri"/>
              </a:rPr>
              <a:t>¿Qué es la epiescleritis?</a:t>
            </a:r>
            <a:endParaRPr b="0" lang="es-ES" sz="4000" spc="-1" strike="noStrike">
              <a:latin typeface="Arial"/>
            </a:endParaRPr>
          </a:p>
        </p:txBody>
      </p:sp>
      <p:pic>
        <p:nvPicPr>
          <p:cNvPr id="92" name="Imagen 3" descr=""/>
          <p:cNvPicPr/>
          <p:nvPr/>
        </p:nvPicPr>
        <p:blipFill>
          <a:blip r:embed="rId1"/>
          <a:stretch/>
        </p:blipFill>
        <p:spPr>
          <a:xfrm>
            <a:off x="7524720" y="6330960"/>
            <a:ext cx="1447200" cy="447120"/>
          </a:xfrm>
          <a:prstGeom prst="rect">
            <a:avLst/>
          </a:prstGeom>
          <a:ln w="9360">
            <a:noFill/>
          </a:ln>
        </p:spPr>
      </p:pic>
      <p:pic>
        <p:nvPicPr>
          <p:cNvPr id="93" name="Imagen 4" descr=""/>
          <p:cNvPicPr/>
          <p:nvPr/>
        </p:nvPicPr>
        <p:blipFill>
          <a:blip r:embed="rId2"/>
          <a:stretch/>
        </p:blipFill>
        <p:spPr>
          <a:xfrm>
            <a:off x="7559640" y="235080"/>
            <a:ext cx="1439280" cy="882000"/>
          </a:xfrm>
          <a:prstGeom prst="rect">
            <a:avLst/>
          </a:prstGeom>
          <a:ln w="9360">
            <a:noFill/>
          </a:ln>
        </p:spPr>
      </p:pic>
      <p:sp>
        <p:nvSpPr>
          <p:cNvPr id="94" name="CustomShape 2"/>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95" name="CustomShape 3"/>
          <p:cNvSpPr/>
          <p:nvPr/>
        </p:nvSpPr>
        <p:spPr>
          <a:xfrm>
            <a:off x="690480" y="797400"/>
            <a:ext cx="8381160" cy="3954240"/>
          </a:xfrm>
          <a:prstGeom prst="rect">
            <a:avLst/>
          </a:prstGeom>
          <a:noFill/>
          <a:ln w="9360">
            <a:noFill/>
          </a:ln>
        </p:spPr>
        <p:style>
          <a:lnRef idx="0"/>
          <a:fillRef idx="0"/>
          <a:effectRef idx="0"/>
          <a:fontRef idx="minor"/>
        </p:style>
        <p:txBody>
          <a:bodyPr lIns="0" rIns="0" tIns="0" bIns="0">
            <a:noAutofit/>
          </a:bodyPr>
          <a:p>
            <a:pPr>
              <a:lnSpc>
                <a:spcPct val="100000"/>
              </a:lnSpc>
              <a:spcBef>
                <a:spcPts val="601"/>
              </a:spcBef>
            </a:pPr>
            <a:endParaRPr b="0" lang="es-ES" sz="1800" spc="-1" strike="noStrike">
              <a:latin typeface="Arial"/>
            </a:endParaRPr>
          </a:p>
          <a:p>
            <a:pPr marL="396720" indent="-396000">
              <a:lnSpc>
                <a:spcPct val="90000"/>
              </a:lnSpc>
              <a:spcBef>
                <a:spcPts val="641"/>
              </a:spcBef>
              <a:buSzPct val="106962"/>
              <a:buBlip>
                <a:blip r:embed="rId3"/>
              </a:buBlip>
            </a:pPr>
            <a:r>
              <a:rPr b="0" lang="es-ES" sz="2800" spc="-1" strike="noStrike">
                <a:solidFill>
                  <a:srgbClr val="000000"/>
                </a:solidFill>
                <a:latin typeface="Calibri"/>
              </a:rPr>
              <a:t>Es la inflamación de la epiesclerótica. </a:t>
            </a:r>
            <a:endParaRPr b="0" lang="es-ES" sz="2800" spc="-1" strike="noStrike">
              <a:latin typeface="Arial"/>
            </a:endParaRPr>
          </a:p>
          <a:p>
            <a:pPr marL="396720" indent="-396000">
              <a:lnSpc>
                <a:spcPct val="90000"/>
              </a:lnSpc>
              <a:spcBef>
                <a:spcPts val="641"/>
              </a:spcBef>
              <a:buSzPct val="106962"/>
              <a:buBlip>
                <a:blip r:embed="rId4"/>
              </a:buBlip>
            </a:pPr>
            <a:r>
              <a:rPr b="0" lang="es-ES" sz="2800" spc="-1" strike="noStrike">
                <a:solidFill>
                  <a:srgbClr val="000000"/>
                </a:solidFill>
                <a:latin typeface="Calibri"/>
              </a:rPr>
              <a:t>Es una capa del ojo que está debajo de la capa conjuntiva. </a:t>
            </a:r>
            <a:endParaRPr b="0" lang="es-ES" sz="2800" spc="-1" strike="noStrike">
              <a:latin typeface="Arial"/>
            </a:endParaRPr>
          </a:p>
          <a:p>
            <a:pPr marL="396720" indent="-396000">
              <a:lnSpc>
                <a:spcPct val="90000"/>
              </a:lnSpc>
              <a:spcBef>
                <a:spcPts val="641"/>
              </a:spcBef>
              <a:buSzPct val="106962"/>
              <a:buBlip>
                <a:blip r:embed="rId5"/>
              </a:buBlip>
            </a:pPr>
            <a:r>
              <a:rPr b="0" lang="es-ES" sz="2800" spc="-1" strike="noStrike">
                <a:solidFill>
                  <a:srgbClr val="000000"/>
                </a:solidFill>
                <a:latin typeface="Calibri"/>
              </a:rPr>
              <a:t>Suele ser transitoria y benigna.  </a:t>
            </a:r>
            <a:endParaRPr b="0" lang="es-ES" sz="2800" spc="-1" strike="noStrike">
              <a:latin typeface="Arial"/>
            </a:endParaRPr>
          </a:p>
          <a:p>
            <a:pPr marL="396720" indent="-396000">
              <a:lnSpc>
                <a:spcPct val="90000"/>
              </a:lnSpc>
              <a:spcBef>
                <a:spcPts val="641"/>
              </a:spcBef>
              <a:buSzPct val="106962"/>
              <a:buBlip>
                <a:blip r:embed="rId6"/>
              </a:buBlip>
            </a:pPr>
            <a:r>
              <a:rPr b="0" lang="es-ES" sz="2800" spc="-1" strike="noStrike">
                <a:solidFill>
                  <a:srgbClr val="000000"/>
                </a:solidFill>
                <a:latin typeface="Calibri"/>
              </a:rPr>
              <a:t>Es más frecuente en mujeres de edad joven. </a:t>
            </a:r>
            <a:endParaRPr b="0" lang="es-ES" sz="2800" spc="-1" strike="noStrike">
              <a:latin typeface="Arial"/>
            </a:endParaRPr>
          </a:p>
          <a:p>
            <a:pPr marL="396720" indent="-396000">
              <a:lnSpc>
                <a:spcPct val="90000"/>
              </a:lnSpc>
              <a:spcBef>
                <a:spcPts val="641"/>
              </a:spcBef>
              <a:buSzPct val="106962"/>
              <a:buBlip>
                <a:blip r:embed="rId7"/>
              </a:buBlip>
            </a:pPr>
            <a:r>
              <a:rPr b="0" lang="es-ES" sz="2800" spc="-1" strike="noStrike">
                <a:solidFill>
                  <a:srgbClr val="000000"/>
                </a:solidFill>
                <a:latin typeface="Calibri"/>
              </a:rPr>
              <a:t>No se sabe la causa. </a:t>
            </a:r>
            <a:endParaRPr b="0" lang="es-ES" sz="2800" spc="-1" strike="noStrike">
              <a:latin typeface="Arial"/>
            </a:endParaRPr>
          </a:p>
          <a:p>
            <a:pPr marL="396720" indent="-396000">
              <a:lnSpc>
                <a:spcPct val="100000"/>
              </a:lnSpc>
              <a:spcBef>
                <a:spcPts val="601"/>
              </a:spcBef>
              <a:buSzPct val="106962"/>
              <a:buBlip>
                <a:blip r:embed="rId8"/>
              </a:buBlip>
            </a:pPr>
            <a:r>
              <a:rPr b="0" lang="es-ES" sz="2800" spc="-1" strike="noStrike">
                <a:solidFill>
                  <a:srgbClr val="000000"/>
                </a:solidFill>
                <a:latin typeface="Calibri"/>
              </a:rPr>
              <a:t>A veces se debe a enfermedades sistémicas. En estos casos la inflamación suele repetir. </a:t>
            </a:r>
            <a:endParaRPr b="0" lang="es-ES" sz="2800" spc="-1" strike="noStrike">
              <a:latin typeface="Arial"/>
            </a:endParaRPr>
          </a:p>
          <a:p>
            <a:pPr>
              <a:lnSpc>
                <a:spcPct val="100000"/>
              </a:lnSpc>
              <a:spcBef>
                <a:spcPts val="601"/>
              </a:spcBef>
            </a:pPr>
            <a:endParaRPr b="0" lang="es-ES" sz="2800" spc="-1" strike="noStrike">
              <a:latin typeface="Arial"/>
            </a:endParaRPr>
          </a:p>
        </p:txBody>
      </p:sp>
      <p:pic>
        <p:nvPicPr>
          <p:cNvPr id="96" name="" descr=""/>
          <p:cNvPicPr/>
          <p:nvPr/>
        </p:nvPicPr>
        <p:blipFill>
          <a:blip r:embed="rId9"/>
          <a:stretch/>
        </p:blipFill>
        <p:spPr>
          <a:xfrm>
            <a:off x="7279560" y="4752000"/>
            <a:ext cx="1729800" cy="1151640"/>
          </a:xfrm>
          <a:prstGeom prst="rect">
            <a:avLst/>
          </a:prstGeom>
          <a:ln>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792000" y="360000"/>
            <a:ext cx="6551640" cy="676440"/>
          </a:xfrm>
          <a:prstGeom prst="rect">
            <a:avLst/>
          </a:prstGeom>
          <a:noFill/>
          <a:ln>
            <a:noFill/>
          </a:ln>
        </p:spPr>
        <p:style>
          <a:lnRef idx="0"/>
          <a:fillRef idx="0"/>
          <a:effectRef idx="0"/>
          <a:fontRef idx="minor"/>
        </p:style>
        <p:txBody>
          <a:bodyPr lIns="0" rIns="0" tIns="0" bIns="0">
            <a:noAutofit/>
          </a:bodyPr>
          <a:p>
            <a:pPr>
              <a:lnSpc>
                <a:spcPct val="90000"/>
              </a:lnSpc>
            </a:pPr>
            <a:r>
              <a:rPr b="0" lang="es-ES" sz="4000" spc="-151" strike="noStrike">
                <a:solidFill>
                  <a:srgbClr val="000000"/>
                </a:solidFill>
                <a:latin typeface="Calibri"/>
              </a:rPr>
              <a:t>¿Qué síntomas produce?</a:t>
            </a:r>
            <a:endParaRPr b="0" lang="es-ES" sz="4000" spc="-1" strike="noStrike">
              <a:latin typeface="Arial"/>
            </a:endParaRPr>
          </a:p>
        </p:txBody>
      </p:sp>
      <p:pic>
        <p:nvPicPr>
          <p:cNvPr id="98" name="Imagen 3" descr=""/>
          <p:cNvPicPr/>
          <p:nvPr/>
        </p:nvPicPr>
        <p:blipFill>
          <a:blip r:embed="rId1"/>
          <a:stretch/>
        </p:blipFill>
        <p:spPr>
          <a:xfrm>
            <a:off x="7524720" y="6330960"/>
            <a:ext cx="1447200" cy="447120"/>
          </a:xfrm>
          <a:prstGeom prst="rect">
            <a:avLst/>
          </a:prstGeom>
          <a:ln w="9360">
            <a:noFill/>
          </a:ln>
        </p:spPr>
      </p:pic>
      <p:pic>
        <p:nvPicPr>
          <p:cNvPr id="99" name="Imagen 4" descr=""/>
          <p:cNvPicPr/>
          <p:nvPr/>
        </p:nvPicPr>
        <p:blipFill>
          <a:blip r:embed="rId2"/>
          <a:stretch/>
        </p:blipFill>
        <p:spPr>
          <a:xfrm>
            <a:off x="7559640" y="235080"/>
            <a:ext cx="1439280" cy="882000"/>
          </a:xfrm>
          <a:prstGeom prst="rect">
            <a:avLst/>
          </a:prstGeom>
          <a:ln w="9360">
            <a:noFill/>
          </a:ln>
        </p:spPr>
      </p:pic>
      <p:sp>
        <p:nvSpPr>
          <p:cNvPr id="100" name="CustomShape 2"/>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01" name="CustomShape 3"/>
          <p:cNvSpPr/>
          <p:nvPr/>
        </p:nvSpPr>
        <p:spPr>
          <a:xfrm>
            <a:off x="978480" y="797400"/>
            <a:ext cx="8381160" cy="3954240"/>
          </a:xfrm>
          <a:prstGeom prst="rect">
            <a:avLst/>
          </a:prstGeom>
          <a:noFill/>
          <a:ln w="9360">
            <a:noFill/>
          </a:ln>
        </p:spPr>
        <p:style>
          <a:lnRef idx="0"/>
          <a:fillRef idx="0"/>
          <a:effectRef idx="0"/>
          <a:fontRef idx="minor"/>
        </p:style>
        <p:txBody>
          <a:bodyPr lIns="0" rIns="0" tIns="0" bIns="0">
            <a:noAutofit/>
          </a:bodyPr>
          <a:p>
            <a:pPr>
              <a:lnSpc>
                <a:spcPct val="100000"/>
              </a:lnSpc>
              <a:spcBef>
                <a:spcPts val="601"/>
              </a:spcBef>
            </a:pPr>
            <a:endParaRPr b="0" lang="es-ES" sz="1800" spc="-1" strike="noStrike">
              <a:latin typeface="Arial"/>
            </a:endParaRPr>
          </a:p>
          <a:p>
            <a:pPr marL="396720" indent="-396000">
              <a:lnSpc>
                <a:spcPct val="90000"/>
              </a:lnSpc>
              <a:spcBef>
                <a:spcPts val="641"/>
              </a:spcBef>
              <a:buSzPct val="106962"/>
              <a:buBlip>
                <a:blip r:embed="rId3"/>
              </a:buBlip>
            </a:pPr>
            <a:r>
              <a:rPr b="0" lang="es-ES" sz="2800" spc="-1" strike="noStrike">
                <a:solidFill>
                  <a:srgbClr val="000000"/>
                </a:solidFill>
                <a:latin typeface="Calibri"/>
              </a:rPr>
              <a:t>El ojo se pone rojo. Un ojo o los dos ojos. </a:t>
            </a:r>
            <a:endParaRPr b="0" lang="es-ES" sz="2800" spc="-1" strike="noStrike">
              <a:latin typeface="Arial"/>
            </a:endParaRPr>
          </a:p>
          <a:p>
            <a:pPr marL="396720" indent="-396000">
              <a:lnSpc>
                <a:spcPct val="90000"/>
              </a:lnSpc>
              <a:spcBef>
                <a:spcPts val="641"/>
              </a:spcBef>
              <a:buSzPct val="106962"/>
              <a:buBlip>
                <a:blip r:embed="rId4"/>
              </a:buBlip>
            </a:pPr>
            <a:r>
              <a:rPr b="0" lang="es-ES" sz="2800" spc="-1" strike="noStrike">
                <a:solidFill>
                  <a:srgbClr val="000000"/>
                </a:solidFill>
                <a:latin typeface="Calibri"/>
              </a:rPr>
              <a:t>La intensidad puede variar. </a:t>
            </a:r>
            <a:endParaRPr b="0" lang="es-ES" sz="2800" spc="-1" strike="noStrike">
              <a:latin typeface="Arial"/>
            </a:endParaRPr>
          </a:p>
          <a:p>
            <a:pPr marL="396720" indent="-396000">
              <a:lnSpc>
                <a:spcPct val="90000"/>
              </a:lnSpc>
              <a:spcBef>
                <a:spcPts val="561"/>
              </a:spcBef>
              <a:buSzPct val="106962"/>
              <a:buBlip>
                <a:blip r:embed="rId5"/>
              </a:buBlip>
            </a:pPr>
            <a:r>
              <a:rPr b="0" lang="es-ES" sz="2800" spc="-1" strike="noStrike">
                <a:solidFill>
                  <a:srgbClr val="000000"/>
                </a:solidFill>
                <a:latin typeface="Calibri"/>
              </a:rPr>
              <a:t>Ardor o molestias.</a:t>
            </a:r>
            <a:endParaRPr b="0" lang="es-ES" sz="2800" spc="-1" strike="noStrike">
              <a:latin typeface="Arial"/>
            </a:endParaRPr>
          </a:p>
          <a:p>
            <a:pPr marL="396720" indent="-396000">
              <a:lnSpc>
                <a:spcPct val="90000"/>
              </a:lnSpc>
              <a:spcBef>
                <a:spcPts val="561"/>
              </a:spcBef>
              <a:buSzPct val="106962"/>
              <a:buBlip>
                <a:blip r:embed="rId6"/>
              </a:buBlip>
            </a:pPr>
            <a:r>
              <a:rPr b="0" lang="es-ES" sz="2800" spc="-1" strike="noStrike">
                <a:solidFill>
                  <a:srgbClr val="000000"/>
                </a:solidFill>
                <a:latin typeface="Calibri"/>
              </a:rPr>
              <a:t>Sensibilidad a la luz.</a:t>
            </a:r>
            <a:endParaRPr b="0" lang="es-ES" sz="2800" spc="-1" strike="noStrike">
              <a:latin typeface="Arial"/>
            </a:endParaRPr>
          </a:p>
          <a:p>
            <a:pPr marL="396720" indent="-396000">
              <a:lnSpc>
                <a:spcPct val="90000"/>
              </a:lnSpc>
              <a:spcBef>
                <a:spcPts val="561"/>
              </a:spcBef>
              <a:buSzPct val="106962"/>
              <a:buBlip>
                <a:blip r:embed="rId7"/>
              </a:buBlip>
            </a:pPr>
            <a:r>
              <a:rPr b="0" lang="es-ES" sz="2800" spc="-1" strike="noStrike">
                <a:solidFill>
                  <a:srgbClr val="000000"/>
                </a:solidFill>
                <a:latin typeface="Calibri"/>
              </a:rPr>
              <a:t>Lagrimeo del ojo.</a:t>
            </a:r>
            <a:endParaRPr b="0" lang="es-ES" sz="2800" spc="-1" strike="noStrike">
              <a:latin typeface="Arial"/>
            </a:endParaRPr>
          </a:p>
          <a:p>
            <a:pPr marL="396720" indent="-396000">
              <a:lnSpc>
                <a:spcPct val="90000"/>
              </a:lnSpc>
              <a:spcBef>
                <a:spcPts val="641"/>
              </a:spcBef>
              <a:buSzPct val="106962"/>
              <a:buBlip>
                <a:blip r:embed="rId8"/>
              </a:buBlip>
            </a:pPr>
            <a:r>
              <a:rPr b="0" lang="es-ES" sz="2800" spc="-1" strike="noStrike">
                <a:solidFill>
                  <a:srgbClr val="000000"/>
                </a:solidFill>
                <a:latin typeface="Calibri"/>
              </a:rPr>
              <a:t>Se ve bien.</a:t>
            </a:r>
            <a:endParaRPr b="0" lang="es-ES" sz="2800" spc="-1" strike="noStrike">
              <a:latin typeface="Arial"/>
            </a:endParaRPr>
          </a:p>
          <a:p>
            <a:pPr marL="396720" indent="-396000">
              <a:lnSpc>
                <a:spcPct val="90000"/>
              </a:lnSpc>
              <a:spcBef>
                <a:spcPts val="641"/>
              </a:spcBef>
              <a:buSzPct val="106962"/>
              <a:buBlip>
                <a:blip r:embed="rId9"/>
              </a:buBlip>
            </a:pPr>
            <a:r>
              <a:rPr b="0" lang="es-ES" sz="2800" spc="-1" strike="noStrike">
                <a:solidFill>
                  <a:srgbClr val="000000"/>
                </a:solidFill>
                <a:latin typeface="Calibri"/>
              </a:rPr>
              <a:t>No hay dolor.</a:t>
            </a:r>
            <a:endParaRPr b="0" lang="es-ES" sz="2800" spc="-1" strike="noStrike">
              <a:latin typeface="Arial"/>
            </a:endParaRPr>
          </a:p>
          <a:p>
            <a:pPr marL="396720" indent="-396000">
              <a:lnSpc>
                <a:spcPct val="90000"/>
              </a:lnSpc>
              <a:spcBef>
                <a:spcPts val="641"/>
              </a:spcBef>
              <a:buSzPct val="106962"/>
              <a:buBlip>
                <a:blip r:embed="rId10"/>
              </a:buBlip>
            </a:pPr>
            <a:r>
              <a:rPr b="0" lang="es-ES" sz="2800" spc="-1" strike="noStrike">
                <a:solidFill>
                  <a:srgbClr val="000000"/>
                </a:solidFill>
                <a:latin typeface="Calibri"/>
              </a:rPr>
              <a:t>No hay legañas.  </a:t>
            </a:r>
            <a:endParaRPr b="0" lang="es-ES" sz="2800" spc="-1" strike="noStrike">
              <a:latin typeface="Arial"/>
            </a:endParaRPr>
          </a:p>
          <a:p>
            <a:pPr>
              <a:lnSpc>
                <a:spcPct val="100000"/>
              </a:lnSpc>
              <a:spcBef>
                <a:spcPts val="601"/>
              </a:spcBef>
            </a:pPr>
            <a:endParaRPr b="0" lang="es-ES" sz="2800" spc="-1" strike="noStrike">
              <a:latin typeface="Arial"/>
            </a:endParaRPr>
          </a:p>
        </p:txBody>
      </p:sp>
      <p:pic>
        <p:nvPicPr>
          <p:cNvPr id="102" name="" descr=""/>
          <p:cNvPicPr/>
          <p:nvPr/>
        </p:nvPicPr>
        <p:blipFill>
          <a:blip r:embed="rId11"/>
          <a:stretch/>
        </p:blipFill>
        <p:spPr>
          <a:xfrm>
            <a:off x="7279560" y="4752000"/>
            <a:ext cx="1729800" cy="1151640"/>
          </a:xfrm>
          <a:prstGeom prst="rect">
            <a:avLst/>
          </a:prstGeom>
          <a:ln>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792000" y="360000"/>
            <a:ext cx="6551640" cy="676440"/>
          </a:xfrm>
          <a:prstGeom prst="rect">
            <a:avLst/>
          </a:prstGeom>
          <a:noFill/>
          <a:ln>
            <a:noFill/>
          </a:ln>
        </p:spPr>
        <p:style>
          <a:lnRef idx="0"/>
          <a:fillRef idx="0"/>
          <a:effectRef idx="0"/>
          <a:fontRef idx="minor"/>
        </p:style>
        <p:txBody>
          <a:bodyPr lIns="0" rIns="0" tIns="0" bIns="0">
            <a:noAutofit/>
          </a:bodyPr>
          <a:p>
            <a:pPr>
              <a:lnSpc>
                <a:spcPct val="90000"/>
              </a:lnSpc>
            </a:pPr>
            <a:r>
              <a:rPr b="0" lang="es-ES" sz="4000" spc="-151" strike="noStrike">
                <a:solidFill>
                  <a:srgbClr val="000000"/>
                </a:solidFill>
                <a:latin typeface="Calibri"/>
              </a:rPr>
              <a:t>¿Cómo se diagnostica?</a:t>
            </a:r>
            <a:endParaRPr b="0" lang="es-ES" sz="4000" spc="-1" strike="noStrike">
              <a:latin typeface="Arial"/>
            </a:endParaRPr>
          </a:p>
        </p:txBody>
      </p:sp>
      <p:pic>
        <p:nvPicPr>
          <p:cNvPr id="104" name="Imagen 3" descr=""/>
          <p:cNvPicPr/>
          <p:nvPr/>
        </p:nvPicPr>
        <p:blipFill>
          <a:blip r:embed="rId1"/>
          <a:stretch/>
        </p:blipFill>
        <p:spPr>
          <a:xfrm>
            <a:off x="7524720" y="6330960"/>
            <a:ext cx="1447200" cy="447120"/>
          </a:xfrm>
          <a:prstGeom prst="rect">
            <a:avLst/>
          </a:prstGeom>
          <a:ln w="9360">
            <a:noFill/>
          </a:ln>
        </p:spPr>
      </p:pic>
      <p:pic>
        <p:nvPicPr>
          <p:cNvPr id="105" name="Imagen 4" descr=""/>
          <p:cNvPicPr/>
          <p:nvPr/>
        </p:nvPicPr>
        <p:blipFill>
          <a:blip r:embed="rId2"/>
          <a:stretch/>
        </p:blipFill>
        <p:spPr>
          <a:xfrm>
            <a:off x="7559640" y="235080"/>
            <a:ext cx="1439280" cy="882000"/>
          </a:xfrm>
          <a:prstGeom prst="rect">
            <a:avLst/>
          </a:prstGeom>
          <a:ln w="9360">
            <a:noFill/>
          </a:ln>
        </p:spPr>
      </p:pic>
      <p:sp>
        <p:nvSpPr>
          <p:cNvPr id="106" name="CustomShape 2"/>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07" name="CustomShape 3"/>
          <p:cNvSpPr/>
          <p:nvPr/>
        </p:nvSpPr>
        <p:spPr>
          <a:xfrm>
            <a:off x="978480" y="797400"/>
            <a:ext cx="6941160" cy="3954240"/>
          </a:xfrm>
          <a:prstGeom prst="rect">
            <a:avLst/>
          </a:prstGeom>
          <a:noFill/>
          <a:ln w="9360">
            <a:noFill/>
          </a:ln>
        </p:spPr>
        <p:style>
          <a:lnRef idx="0"/>
          <a:fillRef idx="0"/>
          <a:effectRef idx="0"/>
          <a:fontRef idx="minor"/>
        </p:style>
        <p:txBody>
          <a:bodyPr lIns="0" rIns="0" tIns="0" bIns="0">
            <a:noAutofit/>
          </a:bodyPr>
          <a:p>
            <a:pPr>
              <a:lnSpc>
                <a:spcPct val="100000"/>
              </a:lnSpc>
              <a:spcBef>
                <a:spcPts val="601"/>
              </a:spcBef>
            </a:pPr>
            <a:endParaRPr b="0" lang="es-ES" sz="1800" spc="-1" strike="noStrike">
              <a:latin typeface="Arial"/>
            </a:endParaRPr>
          </a:p>
          <a:p>
            <a:pPr marL="396720" indent="-396000">
              <a:lnSpc>
                <a:spcPct val="90000"/>
              </a:lnSpc>
              <a:spcBef>
                <a:spcPts val="641"/>
              </a:spcBef>
              <a:buSzPct val="106962"/>
              <a:buBlip>
                <a:blip r:embed="rId3"/>
              </a:buBlip>
            </a:pPr>
            <a:r>
              <a:rPr b="0" lang="es-ES" sz="2800" spc="-1" strike="noStrike" u="sng">
                <a:solidFill>
                  <a:srgbClr val="000000"/>
                </a:solidFill>
                <a:uFillTx/>
                <a:latin typeface="Calibri"/>
              </a:rPr>
              <a:t>El pediatra se encarga la mayoría de las veces.</a:t>
            </a:r>
            <a:endParaRPr b="0" lang="es-ES" sz="2800" spc="-1" strike="noStrike">
              <a:latin typeface="Arial"/>
            </a:endParaRPr>
          </a:p>
          <a:p>
            <a:pPr marL="396720" indent="-396000">
              <a:lnSpc>
                <a:spcPct val="90000"/>
              </a:lnSpc>
              <a:spcBef>
                <a:spcPts val="641"/>
              </a:spcBef>
              <a:buSzPct val="106962"/>
              <a:buBlip>
                <a:blip r:embed="rId4"/>
              </a:buBlip>
            </a:pPr>
            <a:r>
              <a:rPr b="0" lang="es-ES" sz="2800" spc="-1" strike="noStrike">
                <a:solidFill>
                  <a:srgbClr val="000000"/>
                </a:solidFill>
                <a:latin typeface="Calibri"/>
              </a:rPr>
              <a:t>No hay que hacer estudios si solo ha pasado en una ocasión. </a:t>
            </a:r>
            <a:endParaRPr b="0" lang="es-ES" sz="2800" spc="-1" strike="noStrike">
              <a:latin typeface="Arial"/>
            </a:endParaRPr>
          </a:p>
          <a:p>
            <a:pPr marL="396720" indent="-396000">
              <a:lnSpc>
                <a:spcPct val="90000"/>
              </a:lnSpc>
              <a:spcBef>
                <a:spcPts val="641"/>
              </a:spcBef>
              <a:buSzPct val="106962"/>
              <a:buBlip>
                <a:blip r:embed="rId5"/>
              </a:buBlip>
            </a:pPr>
            <a:r>
              <a:rPr b="0" lang="es-ES" sz="2800" spc="-1" strike="noStrike" u="sng">
                <a:solidFill>
                  <a:srgbClr val="000000"/>
                </a:solidFill>
                <a:uFillTx/>
                <a:latin typeface="Calibri"/>
              </a:rPr>
              <a:t>Si tiene episodios repetidos</a:t>
            </a:r>
            <a:r>
              <a:rPr b="0" lang="es-ES" sz="2800" spc="-1" strike="noStrike">
                <a:solidFill>
                  <a:srgbClr val="000000"/>
                </a:solidFill>
                <a:latin typeface="Calibri"/>
              </a:rPr>
              <a:t>, hay dolor en el ojo o síntomas de otras enfermedades será valorado por un oftalmólogo. </a:t>
            </a:r>
            <a:endParaRPr b="0" lang="es-ES" sz="2800" spc="-1" strike="noStrike">
              <a:latin typeface="Arial"/>
            </a:endParaRPr>
          </a:p>
          <a:p>
            <a:pPr>
              <a:lnSpc>
                <a:spcPct val="100000"/>
              </a:lnSpc>
              <a:spcBef>
                <a:spcPts val="601"/>
              </a:spcBef>
            </a:pPr>
            <a:endParaRPr b="0" lang="es-ES" sz="2800" spc="-1" strike="noStrike">
              <a:latin typeface="Arial"/>
            </a:endParaRPr>
          </a:p>
        </p:txBody>
      </p:sp>
      <p:pic>
        <p:nvPicPr>
          <p:cNvPr id="108" name="" descr=""/>
          <p:cNvPicPr/>
          <p:nvPr/>
        </p:nvPicPr>
        <p:blipFill>
          <a:blip r:embed="rId6"/>
          <a:stretch/>
        </p:blipFill>
        <p:spPr>
          <a:xfrm>
            <a:off x="7279560" y="4752000"/>
            <a:ext cx="1729800" cy="1151640"/>
          </a:xfrm>
          <a:prstGeom prst="rect">
            <a:avLst/>
          </a:prstGeom>
          <a:ln>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792000" y="360000"/>
            <a:ext cx="6551640" cy="676440"/>
          </a:xfrm>
          <a:prstGeom prst="rect">
            <a:avLst/>
          </a:prstGeom>
          <a:noFill/>
          <a:ln>
            <a:noFill/>
          </a:ln>
        </p:spPr>
        <p:style>
          <a:lnRef idx="0"/>
          <a:fillRef idx="0"/>
          <a:effectRef idx="0"/>
          <a:fontRef idx="minor"/>
        </p:style>
        <p:txBody>
          <a:bodyPr lIns="0" rIns="0" tIns="0" bIns="0">
            <a:noAutofit/>
          </a:bodyPr>
          <a:p>
            <a:pPr>
              <a:lnSpc>
                <a:spcPct val="90000"/>
              </a:lnSpc>
            </a:pPr>
            <a:r>
              <a:rPr b="0" lang="es-ES" sz="4000" spc="-151" strike="noStrike">
                <a:solidFill>
                  <a:srgbClr val="000000"/>
                </a:solidFill>
                <a:latin typeface="Calibri"/>
              </a:rPr>
              <a:t>¿Qué tratamiento necesito?</a:t>
            </a:r>
            <a:endParaRPr b="0" lang="es-ES" sz="4000" spc="-1" strike="noStrike">
              <a:latin typeface="Arial"/>
            </a:endParaRPr>
          </a:p>
        </p:txBody>
      </p:sp>
      <p:pic>
        <p:nvPicPr>
          <p:cNvPr id="110" name="Imagen 3" descr=""/>
          <p:cNvPicPr/>
          <p:nvPr/>
        </p:nvPicPr>
        <p:blipFill>
          <a:blip r:embed="rId1"/>
          <a:stretch/>
        </p:blipFill>
        <p:spPr>
          <a:xfrm>
            <a:off x="7524720" y="6330960"/>
            <a:ext cx="1447200" cy="447120"/>
          </a:xfrm>
          <a:prstGeom prst="rect">
            <a:avLst/>
          </a:prstGeom>
          <a:ln w="9360">
            <a:noFill/>
          </a:ln>
        </p:spPr>
      </p:pic>
      <p:pic>
        <p:nvPicPr>
          <p:cNvPr id="111" name="Imagen 4" descr=""/>
          <p:cNvPicPr/>
          <p:nvPr/>
        </p:nvPicPr>
        <p:blipFill>
          <a:blip r:embed="rId2"/>
          <a:stretch/>
        </p:blipFill>
        <p:spPr>
          <a:xfrm>
            <a:off x="7559640" y="235080"/>
            <a:ext cx="1439280" cy="882000"/>
          </a:xfrm>
          <a:prstGeom prst="rect">
            <a:avLst/>
          </a:prstGeom>
          <a:ln w="9360">
            <a:noFill/>
          </a:ln>
        </p:spPr>
      </p:pic>
      <p:sp>
        <p:nvSpPr>
          <p:cNvPr id="112" name="CustomShape 2"/>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13" name="CustomShape 3"/>
          <p:cNvSpPr/>
          <p:nvPr/>
        </p:nvSpPr>
        <p:spPr>
          <a:xfrm>
            <a:off x="978480" y="797400"/>
            <a:ext cx="6941160" cy="3954240"/>
          </a:xfrm>
          <a:prstGeom prst="rect">
            <a:avLst/>
          </a:prstGeom>
          <a:noFill/>
          <a:ln w="9360">
            <a:noFill/>
          </a:ln>
        </p:spPr>
        <p:style>
          <a:lnRef idx="0"/>
          <a:fillRef idx="0"/>
          <a:effectRef idx="0"/>
          <a:fontRef idx="minor"/>
        </p:style>
        <p:txBody>
          <a:bodyPr lIns="0" rIns="0" tIns="0" bIns="0">
            <a:noAutofit/>
          </a:bodyPr>
          <a:p>
            <a:pPr>
              <a:lnSpc>
                <a:spcPct val="100000"/>
              </a:lnSpc>
              <a:spcBef>
                <a:spcPts val="601"/>
              </a:spcBef>
            </a:pPr>
            <a:endParaRPr b="0" lang="es-ES" sz="1800" spc="-1" strike="noStrike">
              <a:latin typeface="Arial"/>
            </a:endParaRPr>
          </a:p>
          <a:p>
            <a:pPr marL="396720" indent="-396000">
              <a:lnSpc>
                <a:spcPct val="90000"/>
              </a:lnSpc>
              <a:spcBef>
                <a:spcPts val="641"/>
              </a:spcBef>
              <a:buSzPct val="106962"/>
              <a:buBlip>
                <a:blip r:embed="rId3"/>
              </a:buBlip>
            </a:pPr>
            <a:r>
              <a:rPr b="0" lang="es-ES" sz="2800" spc="-1" strike="noStrike">
                <a:solidFill>
                  <a:srgbClr val="000000"/>
                </a:solidFill>
                <a:latin typeface="Calibri"/>
              </a:rPr>
              <a:t>En los casos leves no hace falta tratamiento. Se quitan solas en unos días. </a:t>
            </a:r>
            <a:endParaRPr b="0" lang="es-ES" sz="2800" spc="-1" strike="noStrike">
              <a:latin typeface="Arial"/>
            </a:endParaRPr>
          </a:p>
          <a:p>
            <a:pPr marL="396720" indent="-396000">
              <a:lnSpc>
                <a:spcPct val="90000"/>
              </a:lnSpc>
              <a:spcBef>
                <a:spcPts val="641"/>
              </a:spcBef>
              <a:buSzPct val="106962"/>
              <a:buBlip>
                <a:blip r:embed="rId4"/>
              </a:buBlip>
            </a:pPr>
            <a:r>
              <a:rPr b="0" lang="es-ES" sz="2800" spc="-1" strike="noStrike">
                <a:solidFill>
                  <a:srgbClr val="000000"/>
                </a:solidFill>
                <a:latin typeface="Calibri"/>
              </a:rPr>
              <a:t>En casos más graves o con dolor se puede dar un tratamiento indicado por el oftalmólogo.</a:t>
            </a:r>
            <a:endParaRPr b="0" lang="es-ES" sz="2800" spc="-1" strike="noStrike">
              <a:latin typeface="Arial"/>
            </a:endParaRPr>
          </a:p>
          <a:p>
            <a:pPr marL="396720" indent="-396000">
              <a:lnSpc>
                <a:spcPct val="90000"/>
              </a:lnSpc>
              <a:spcBef>
                <a:spcPts val="641"/>
              </a:spcBef>
              <a:buSzPct val="106962"/>
              <a:buBlip>
                <a:blip r:embed="rId5"/>
              </a:buBlip>
            </a:pPr>
            <a:r>
              <a:rPr b="0" lang="es-ES" sz="2800" spc="-1" strike="noStrike">
                <a:solidFill>
                  <a:srgbClr val="000000"/>
                </a:solidFill>
                <a:latin typeface="Calibri"/>
              </a:rPr>
              <a:t>Si se diagnostica alguna enfermedad sistémica como causa de la epiescleritis, se debe tratar dicha enfermedad. </a:t>
            </a:r>
            <a:endParaRPr b="0" lang="es-ES" sz="2800" spc="-1" strike="noStrike">
              <a:latin typeface="Arial"/>
            </a:endParaRPr>
          </a:p>
          <a:p>
            <a:pPr>
              <a:lnSpc>
                <a:spcPct val="100000"/>
              </a:lnSpc>
              <a:spcBef>
                <a:spcPts val="601"/>
              </a:spcBef>
            </a:pPr>
            <a:endParaRPr b="0" lang="es-ES" sz="2800" spc="-1" strike="noStrike">
              <a:latin typeface="Arial"/>
            </a:endParaRPr>
          </a:p>
        </p:txBody>
      </p:sp>
      <p:pic>
        <p:nvPicPr>
          <p:cNvPr id="114" name="" descr=""/>
          <p:cNvPicPr/>
          <p:nvPr/>
        </p:nvPicPr>
        <p:blipFill>
          <a:blip r:embed="rId6"/>
          <a:stretch/>
        </p:blipFill>
        <p:spPr>
          <a:xfrm>
            <a:off x="7279560" y="4752000"/>
            <a:ext cx="1729800" cy="1151640"/>
          </a:xfrm>
          <a:prstGeom prst="rect">
            <a:avLst/>
          </a:prstGeom>
          <a:ln>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7657</TotalTime>
  <Application>LibreOffice/6.2.4.2$Windows_x86 LibreOffice_project/2412653d852ce75f65fbfa83fb7e7b669a126d64</Application>
  <Words>414</Words>
  <Paragraphs>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2019-09-17T18:58:18Z</dcterms:modified>
  <cp:revision>15</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5</vt:i4>
  </property>
</Properties>
</file>