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28.png" ContentType="image/png"/>
  <Override PartName="/ppt/media/image1.jpeg" ContentType="image/jpeg"/>
  <Override PartName="/ppt/media/image8.png" ContentType="image/png"/>
  <Override PartName="/ppt/media/image38.png" ContentType="image/png"/>
  <Override PartName="/ppt/media/image2.jpeg" ContentType="image/jpeg"/>
  <Override PartName="/ppt/media/image5.png" ContentType="image/png"/>
  <Override PartName="/ppt/media/image3.jpeg" ContentType="image/jpe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s-ES" sz="4400" spc="-1" strike="noStrike">
                <a:latin typeface="Arial"/>
              </a:rPr>
              <a:t>Pulse para desplazar la página</a:t>
            </a:r>
            <a:endParaRPr b="0" lang="es-ES" sz="4400" spc="-1" strike="noStrike">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AC807EC-14E9-4E8F-8F64-A67574F1CB50}"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1371600" y="1143000"/>
            <a:ext cx="4113360" cy="3084840"/>
          </a:xfrm>
          <a:prstGeom prst="rect">
            <a:avLst/>
          </a:prstGeom>
        </p:spPr>
      </p:sp>
      <p:sp>
        <p:nvSpPr>
          <p:cNvPr id="108" name="PlaceHolder 2"/>
          <p:cNvSpPr>
            <a:spLocks noGrp="1"/>
          </p:cNvSpPr>
          <p:nvPr>
            <p:ph type="body"/>
          </p:nvPr>
        </p:nvSpPr>
        <p:spPr>
          <a:xfrm>
            <a:off x="685800" y="4400640"/>
            <a:ext cx="5484960" cy="3598920"/>
          </a:xfrm>
          <a:prstGeom prst="rect">
            <a:avLst/>
          </a:prstGeom>
        </p:spPr>
        <p:txBody>
          <a:bodyPr lIns="0" rIns="0" tIns="0" bIns="0">
            <a:noAutofit/>
          </a:bodyPr>
          <a:p>
            <a:endParaRPr b="0" lang="es-ES" sz="2000" spc="-1" strike="noStrike">
              <a:latin typeface="Arial"/>
            </a:endParaRPr>
          </a:p>
        </p:txBody>
      </p:sp>
      <p:sp>
        <p:nvSpPr>
          <p:cNvPr id="109" name="CustomShape 3"/>
          <p:cNvSpPr/>
          <p:nvPr/>
        </p:nvSpPr>
        <p:spPr>
          <a:xfrm>
            <a:off x="0" y="0"/>
            <a:ext cx="2970360" cy="457200"/>
          </a:xfrm>
          <a:prstGeom prst="rect">
            <a:avLst/>
          </a:prstGeom>
          <a:noFill/>
          <a:ln>
            <a:noFill/>
          </a:ln>
        </p:spPr>
        <p:style>
          <a:lnRef idx="0"/>
          <a:fillRef idx="0"/>
          <a:effectRef idx="0"/>
          <a:fontRef idx="minor"/>
        </p:style>
      </p:sp>
      <p:sp>
        <p:nvSpPr>
          <p:cNvPr id="110" name="CustomShape 4"/>
          <p:cNvSpPr/>
          <p:nvPr/>
        </p:nvSpPr>
        <p:spPr>
          <a:xfrm>
            <a:off x="3884760" y="0"/>
            <a:ext cx="2970360" cy="457200"/>
          </a:xfrm>
          <a:prstGeom prst="rect">
            <a:avLst/>
          </a:prstGeom>
          <a:noFill/>
          <a:ln>
            <a:noFill/>
          </a:ln>
        </p:spPr>
        <p:style>
          <a:lnRef idx="0"/>
          <a:fillRef idx="0"/>
          <a:effectRef idx="0"/>
          <a:fontRef idx="minor"/>
        </p:style>
        <p:txBody>
          <a:bodyPr lIns="90000" rIns="90000" tIns="45000" bIns="45000">
            <a:noAutofit/>
          </a:bodyPr>
          <a:p>
            <a:pPr algn="r">
              <a:lnSpc>
                <a:spcPct val="100000"/>
              </a:lnSpc>
            </a:pPr>
            <a:fld id="{FE9FAEE2-2112-4AAE-8778-16614CB960D0}" type="datetime">
              <a:rPr b="0" lang="es-ES" sz="1200" spc="-1" strike="noStrike">
                <a:solidFill>
                  <a:srgbClr val="000000"/>
                </a:solidFill>
                <a:latin typeface="Times New Roman"/>
              </a:rPr>
              <a:t>25/09/19</a:t>
            </a:fld>
            <a:r>
              <a:rPr b="0" lang="es-ES" sz="1200" spc="-1" strike="noStrike">
                <a:solidFill>
                  <a:srgbClr val="000000"/>
                </a:solidFill>
                <a:latin typeface="Times New Roman"/>
              </a:rPr>
              <a:t> </a:t>
            </a:r>
            <a:fld id="{644D1C78-2CE4-461C-B01C-AC589693DCC6}" type="datetime12">
              <a:rPr b="0" lang="es-ES" sz="1200" spc="-1" strike="noStrike">
                <a:solidFill>
                  <a:srgbClr val="000000"/>
                </a:solidFill>
                <a:latin typeface="Times New Roman"/>
              </a:rPr>
              <a:t>09:22 PM</a:t>
            </a:fld>
            <a:endParaRPr b="0" lang="es-ES" sz="1200" spc="-1" strike="noStrike">
              <a:latin typeface="Arial"/>
            </a:endParaRPr>
          </a:p>
        </p:txBody>
      </p:sp>
      <p:sp>
        <p:nvSpPr>
          <p:cNvPr id="111" name="CustomShape 5"/>
          <p:cNvSpPr/>
          <p:nvPr/>
        </p:nvSpPr>
        <p:spPr>
          <a:xfrm>
            <a:off x="0" y="8685360"/>
            <a:ext cx="6170760" cy="45576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0" lang="es-E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s-E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s-E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12" name="CustomShape 6"/>
          <p:cNvSpPr/>
          <p:nvPr/>
        </p:nvSpPr>
        <p:spPr>
          <a:xfrm>
            <a:off x="6172200" y="8685360"/>
            <a:ext cx="682920" cy="4557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4A9D587-5967-42BE-A652-5E82417D7A64}" type="slidenum">
              <a:rPr b="0" lang="es-ES" sz="1200" spc="-1" strike="noStrike">
                <a:solidFill>
                  <a:srgbClr val="000000"/>
                </a:solidFill>
                <a:latin typeface="Times New Roman"/>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s-ES"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
          <p:cNvPicPr/>
          <p:nvPr/>
        </p:nvPicPr>
        <p:blipFill>
          <a:blip r:embed="rId3"/>
          <a:stretch/>
        </p:blipFill>
        <p:spPr>
          <a:xfrm>
            <a:off x="-15480" y="6006600"/>
            <a:ext cx="9158400" cy="84780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
          <p:cNvPicPr/>
          <p:nvPr/>
        </p:nvPicPr>
        <p:blipFill>
          <a:blip r:embed="rId3"/>
          <a:stretch/>
        </p:blipFill>
        <p:spPr>
          <a:xfrm>
            <a:off x="-15480" y="6006600"/>
            <a:ext cx="9158400" cy="84780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s-ES" sz="4400" spc="-1" strike="noStrike">
                <a:latin typeface="Arial"/>
              </a:rPr>
              <a:t>Pulse para editar el formato del 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360" y="6330600"/>
            <a:ext cx="1446480" cy="446400"/>
          </a:xfrm>
          <a:prstGeom prst="rect">
            <a:avLst/>
          </a:prstGeom>
          <a:ln w="9360">
            <a:noFill/>
          </a:ln>
        </p:spPr>
      </p:pic>
      <p:pic>
        <p:nvPicPr>
          <p:cNvPr id="85" name="Imagen 4" descr=""/>
          <p:cNvPicPr/>
          <p:nvPr/>
        </p:nvPicPr>
        <p:blipFill>
          <a:blip r:embed="rId2"/>
          <a:stretch/>
        </p:blipFill>
        <p:spPr>
          <a:xfrm>
            <a:off x="7559280" y="234720"/>
            <a:ext cx="1438560" cy="881280"/>
          </a:xfrm>
          <a:prstGeom prst="rect">
            <a:avLst/>
          </a:prstGeom>
          <a:ln w="9360">
            <a:noFill/>
          </a:ln>
        </p:spPr>
      </p:pic>
      <p:sp>
        <p:nvSpPr>
          <p:cNvPr id="86" name="CustomShape 1"/>
          <p:cNvSpPr/>
          <p:nvPr/>
        </p:nvSpPr>
        <p:spPr>
          <a:xfrm>
            <a:off x="179280" y="6202080"/>
            <a:ext cx="44294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960120" y="1643760"/>
            <a:ext cx="7221600" cy="75996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ea typeface="DejaVu Sans"/>
              </a:rPr>
              <a:t>Disruptores endocrinos</a:t>
            </a:r>
            <a:endParaRPr b="0" lang="es-ES" sz="4400" spc="-1" strike="noStrike">
              <a:latin typeface="Arial"/>
            </a:endParaRPr>
          </a:p>
        </p:txBody>
      </p:sp>
      <p:sp>
        <p:nvSpPr>
          <p:cNvPr id="88" name="CustomShape 3"/>
          <p:cNvSpPr/>
          <p:nvPr/>
        </p:nvSpPr>
        <p:spPr>
          <a:xfrm>
            <a:off x="2486880" y="3922200"/>
            <a:ext cx="5078520" cy="760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ea typeface="DejaVu Sans"/>
              </a:rPr>
              <a:t>Mario Gutiérrez Olid. </a:t>
            </a:r>
            <a:r>
              <a:rPr b="0" lang="es-ES" sz="2000" spc="-1" strike="noStrike">
                <a:solidFill>
                  <a:srgbClr val="000000"/>
                </a:solidFill>
                <a:latin typeface="Arial"/>
                <a:ea typeface="DejaVu Sans"/>
              </a:rPr>
              <a:t>Pediatra</a:t>
            </a:r>
            <a:endParaRPr b="0" lang="es-ES" sz="2000" spc="-1" strike="noStrike">
              <a:latin typeface="Arial"/>
            </a:endParaRPr>
          </a:p>
          <a:p>
            <a:pPr>
              <a:lnSpc>
                <a:spcPct val="100000"/>
              </a:lnSpc>
            </a:pPr>
            <a:endParaRPr b="0" lang="es-ES" sz="2000" spc="-1" strike="noStrike">
              <a:latin typeface="Arial"/>
            </a:endParaRPr>
          </a:p>
        </p:txBody>
      </p:sp>
      <p:pic>
        <p:nvPicPr>
          <p:cNvPr id="89" name="" descr=""/>
          <p:cNvPicPr/>
          <p:nvPr/>
        </p:nvPicPr>
        <p:blipFill>
          <a:blip r:embed="rId3"/>
          <a:stretch/>
        </p:blipFill>
        <p:spPr>
          <a:xfrm>
            <a:off x="7343640" y="4730400"/>
            <a:ext cx="1654200" cy="117972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664920" y="346680"/>
            <a:ext cx="6922800" cy="608040"/>
          </a:xfrm>
          <a:prstGeom prst="rect">
            <a:avLst/>
          </a:prstGeom>
          <a:noFill/>
          <a:ln>
            <a:noFill/>
          </a:ln>
        </p:spPr>
        <p:style>
          <a:lnRef idx="0"/>
          <a:fillRef idx="0"/>
          <a:effectRef idx="0"/>
          <a:fontRef idx="minor"/>
        </p:style>
        <p:txBody>
          <a:bodyPr lIns="0" rIns="0" tIns="0" bIns="0">
            <a:noAutofit/>
          </a:bodyPr>
          <a:p>
            <a:pPr>
              <a:lnSpc>
                <a:spcPct val="100000"/>
              </a:lnSpc>
            </a:pPr>
            <a:r>
              <a:rPr b="0" lang="es-ES" sz="4400" spc="-151" strike="noStrike">
                <a:solidFill>
                  <a:srgbClr val="000000"/>
                </a:solidFill>
                <a:latin typeface="Calibri"/>
                <a:ea typeface="DejaVu Sans"/>
              </a:rPr>
              <a:t>Definición de los disruptores endocrinos (DE)</a:t>
            </a:r>
            <a:endParaRPr b="0" lang="es-ES" sz="4400" spc="-1" strike="noStrike">
              <a:latin typeface="Arial"/>
            </a:endParaRPr>
          </a:p>
        </p:txBody>
      </p:sp>
      <p:pic>
        <p:nvPicPr>
          <p:cNvPr id="91" name="Imagen 3" descr=""/>
          <p:cNvPicPr/>
          <p:nvPr/>
        </p:nvPicPr>
        <p:blipFill>
          <a:blip r:embed="rId1"/>
          <a:stretch/>
        </p:blipFill>
        <p:spPr>
          <a:xfrm>
            <a:off x="7524360" y="6330600"/>
            <a:ext cx="1446480" cy="446400"/>
          </a:xfrm>
          <a:prstGeom prst="rect">
            <a:avLst/>
          </a:prstGeom>
          <a:ln w="9360">
            <a:noFill/>
          </a:ln>
        </p:spPr>
      </p:pic>
      <p:pic>
        <p:nvPicPr>
          <p:cNvPr id="92" name="Imagen 4" descr=""/>
          <p:cNvPicPr/>
          <p:nvPr/>
        </p:nvPicPr>
        <p:blipFill>
          <a:blip r:embed="rId2"/>
          <a:stretch/>
        </p:blipFill>
        <p:spPr>
          <a:xfrm>
            <a:off x="7559280" y="234720"/>
            <a:ext cx="1438560" cy="881280"/>
          </a:xfrm>
          <a:prstGeom prst="rect">
            <a:avLst/>
          </a:prstGeom>
          <a:ln w="9360">
            <a:noFill/>
          </a:ln>
        </p:spPr>
      </p:pic>
      <p:sp>
        <p:nvSpPr>
          <p:cNvPr id="93" name="CustomShape 2"/>
          <p:cNvSpPr/>
          <p:nvPr/>
        </p:nvSpPr>
        <p:spPr>
          <a:xfrm>
            <a:off x="179280" y="6202080"/>
            <a:ext cx="44294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4" name="CustomShape 3"/>
          <p:cNvSpPr/>
          <p:nvPr/>
        </p:nvSpPr>
        <p:spPr>
          <a:xfrm>
            <a:off x="677880" y="2015640"/>
            <a:ext cx="8104680" cy="4092120"/>
          </a:xfrm>
          <a:prstGeom prst="rect">
            <a:avLst/>
          </a:prstGeom>
          <a:noFill/>
          <a:ln w="9360">
            <a:noFill/>
          </a:ln>
        </p:spPr>
        <p:style>
          <a:lnRef idx="0"/>
          <a:fillRef idx="0"/>
          <a:effectRef idx="0"/>
          <a:fontRef idx="minor"/>
        </p:style>
        <p:txBody>
          <a:bodyPr lIns="0" rIns="0" tIns="0" bIns="0">
            <a:noAutofit/>
          </a:bodyPr>
          <a:p>
            <a:pPr marL="396720" indent="-395280">
              <a:lnSpc>
                <a:spcPct val="100000"/>
              </a:lnSpc>
              <a:spcBef>
                <a:spcPts val="601"/>
              </a:spcBef>
              <a:buSzPct val="100000"/>
              <a:buBlip>
                <a:blip r:embed="rId3"/>
              </a:buBlip>
            </a:pPr>
            <a:r>
              <a:rPr b="0" lang="es-ES" sz="3600" spc="-1" strike="noStrike">
                <a:solidFill>
                  <a:srgbClr val="000000"/>
                </a:solidFill>
                <a:latin typeface="Calibri"/>
                <a:ea typeface="DejaVu Sans"/>
              </a:rPr>
              <a:t>Son sustancias químicas.</a:t>
            </a:r>
            <a:endParaRPr b="0" lang="es-ES" sz="3600" spc="-1" strike="noStrike">
              <a:latin typeface="Arial"/>
            </a:endParaRPr>
          </a:p>
          <a:p>
            <a:pPr marL="396720" indent="-395280">
              <a:lnSpc>
                <a:spcPct val="100000"/>
              </a:lnSpc>
              <a:spcBef>
                <a:spcPts val="601"/>
              </a:spcBef>
              <a:buSzPct val="100000"/>
              <a:buBlip>
                <a:blip r:embed="rId4"/>
              </a:buBlip>
            </a:pPr>
            <a:r>
              <a:rPr b="0" lang="es-ES" sz="3600" spc="-1" strike="noStrike">
                <a:solidFill>
                  <a:srgbClr val="000000"/>
                </a:solidFill>
                <a:latin typeface="Calibri"/>
                <a:ea typeface="DejaVu Sans"/>
              </a:rPr>
              <a:t>Alteran el equilibrio hormonal.</a:t>
            </a:r>
            <a:endParaRPr b="0" lang="es-ES" sz="3600" spc="-1" strike="noStrike">
              <a:latin typeface="Arial"/>
            </a:endParaRPr>
          </a:p>
          <a:p>
            <a:pPr marL="396720" indent="-395280">
              <a:lnSpc>
                <a:spcPct val="100000"/>
              </a:lnSpc>
              <a:spcBef>
                <a:spcPts val="601"/>
              </a:spcBef>
              <a:buSzPct val="100000"/>
              <a:buBlip>
                <a:blip r:embed="rId5"/>
              </a:buBlip>
            </a:pPr>
            <a:r>
              <a:rPr b="0" lang="es-ES" sz="3600" spc="-1" strike="noStrike">
                <a:solidFill>
                  <a:srgbClr val="000000"/>
                </a:solidFill>
                <a:latin typeface="Calibri"/>
                <a:ea typeface="DejaVu Sans"/>
              </a:rPr>
              <a:t>Afectan el desarrollo embrionario. </a:t>
            </a:r>
            <a:endParaRPr b="0" lang="es-ES" sz="3600" spc="-1" strike="noStrike">
              <a:latin typeface="Arial"/>
            </a:endParaRPr>
          </a:p>
          <a:p>
            <a:pPr marL="396720" indent="-395280">
              <a:lnSpc>
                <a:spcPct val="100000"/>
              </a:lnSpc>
              <a:spcBef>
                <a:spcPts val="601"/>
              </a:spcBef>
              <a:buSzPct val="100000"/>
              <a:buBlip>
                <a:blip r:embed="rId6"/>
              </a:buBlip>
            </a:pPr>
            <a:r>
              <a:rPr b="0" lang="es-ES" sz="3600" spc="-1" strike="noStrike">
                <a:solidFill>
                  <a:srgbClr val="000000"/>
                </a:solidFill>
                <a:latin typeface="Calibri"/>
                <a:ea typeface="DejaVu Sans"/>
              </a:rPr>
              <a:t>Tienen efectos adversos sobre la persona y su descendencia.</a:t>
            </a:r>
            <a:endParaRPr b="0" lang="es-ES" sz="3600" spc="-1" strike="noStrike">
              <a:latin typeface="Arial"/>
            </a:endParaRPr>
          </a:p>
        </p:txBody>
      </p:sp>
      <p:pic>
        <p:nvPicPr>
          <p:cNvPr id="95" name="" descr=""/>
          <p:cNvPicPr/>
          <p:nvPr/>
        </p:nvPicPr>
        <p:blipFill>
          <a:blip r:embed="rId7"/>
          <a:stretch/>
        </p:blipFill>
        <p:spPr>
          <a:xfrm>
            <a:off x="7343640" y="4730400"/>
            <a:ext cx="1654200" cy="117972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664920" y="346680"/>
            <a:ext cx="6922800" cy="608040"/>
          </a:xfrm>
          <a:prstGeom prst="rect">
            <a:avLst/>
          </a:prstGeom>
          <a:noFill/>
          <a:ln>
            <a:noFill/>
          </a:ln>
        </p:spPr>
        <p:style>
          <a:lnRef idx="0"/>
          <a:fillRef idx="0"/>
          <a:effectRef idx="0"/>
          <a:fontRef idx="minor"/>
        </p:style>
        <p:txBody>
          <a:bodyPr lIns="0" rIns="0" tIns="0" bIns="0">
            <a:noAutofit/>
          </a:bodyPr>
          <a:p>
            <a:pPr>
              <a:lnSpc>
                <a:spcPct val="100000"/>
              </a:lnSpc>
            </a:pPr>
            <a:r>
              <a:rPr b="0" lang="es-ES" sz="4400" spc="-151" strike="noStrike">
                <a:solidFill>
                  <a:srgbClr val="000000"/>
                </a:solidFill>
                <a:latin typeface="Calibri"/>
                <a:ea typeface="DejaVu Sans"/>
              </a:rPr>
              <a:t>Sustancias que actúan como DE:</a:t>
            </a:r>
            <a:endParaRPr b="0" lang="es-ES" sz="4400" spc="-1" strike="noStrike">
              <a:latin typeface="Arial"/>
            </a:endParaRPr>
          </a:p>
        </p:txBody>
      </p:sp>
      <p:sp>
        <p:nvSpPr>
          <p:cNvPr id="97" name="CustomShape 2"/>
          <p:cNvSpPr/>
          <p:nvPr/>
        </p:nvSpPr>
        <p:spPr>
          <a:xfrm>
            <a:off x="179280" y="6202080"/>
            <a:ext cx="44294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8" name="CustomShape 3"/>
          <p:cNvSpPr/>
          <p:nvPr/>
        </p:nvSpPr>
        <p:spPr>
          <a:xfrm>
            <a:off x="1008000" y="576000"/>
            <a:ext cx="8104680" cy="409212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5280">
              <a:lnSpc>
                <a:spcPct val="100000"/>
              </a:lnSpc>
              <a:spcBef>
                <a:spcPts val="601"/>
              </a:spcBef>
              <a:buSzPct val="179939"/>
              <a:buBlip>
                <a:blip r:embed="rId1"/>
              </a:buBlip>
            </a:pPr>
            <a:r>
              <a:rPr b="0" lang="es-ES" sz="2000" spc="-1" strike="noStrike">
                <a:solidFill>
                  <a:srgbClr val="000000"/>
                </a:solidFill>
                <a:latin typeface="Calibri"/>
                <a:ea typeface="DejaVu Sans"/>
              </a:rPr>
              <a:t>Bisfenol A </a:t>
            </a:r>
            <a:endParaRPr b="0" lang="es-ES" sz="2000" spc="-1" strike="noStrike">
              <a:latin typeface="Arial"/>
            </a:endParaRPr>
          </a:p>
          <a:p>
            <a:pPr marL="396720" indent="-395280">
              <a:lnSpc>
                <a:spcPct val="100000"/>
              </a:lnSpc>
              <a:spcBef>
                <a:spcPts val="601"/>
              </a:spcBef>
              <a:buSzPct val="179939"/>
              <a:buBlip>
                <a:blip r:embed="rId2"/>
              </a:buBlip>
            </a:pPr>
            <a:r>
              <a:rPr b="0" lang="es-ES" sz="2000" spc="-1" strike="noStrike">
                <a:solidFill>
                  <a:srgbClr val="000000"/>
                </a:solidFill>
                <a:latin typeface="Calibri"/>
                <a:ea typeface="DejaVu Sans"/>
              </a:rPr>
              <a:t>Ftalatos </a:t>
            </a:r>
            <a:endParaRPr b="0" lang="es-ES" sz="2000" spc="-1" strike="noStrike">
              <a:latin typeface="Arial"/>
            </a:endParaRPr>
          </a:p>
          <a:p>
            <a:pPr marL="396720" indent="-395280">
              <a:lnSpc>
                <a:spcPct val="100000"/>
              </a:lnSpc>
              <a:spcBef>
                <a:spcPts val="601"/>
              </a:spcBef>
              <a:buSzPct val="179939"/>
              <a:buBlip>
                <a:blip r:embed="rId3"/>
              </a:buBlip>
            </a:pPr>
            <a:r>
              <a:rPr b="0" lang="es-ES" sz="2000" spc="-1" strike="noStrike">
                <a:solidFill>
                  <a:srgbClr val="000000"/>
                </a:solidFill>
                <a:latin typeface="Calibri"/>
                <a:ea typeface="DejaVu Sans"/>
              </a:rPr>
              <a:t>Bifenilos policromados </a:t>
            </a:r>
            <a:endParaRPr b="0" lang="es-ES" sz="2000" spc="-1" strike="noStrike">
              <a:latin typeface="Arial"/>
            </a:endParaRPr>
          </a:p>
          <a:p>
            <a:pPr marL="396720" indent="-395280">
              <a:lnSpc>
                <a:spcPct val="100000"/>
              </a:lnSpc>
              <a:spcBef>
                <a:spcPts val="601"/>
              </a:spcBef>
              <a:buSzPct val="179939"/>
              <a:buBlip>
                <a:blip r:embed="rId4"/>
              </a:buBlip>
            </a:pPr>
            <a:r>
              <a:rPr b="0" lang="es-ES" sz="2000" spc="-1" strike="noStrike">
                <a:solidFill>
                  <a:srgbClr val="000000"/>
                </a:solidFill>
                <a:latin typeface="Calibri"/>
                <a:ea typeface="DejaVu Sans"/>
              </a:rPr>
              <a:t>Alquilfenoles </a:t>
            </a:r>
            <a:endParaRPr b="0" lang="es-ES" sz="2000" spc="-1" strike="noStrike">
              <a:latin typeface="Arial"/>
            </a:endParaRPr>
          </a:p>
          <a:p>
            <a:pPr marL="396720" indent="-395280">
              <a:lnSpc>
                <a:spcPct val="100000"/>
              </a:lnSpc>
              <a:spcBef>
                <a:spcPts val="601"/>
              </a:spcBef>
              <a:buSzPct val="179939"/>
              <a:buBlip>
                <a:blip r:embed="rId5"/>
              </a:buBlip>
            </a:pPr>
            <a:r>
              <a:rPr b="0" lang="es-ES" sz="2000" spc="-1" strike="noStrike">
                <a:solidFill>
                  <a:srgbClr val="000000"/>
                </a:solidFill>
                <a:latin typeface="Calibri"/>
                <a:ea typeface="DejaVu Sans"/>
              </a:rPr>
              <a:t>DDT </a:t>
            </a:r>
            <a:endParaRPr b="0" lang="es-ES" sz="2000" spc="-1" strike="noStrike">
              <a:latin typeface="Arial"/>
            </a:endParaRPr>
          </a:p>
          <a:p>
            <a:pPr marL="396720" indent="-395280">
              <a:lnSpc>
                <a:spcPct val="100000"/>
              </a:lnSpc>
              <a:spcBef>
                <a:spcPts val="601"/>
              </a:spcBef>
              <a:buSzPct val="179939"/>
              <a:buBlip>
                <a:blip r:embed="rId6"/>
              </a:buBlip>
            </a:pPr>
            <a:r>
              <a:rPr b="0" lang="es-ES" sz="2000" spc="-1" strike="noStrike">
                <a:solidFill>
                  <a:srgbClr val="000000"/>
                </a:solidFill>
                <a:latin typeface="Calibri"/>
                <a:ea typeface="DejaVu Sans"/>
              </a:rPr>
              <a:t>Atrazina </a:t>
            </a:r>
            <a:endParaRPr b="0" lang="es-ES" sz="2000" spc="-1" strike="noStrike">
              <a:latin typeface="Arial"/>
            </a:endParaRPr>
          </a:p>
          <a:p>
            <a:pPr marL="396720" indent="-395280">
              <a:lnSpc>
                <a:spcPct val="100000"/>
              </a:lnSpc>
              <a:spcBef>
                <a:spcPts val="601"/>
              </a:spcBef>
              <a:buSzPct val="179939"/>
              <a:buBlip>
                <a:blip r:embed="rId7"/>
              </a:buBlip>
            </a:pPr>
            <a:r>
              <a:rPr b="0" lang="es-ES" sz="2000" spc="-1" strike="noStrike">
                <a:solidFill>
                  <a:srgbClr val="000000"/>
                </a:solidFill>
                <a:latin typeface="Calibri"/>
                <a:ea typeface="DejaVu Sans"/>
              </a:rPr>
              <a:t>Metoxicloro </a:t>
            </a:r>
            <a:endParaRPr b="0" lang="es-ES" sz="2000" spc="-1" strike="noStrike">
              <a:latin typeface="Arial"/>
            </a:endParaRPr>
          </a:p>
          <a:p>
            <a:pPr marL="396720" indent="-395280">
              <a:lnSpc>
                <a:spcPct val="100000"/>
              </a:lnSpc>
              <a:spcBef>
                <a:spcPts val="601"/>
              </a:spcBef>
              <a:buSzPct val="179939"/>
              <a:buBlip>
                <a:blip r:embed="rId8"/>
              </a:buBlip>
            </a:pPr>
            <a:r>
              <a:rPr b="0" lang="es-ES" sz="2000" spc="-1" strike="noStrike">
                <a:solidFill>
                  <a:srgbClr val="000000"/>
                </a:solidFill>
                <a:latin typeface="Calibri"/>
                <a:ea typeface="DejaVu Sans"/>
              </a:rPr>
              <a:t>Vinclozina</a:t>
            </a:r>
            <a:endParaRPr b="0" lang="es-ES" sz="2000" spc="-1" strike="noStrike">
              <a:latin typeface="Arial"/>
            </a:endParaRPr>
          </a:p>
          <a:p>
            <a:pPr marL="396720" indent="-395280">
              <a:lnSpc>
                <a:spcPct val="100000"/>
              </a:lnSpc>
              <a:spcBef>
                <a:spcPts val="601"/>
              </a:spcBef>
              <a:buSzPct val="179939"/>
              <a:buBlip>
                <a:blip r:embed="rId9"/>
              </a:buBlip>
            </a:pPr>
            <a:r>
              <a:rPr b="0" lang="es-ES" sz="2000" spc="-1" strike="noStrike">
                <a:solidFill>
                  <a:srgbClr val="000000"/>
                </a:solidFill>
                <a:latin typeface="Calibri"/>
                <a:ea typeface="DejaVu Sans"/>
              </a:rPr>
              <a:t>Alcanfor 4 – metilbencilideno </a:t>
            </a:r>
            <a:endParaRPr b="0" lang="es-ES" sz="2000" spc="-1" strike="noStrike">
              <a:latin typeface="Arial"/>
            </a:endParaRPr>
          </a:p>
          <a:p>
            <a:pPr marL="396720" indent="-395280">
              <a:lnSpc>
                <a:spcPct val="100000"/>
              </a:lnSpc>
              <a:spcBef>
                <a:spcPts val="601"/>
              </a:spcBef>
              <a:buSzPct val="179939"/>
              <a:buBlip>
                <a:blip r:embed="rId10"/>
              </a:buBlip>
            </a:pPr>
            <a:r>
              <a:rPr b="0" lang="es-ES" sz="2000" spc="-1" strike="noStrike">
                <a:solidFill>
                  <a:srgbClr val="000000"/>
                </a:solidFill>
                <a:latin typeface="Calibri"/>
                <a:ea typeface="DejaVu Sans"/>
              </a:rPr>
              <a:t>Metilparabeno </a:t>
            </a:r>
            <a:endParaRPr b="0" lang="es-ES" sz="2000" spc="-1" strike="noStrike">
              <a:latin typeface="Arial"/>
            </a:endParaRPr>
          </a:p>
          <a:p>
            <a:pPr marL="396720" indent="-395280">
              <a:lnSpc>
                <a:spcPct val="100000"/>
              </a:lnSpc>
              <a:spcBef>
                <a:spcPts val="601"/>
              </a:spcBef>
              <a:buSzPct val="179939"/>
              <a:buBlip>
                <a:blip r:embed="rId11"/>
              </a:buBlip>
            </a:pPr>
            <a:r>
              <a:rPr b="0" lang="es-ES" sz="2000" spc="-1" strike="noStrike">
                <a:solidFill>
                  <a:srgbClr val="000000"/>
                </a:solidFill>
                <a:latin typeface="Calibri"/>
                <a:ea typeface="DejaVu Sans"/>
              </a:rPr>
              <a:t>Hidrocarburos aromáticos </a:t>
            </a:r>
            <a:endParaRPr b="0" lang="es-ES" sz="2000" spc="-1" strike="noStrike">
              <a:latin typeface="Arial"/>
            </a:endParaRPr>
          </a:p>
          <a:p>
            <a:pPr marL="396720" indent="-395280">
              <a:lnSpc>
                <a:spcPct val="100000"/>
              </a:lnSpc>
              <a:spcBef>
                <a:spcPts val="601"/>
              </a:spcBef>
              <a:buSzPct val="179939"/>
              <a:buBlip>
                <a:blip r:embed="rId12"/>
              </a:buBlip>
            </a:pPr>
            <a:r>
              <a:rPr b="0" lang="es-ES" sz="2000" spc="-1" strike="noStrike">
                <a:solidFill>
                  <a:srgbClr val="000000"/>
                </a:solidFill>
                <a:latin typeface="Calibri"/>
                <a:ea typeface="DejaVu Sans"/>
              </a:rPr>
              <a:t>Polibromodifenilos</a:t>
            </a:r>
            <a:endParaRPr b="0" lang="es-ES" sz="2000" spc="-1" strike="noStrike">
              <a:latin typeface="Arial"/>
            </a:endParaRPr>
          </a:p>
          <a:p>
            <a:pPr>
              <a:lnSpc>
                <a:spcPct val="100000"/>
              </a:lnSpc>
              <a:spcBef>
                <a:spcPts val="601"/>
              </a:spcBef>
            </a:pPr>
            <a:endParaRPr b="0" lang="es-ES" sz="2000" spc="-1" strike="noStrike">
              <a:latin typeface="Arial"/>
            </a:endParaRPr>
          </a:p>
        </p:txBody>
      </p:sp>
      <p:pic>
        <p:nvPicPr>
          <p:cNvPr id="99" name="" descr=""/>
          <p:cNvPicPr/>
          <p:nvPr/>
        </p:nvPicPr>
        <p:blipFill>
          <a:blip r:embed="rId13"/>
          <a:stretch/>
        </p:blipFill>
        <p:spPr>
          <a:xfrm>
            <a:off x="7343640" y="4730400"/>
            <a:ext cx="1654200" cy="1179720"/>
          </a:xfrm>
          <a:prstGeom prst="rect">
            <a:avLst/>
          </a:prstGeom>
          <a:ln>
            <a:noFill/>
          </a:ln>
        </p:spPr>
      </p:pic>
      <p:pic>
        <p:nvPicPr>
          <p:cNvPr id="100" name="Imagen 4" descr=""/>
          <p:cNvPicPr/>
          <p:nvPr/>
        </p:nvPicPr>
        <p:blipFill>
          <a:blip r:embed="rId14"/>
          <a:stretch/>
        </p:blipFill>
        <p:spPr>
          <a:xfrm>
            <a:off x="7559640" y="235080"/>
            <a:ext cx="1438560" cy="881280"/>
          </a:xfrm>
          <a:prstGeom prst="rect">
            <a:avLst/>
          </a:prstGeom>
          <a:ln w="936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664920" y="346680"/>
            <a:ext cx="6922800" cy="608040"/>
          </a:xfrm>
          <a:prstGeom prst="rect">
            <a:avLst/>
          </a:prstGeom>
          <a:noFill/>
          <a:ln>
            <a:noFill/>
          </a:ln>
        </p:spPr>
        <p:style>
          <a:lnRef idx="0"/>
          <a:fillRef idx="0"/>
          <a:effectRef idx="0"/>
          <a:fontRef idx="minor"/>
        </p:style>
        <p:txBody>
          <a:bodyPr lIns="0" rIns="0" tIns="0" bIns="0">
            <a:noAutofit/>
          </a:bodyPr>
          <a:p>
            <a:pPr>
              <a:lnSpc>
                <a:spcPct val="100000"/>
              </a:lnSpc>
            </a:pPr>
            <a:r>
              <a:rPr b="0" lang="es-ES" sz="4000" spc="-151" strike="noStrike">
                <a:solidFill>
                  <a:srgbClr val="000000"/>
                </a:solidFill>
                <a:latin typeface="Calibri"/>
                <a:ea typeface="DejaVu Sans"/>
              </a:rPr>
              <a:t>Prevención de los efectos de los DE:</a:t>
            </a:r>
            <a:endParaRPr b="0" lang="es-ES" sz="4000" spc="-1" strike="noStrike">
              <a:latin typeface="Arial"/>
            </a:endParaRPr>
          </a:p>
          <a:p>
            <a:pPr>
              <a:lnSpc>
                <a:spcPct val="100000"/>
              </a:lnSpc>
            </a:pPr>
            <a:endParaRPr b="0" lang="es-ES" sz="4000" spc="-1" strike="noStrike">
              <a:latin typeface="Arial"/>
            </a:endParaRPr>
          </a:p>
        </p:txBody>
      </p:sp>
      <p:pic>
        <p:nvPicPr>
          <p:cNvPr id="102" name="Imagen 3" descr=""/>
          <p:cNvPicPr/>
          <p:nvPr/>
        </p:nvPicPr>
        <p:blipFill>
          <a:blip r:embed="rId1"/>
          <a:stretch/>
        </p:blipFill>
        <p:spPr>
          <a:xfrm>
            <a:off x="7524360" y="6330600"/>
            <a:ext cx="1446480" cy="446400"/>
          </a:xfrm>
          <a:prstGeom prst="rect">
            <a:avLst/>
          </a:prstGeom>
          <a:ln w="9360">
            <a:noFill/>
          </a:ln>
        </p:spPr>
      </p:pic>
      <p:pic>
        <p:nvPicPr>
          <p:cNvPr id="103" name="Imagen 4" descr=""/>
          <p:cNvPicPr/>
          <p:nvPr/>
        </p:nvPicPr>
        <p:blipFill>
          <a:blip r:embed="rId2"/>
          <a:stretch/>
        </p:blipFill>
        <p:spPr>
          <a:xfrm>
            <a:off x="7559280" y="234720"/>
            <a:ext cx="1438560" cy="881280"/>
          </a:xfrm>
          <a:prstGeom prst="rect">
            <a:avLst/>
          </a:prstGeom>
          <a:ln w="9360">
            <a:noFill/>
          </a:ln>
        </p:spPr>
      </p:pic>
      <p:sp>
        <p:nvSpPr>
          <p:cNvPr id="104" name="CustomShape 2"/>
          <p:cNvSpPr/>
          <p:nvPr/>
        </p:nvSpPr>
        <p:spPr>
          <a:xfrm>
            <a:off x="179280" y="6202080"/>
            <a:ext cx="44294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5" name="CustomShape 3"/>
          <p:cNvSpPr/>
          <p:nvPr/>
        </p:nvSpPr>
        <p:spPr>
          <a:xfrm>
            <a:off x="720000" y="955080"/>
            <a:ext cx="8104680" cy="4092120"/>
          </a:xfrm>
          <a:prstGeom prst="rect">
            <a:avLst/>
          </a:prstGeom>
          <a:noFill/>
          <a:ln w="9360">
            <a:noFill/>
          </a:ln>
        </p:spPr>
        <p:style>
          <a:lnRef idx="0"/>
          <a:fillRef idx="0"/>
          <a:effectRef idx="0"/>
          <a:fontRef idx="minor"/>
        </p:style>
        <p:txBody>
          <a:bodyPr lIns="0" rIns="0" tIns="0" bIns="0">
            <a:noAutofit/>
          </a:bodyPr>
          <a:p>
            <a:pPr>
              <a:lnSpc>
                <a:spcPct val="100000"/>
              </a:lnSpc>
              <a:spcBef>
                <a:spcPts val="601"/>
              </a:spcBef>
            </a:pPr>
            <a:endParaRPr b="0" lang="es-ES" sz="1800" spc="-1" strike="noStrike">
              <a:latin typeface="Arial"/>
            </a:endParaRPr>
          </a:p>
          <a:p>
            <a:pPr marL="396720" indent="-395280">
              <a:lnSpc>
                <a:spcPct val="100000"/>
              </a:lnSpc>
              <a:spcBef>
                <a:spcPts val="601"/>
              </a:spcBef>
              <a:buSzPct val="162923"/>
              <a:buBlip>
                <a:blip r:embed="rId3"/>
              </a:buBlip>
            </a:pPr>
            <a:r>
              <a:rPr b="0" lang="es-ES" sz="2200" spc="-1" strike="noStrike">
                <a:solidFill>
                  <a:srgbClr val="000000"/>
                </a:solidFill>
                <a:latin typeface="Calibri"/>
                <a:ea typeface="DejaVu Sans"/>
              </a:rPr>
              <a:t>No utilizar recipientes de policarbonato para alimentos.</a:t>
            </a:r>
            <a:endParaRPr b="0" lang="es-ES" sz="2200" spc="-1" strike="noStrike">
              <a:latin typeface="Arial"/>
            </a:endParaRPr>
          </a:p>
          <a:p>
            <a:pPr marL="396720" indent="-395280">
              <a:lnSpc>
                <a:spcPct val="100000"/>
              </a:lnSpc>
              <a:spcBef>
                <a:spcPts val="601"/>
              </a:spcBef>
              <a:buSzPct val="162923"/>
              <a:buBlip>
                <a:blip r:embed="rId4"/>
              </a:buBlip>
            </a:pPr>
            <a:r>
              <a:rPr b="0" lang="es-ES" sz="2200" spc="-1" strike="noStrike">
                <a:solidFill>
                  <a:srgbClr val="000000"/>
                </a:solidFill>
                <a:latin typeface="Calibri"/>
                <a:ea typeface="DejaVu Sans"/>
              </a:rPr>
              <a:t>No calentar alimentos en recipientes plásticos.</a:t>
            </a:r>
            <a:endParaRPr b="0" lang="es-ES" sz="2200" spc="-1" strike="noStrike">
              <a:latin typeface="Arial"/>
            </a:endParaRPr>
          </a:p>
          <a:p>
            <a:pPr marL="396720" indent="-395280">
              <a:lnSpc>
                <a:spcPct val="100000"/>
              </a:lnSpc>
              <a:spcBef>
                <a:spcPts val="601"/>
              </a:spcBef>
              <a:buSzPct val="162923"/>
              <a:buBlip>
                <a:blip r:embed="rId5"/>
              </a:buBlip>
            </a:pPr>
            <a:r>
              <a:rPr b="0" lang="es-ES" sz="2200" spc="-1" strike="noStrike">
                <a:solidFill>
                  <a:srgbClr val="000000"/>
                </a:solidFill>
                <a:latin typeface="Calibri"/>
                <a:ea typeface="DejaVu Sans"/>
              </a:rPr>
              <a:t>Evitar alimentos en envoltorios de plástico.</a:t>
            </a:r>
            <a:endParaRPr b="0" lang="es-ES" sz="2200" spc="-1" strike="noStrike">
              <a:latin typeface="Arial"/>
            </a:endParaRPr>
          </a:p>
          <a:p>
            <a:pPr marL="396720" indent="-395280">
              <a:lnSpc>
                <a:spcPct val="100000"/>
              </a:lnSpc>
              <a:spcBef>
                <a:spcPts val="601"/>
              </a:spcBef>
              <a:buSzPct val="162923"/>
              <a:buBlip>
                <a:blip r:embed="rId6"/>
              </a:buBlip>
            </a:pPr>
            <a:r>
              <a:rPr b="0" lang="es-ES" sz="2200" spc="-1" strike="noStrike">
                <a:solidFill>
                  <a:srgbClr val="000000"/>
                </a:solidFill>
                <a:latin typeface="Calibri"/>
                <a:ea typeface="DejaVu Sans"/>
              </a:rPr>
              <a:t>No rellenar botellas de plástico ni someterlas al calor. </a:t>
            </a:r>
            <a:endParaRPr b="0" lang="es-ES" sz="2200" spc="-1" strike="noStrike">
              <a:latin typeface="Arial"/>
            </a:endParaRPr>
          </a:p>
          <a:p>
            <a:pPr marL="396720" indent="-395280">
              <a:lnSpc>
                <a:spcPct val="100000"/>
              </a:lnSpc>
              <a:spcBef>
                <a:spcPts val="601"/>
              </a:spcBef>
              <a:buSzPct val="162923"/>
              <a:buBlip>
                <a:blip r:embed="rId7"/>
              </a:buBlip>
            </a:pPr>
            <a:r>
              <a:rPr b="0" lang="es-ES" sz="2200" spc="-1" strike="noStrike">
                <a:solidFill>
                  <a:srgbClr val="000000"/>
                </a:solidFill>
                <a:latin typeface="Calibri"/>
                <a:ea typeface="DejaVu Sans"/>
              </a:rPr>
              <a:t>Restringir el uso de plásticos. </a:t>
            </a:r>
            <a:endParaRPr b="0" lang="es-ES" sz="2200" spc="-1" strike="noStrike">
              <a:latin typeface="Arial"/>
            </a:endParaRPr>
          </a:p>
          <a:p>
            <a:pPr marL="396720" indent="-395280">
              <a:lnSpc>
                <a:spcPct val="100000"/>
              </a:lnSpc>
              <a:spcBef>
                <a:spcPts val="601"/>
              </a:spcBef>
              <a:buSzPct val="162923"/>
              <a:buBlip>
                <a:blip r:embed="rId8"/>
              </a:buBlip>
            </a:pPr>
            <a:r>
              <a:rPr b="0" lang="es-ES" sz="2200" spc="-1" strike="noStrike">
                <a:solidFill>
                  <a:srgbClr val="000000"/>
                </a:solidFill>
                <a:latin typeface="Calibri"/>
                <a:ea typeface="DejaVu Sans"/>
              </a:rPr>
              <a:t>No abandonar plásticos en parajes naturales.</a:t>
            </a:r>
            <a:endParaRPr b="0" lang="es-ES" sz="2200" spc="-1" strike="noStrike">
              <a:latin typeface="Arial"/>
            </a:endParaRPr>
          </a:p>
          <a:p>
            <a:pPr marL="396720" indent="-395280">
              <a:lnSpc>
                <a:spcPct val="100000"/>
              </a:lnSpc>
              <a:spcBef>
                <a:spcPts val="601"/>
              </a:spcBef>
              <a:buSzPct val="162923"/>
              <a:buBlip>
                <a:blip r:embed="rId9"/>
              </a:buBlip>
            </a:pPr>
            <a:r>
              <a:rPr b="0" lang="es-ES" sz="2200" spc="-1" strike="noStrike">
                <a:solidFill>
                  <a:srgbClr val="000000"/>
                </a:solidFill>
                <a:latin typeface="Calibri"/>
                <a:ea typeface="DejaVu Sans"/>
              </a:rPr>
              <a:t>Cumplir las normas de uso de plaguicidas y herbicidas.</a:t>
            </a:r>
            <a:endParaRPr b="0" lang="es-ES" sz="2200" spc="-1" strike="noStrike">
              <a:latin typeface="Arial"/>
            </a:endParaRPr>
          </a:p>
          <a:p>
            <a:pPr marL="396720" indent="-395280">
              <a:lnSpc>
                <a:spcPct val="100000"/>
              </a:lnSpc>
              <a:spcBef>
                <a:spcPts val="601"/>
              </a:spcBef>
              <a:buSzPct val="162923"/>
              <a:buBlip>
                <a:blip r:embed="rId10"/>
              </a:buBlip>
            </a:pPr>
            <a:r>
              <a:rPr b="0" lang="es-ES" sz="2200" spc="-1" strike="noStrike">
                <a:solidFill>
                  <a:srgbClr val="000000"/>
                </a:solidFill>
                <a:latin typeface="Calibri"/>
                <a:ea typeface="DejaVu Sans"/>
              </a:rPr>
              <a:t>Control del agua y de vertidos.</a:t>
            </a:r>
            <a:endParaRPr b="0" lang="es-ES" sz="2200" spc="-1" strike="noStrike">
              <a:latin typeface="Arial"/>
            </a:endParaRPr>
          </a:p>
          <a:p>
            <a:pPr>
              <a:lnSpc>
                <a:spcPct val="100000"/>
              </a:lnSpc>
              <a:spcBef>
                <a:spcPts val="601"/>
              </a:spcBef>
            </a:pPr>
            <a:endParaRPr b="0" lang="es-ES" sz="2200" spc="-1" strike="noStrike">
              <a:latin typeface="Arial"/>
            </a:endParaRPr>
          </a:p>
        </p:txBody>
      </p:sp>
      <p:pic>
        <p:nvPicPr>
          <p:cNvPr id="106" name="" descr=""/>
          <p:cNvPicPr/>
          <p:nvPr/>
        </p:nvPicPr>
        <p:blipFill>
          <a:blip r:embed="rId11"/>
          <a:stretch/>
        </p:blipFill>
        <p:spPr>
          <a:xfrm>
            <a:off x="7343640" y="4730400"/>
            <a:ext cx="1654200" cy="117972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7588</TotalTime>
  <Application>LibreOffice/6.2.4.2$Windows_x86 LibreOffice_project/2412653d852ce75f65fbfa83fb7e7b669a126d64</Application>
  <Words>144</Words>
  <Paragraphs>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2019-09-25T21:20:47Z</dcterms:modified>
  <cp:revision>14</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3</vt:i4>
  </property>
</Properties>
</file>