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73" autoAdjust="0"/>
    <p:restoredTop sz="94660"/>
  </p:normalViewPr>
  <p:slideViewPr>
    <p:cSldViewPr snapToGrid="0">
      <p:cViewPr>
        <p:scale>
          <a:sx n="81" d="100"/>
          <a:sy n="81" d="100"/>
        </p:scale>
        <p:origin x="-762"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18/07/2019</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7/18/2019 3:06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1446550"/>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b="1" dirty="0">
                <a:latin typeface="Arial" panose="020B0604020202020204" pitchFamily="34" charset="0"/>
                <a:cs typeface="Arial" panose="020B0604020202020204" pitchFamily="34" charset="0"/>
              </a:rPr>
              <a:t>¡No quiero más, </a:t>
            </a:r>
            <a:br>
              <a:rPr lang="es-ES" sz="4400" b="1" dirty="0">
                <a:latin typeface="Arial" panose="020B0604020202020204" pitchFamily="34" charset="0"/>
                <a:cs typeface="Arial" panose="020B0604020202020204" pitchFamily="34" charset="0"/>
              </a:rPr>
            </a:br>
            <a:r>
              <a:rPr lang="es-ES" sz="4400" b="1" dirty="0">
                <a:latin typeface="Arial" panose="020B0604020202020204" pitchFamily="34" charset="0"/>
                <a:cs typeface="Arial" panose="020B0604020202020204" pitchFamily="34" charset="0"/>
              </a:rPr>
              <a:t>no me gusta!</a:t>
            </a:r>
            <a:endParaRPr lang="es-ES" sz="4400" b="1" dirty="0">
              <a:solidFill>
                <a:srgbClr val="000000"/>
              </a:solidFill>
              <a:latin typeface="Arial" panose="020B0604020202020204" pitchFamily="34" charset="0"/>
              <a:cs typeface="Arial" panose="020B0604020202020204" pitchFamily="34" charset="0"/>
            </a:endParaRPr>
          </a:p>
        </p:txBody>
      </p:sp>
      <p:sp>
        <p:nvSpPr>
          <p:cNvPr id="2" name="CuadroTexto 11"/>
          <p:cNvSpPr txBox="1"/>
          <p:nvPr/>
        </p:nvSpPr>
        <p:spPr>
          <a:xfrm>
            <a:off x="1067295" y="4153545"/>
            <a:ext cx="5626581" cy="1200329"/>
          </a:xfrm>
          <a:prstGeom prst="rect">
            <a:avLst/>
          </a:prstGeom>
          <a:noFill/>
        </p:spPr>
        <p:txBody>
          <a:bodyPr wrap="square">
            <a:spAutoFit/>
          </a:bodyPr>
          <a:lstStyle/>
          <a:p>
            <a:r>
              <a:rPr lang="es-ES" sz="2400" dirty="0">
                <a:latin typeface="Arial" panose="020B0604020202020204" pitchFamily="34" charset="0"/>
                <a:cs typeface="Arial" panose="020B0604020202020204" pitchFamily="34" charset="0"/>
              </a:rPr>
              <a:t>Myriam Herrero Álvarez. </a:t>
            </a:r>
            <a:r>
              <a:rPr lang="es-ES" sz="2400" dirty="0" smtClean="0">
                <a:latin typeface="Arial" panose="020B0604020202020204" pitchFamily="34" charset="0"/>
                <a:cs typeface="Arial" panose="020B0604020202020204" pitchFamily="34" charset="0"/>
              </a:rPr>
              <a:t>Pediatra.</a:t>
            </a:r>
          </a:p>
          <a:p>
            <a:r>
              <a:rPr lang="es-ES" sz="2400" dirty="0" smtClean="0">
                <a:latin typeface="Arial" panose="020B0604020202020204" pitchFamily="34" charset="0"/>
                <a:cs typeface="Arial" panose="020B0604020202020204" pitchFamily="34" charset="0"/>
              </a:rPr>
              <a:t>Beatriz </a:t>
            </a:r>
            <a:r>
              <a:rPr lang="es-ES" sz="2400" dirty="0">
                <a:latin typeface="Arial" panose="020B0604020202020204" pitchFamily="34" charset="0"/>
                <a:cs typeface="Arial" panose="020B0604020202020204" pitchFamily="34" charset="0"/>
              </a:rPr>
              <a:t>Martínez Escribano. </a:t>
            </a:r>
            <a:r>
              <a:rPr lang="es-ES" sz="2400" dirty="0" smtClean="0">
                <a:latin typeface="Arial" panose="020B0604020202020204" pitchFamily="34" charset="0"/>
                <a:cs typeface="Arial" panose="020B0604020202020204" pitchFamily="34" charset="0"/>
              </a:rPr>
              <a:t>Pediatra.</a:t>
            </a:r>
            <a:endParaRPr lang="es-ES" sz="2400" dirty="0">
              <a:latin typeface="Arial" panose="020B0604020202020204" pitchFamily="34" charset="0"/>
              <a:cs typeface="Arial" panose="020B0604020202020204" pitchFamily="34" charset="0"/>
            </a:endParaRPr>
          </a:p>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 </a:t>
            </a: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36786" y="4432056"/>
            <a:ext cx="1781820"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179388" y="452803"/>
            <a:ext cx="7559675" cy="664797"/>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a:t>
            </a:r>
            <a:r>
              <a:rPr lang="es-ES" dirty="0" smtClean="0">
                <a:ln>
                  <a:noFill/>
                </a:ln>
                <a:solidFill>
                  <a:schemeClr val="tx1"/>
                </a:solidFill>
                <a:effectLst>
                  <a:outerShdw blurRad="38100" dist="38100" dir="2700000" algn="tl">
                    <a:srgbClr val="000000">
                      <a:alpha val="43137"/>
                    </a:srgbClr>
                  </a:outerShdw>
                </a:effectLst>
              </a:rPr>
              <a:t>La falta de apetito” es normal</a:t>
            </a:r>
            <a:endParaRPr lang="es-ES" dirty="0">
              <a:ln>
                <a:noFill/>
              </a:ln>
              <a:solidFill>
                <a:schemeClr val="tx1"/>
              </a:solidFill>
              <a:effectLst>
                <a:outerShdw blurRad="38100" dist="38100" dir="2700000" algn="tl">
                  <a:srgbClr val="000000">
                    <a:alpha val="43137"/>
                  </a:srgbClr>
                </a:outerShdw>
              </a:effectLst>
            </a:endParaRPr>
          </a:p>
        </p:txBody>
      </p:sp>
      <p:sp>
        <p:nvSpPr>
          <p:cNvPr id="19458" name="Rectangle 3"/>
          <p:cNvSpPr>
            <a:spLocks noGrp="1"/>
          </p:cNvSpPr>
          <p:nvPr>
            <p:ph type="body" idx="1"/>
          </p:nvPr>
        </p:nvSpPr>
        <p:spPr>
          <a:xfrm>
            <a:off x="347241" y="1325159"/>
            <a:ext cx="8472668" cy="4456605"/>
          </a:xfrm>
        </p:spPr>
        <p:txBody>
          <a:bodyPr/>
          <a:lstStyle/>
          <a:p>
            <a:pPr>
              <a:lnSpc>
                <a:spcPct val="150000"/>
              </a:lnSpc>
            </a:pPr>
            <a:r>
              <a:rPr lang="es-ES" sz="2400" dirty="0"/>
              <a:t>El crecimiento es más lento a partir de su primer cumpleaños.</a:t>
            </a:r>
          </a:p>
          <a:p>
            <a:pPr>
              <a:lnSpc>
                <a:spcPct val="150000"/>
              </a:lnSpc>
            </a:pPr>
            <a:r>
              <a:rPr lang="es-ES" sz="2400" dirty="0"/>
              <a:t>El niño se hace más autónomo. </a:t>
            </a:r>
          </a:p>
          <a:p>
            <a:pPr>
              <a:lnSpc>
                <a:spcPct val="150000"/>
              </a:lnSpc>
            </a:pPr>
            <a:r>
              <a:rPr lang="es-ES" sz="2400" dirty="0"/>
              <a:t>Comienzan a regular sus ciclos hambre-saciedad y a comer sólidos. </a:t>
            </a:r>
          </a:p>
          <a:p>
            <a:pPr>
              <a:lnSpc>
                <a:spcPct val="150000"/>
              </a:lnSpc>
            </a:pPr>
            <a:r>
              <a:rPr lang="es-ES" sz="2400" dirty="0"/>
              <a:t>Cambio de aspecto. </a:t>
            </a:r>
          </a:p>
          <a:p>
            <a:pPr>
              <a:lnSpc>
                <a:spcPct val="150000"/>
              </a:lnSpc>
            </a:pPr>
            <a:r>
              <a:rPr lang="es-ES" sz="2400" dirty="0"/>
              <a:t>Va a aprender a comer imitando a los </a:t>
            </a:r>
            <a:r>
              <a:rPr lang="es-ES" sz="2400" dirty="0" smtClean="0"/>
              <a:t>mayores.</a:t>
            </a:r>
            <a:endParaRPr lang="es-ES" sz="2400" dirty="0"/>
          </a:p>
          <a:p>
            <a:pPr eaLnBrk="1" hangingPunct="1">
              <a:lnSpc>
                <a:spcPct val="150000"/>
              </a:lnSpc>
              <a:buFontTx/>
              <a:buNone/>
            </a:pPr>
            <a:endParaRPr lang="es-ES"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36786" y="4432056"/>
            <a:ext cx="1781820"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893982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E0AC0D2B-3F64-754C-9040-EF86ADC2C749}"/>
              </a:ext>
            </a:extLst>
          </p:cNvPr>
          <p:cNvSpPr>
            <a:spLocks noGrp="1"/>
          </p:cNvSpPr>
          <p:nvPr>
            <p:ph type="title"/>
          </p:nvPr>
        </p:nvSpPr>
        <p:spPr>
          <a:xfrm>
            <a:off x="381000" y="311210"/>
            <a:ext cx="8382000" cy="665162"/>
          </a:xfrm>
        </p:spPr>
        <p:txBody>
          <a:bodyPr/>
          <a:lstStyle/>
          <a:p>
            <a:r>
              <a:rPr lang="es-ES" dirty="0"/>
              <a:t>Enseñar hábitos saludables</a:t>
            </a:r>
          </a:p>
        </p:txBody>
      </p:sp>
      <p:sp>
        <p:nvSpPr>
          <p:cNvPr id="3" name="Marcador de contenido 2">
            <a:extLst>
              <a:ext uri="{FF2B5EF4-FFF2-40B4-BE49-F238E27FC236}">
                <a16:creationId xmlns="" xmlns:a16="http://schemas.microsoft.com/office/drawing/2014/main" id="{002E3759-0B3D-1540-B67C-7DB0013E6A36}"/>
              </a:ext>
            </a:extLst>
          </p:cNvPr>
          <p:cNvSpPr>
            <a:spLocks noGrp="1"/>
          </p:cNvSpPr>
          <p:nvPr>
            <p:ph idx="1"/>
          </p:nvPr>
        </p:nvSpPr>
        <p:spPr>
          <a:xfrm>
            <a:off x="381000" y="1412875"/>
            <a:ext cx="8382000" cy="3059299"/>
          </a:xfrm>
        </p:spPr>
        <p:txBody>
          <a:bodyPr/>
          <a:lstStyle/>
          <a:p>
            <a:pPr lvl="0"/>
            <a:r>
              <a:rPr lang="es-ES" sz="2800" dirty="0"/>
              <a:t>Haga 4-5 comidas al día. Es mejor comer poco y a menudo. </a:t>
            </a:r>
          </a:p>
          <a:p>
            <a:pPr lvl="0"/>
            <a:r>
              <a:rPr lang="es-ES" sz="2800" dirty="0"/>
              <a:t>No picotear entre horas. </a:t>
            </a:r>
          </a:p>
          <a:p>
            <a:pPr lvl="0"/>
            <a:r>
              <a:rPr lang="es-ES" sz="2800" dirty="0"/>
              <a:t>En todas las comidas presentar vegetales, hortalizas y fruta </a:t>
            </a:r>
            <a:r>
              <a:rPr lang="es-ES" sz="2800" dirty="0" smtClean="0"/>
              <a:t>fresca.</a:t>
            </a:r>
            <a:endParaRPr lang="es-ES" sz="2800" dirty="0"/>
          </a:p>
          <a:p>
            <a:pPr lvl="0"/>
            <a:r>
              <a:rPr lang="es-ES" sz="2800" dirty="0"/>
              <a:t>Si se acostumbra a ver verduras en el plato las comerá. </a:t>
            </a:r>
          </a:p>
          <a:p>
            <a:pPr lvl="0"/>
            <a:r>
              <a:rPr lang="es-ES" sz="2800" dirty="0"/>
              <a:t>Porciones pequeñas. Es mejor que el niño pida repetir. </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36786" y="4432056"/>
            <a:ext cx="1781820"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Tree>
    <p:extLst>
      <p:ext uri="{BB962C8B-B14F-4D97-AF65-F5344CB8AC3E}">
        <p14:creationId xmlns:p14="http://schemas.microsoft.com/office/powerpoint/2010/main" val="337817549"/>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1B07FF78-BBA4-5744-A8DD-34690A254F16}"/>
              </a:ext>
            </a:extLst>
          </p:cNvPr>
          <p:cNvSpPr>
            <a:spLocks noGrp="1"/>
          </p:cNvSpPr>
          <p:nvPr>
            <p:ph type="title"/>
          </p:nvPr>
        </p:nvSpPr>
        <p:spPr/>
        <p:txBody>
          <a:bodyPr/>
          <a:lstStyle/>
          <a:p>
            <a:r>
              <a:rPr lang="es-ES" dirty="0"/>
              <a:t>Enseñar hábitos saludables</a:t>
            </a:r>
          </a:p>
        </p:txBody>
      </p:sp>
      <p:sp>
        <p:nvSpPr>
          <p:cNvPr id="3" name="Marcador de contenido 2">
            <a:extLst>
              <a:ext uri="{FF2B5EF4-FFF2-40B4-BE49-F238E27FC236}">
                <a16:creationId xmlns="" xmlns:a16="http://schemas.microsoft.com/office/drawing/2014/main" id="{DDC52909-D093-2D4B-A676-69E3AC0AF340}"/>
              </a:ext>
            </a:extLst>
          </p:cNvPr>
          <p:cNvSpPr>
            <a:spLocks noGrp="1"/>
          </p:cNvSpPr>
          <p:nvPr>
            <p:ph idx="1"/>
          </p:nvPr>
        </p:nvSpPr>
        <p:spPr>
          <a:xfrm>
            <a:off x="381000" y="1412875"/>
            <a:ext cx="8382000" cy="4044184"/>
          </a:xfrm>
        </p:spPr>
        <p:txBody>
          <a:bodyPr/>
          <a:lstStyle/>
          <a:p>
            <a:pPr lvl="0"/>
            <a:r>
              <a:rPr lang="es-ES" sz="2800" dirty="0"/>
              <a:t>No forzar ni obligar. No se </a:t>
            </a:r>
            <a:r>
              <a:rPr lang="es-ES" sz="2800" dirty="0" smtClean="0"/>
              <a:t>enfade.</a:t>
            </a:r>
            <a:endParaRPr lang="es-ES" sz="2800" dirty="0"/>
          </a:p>
          <a:p>
            <a:pPr lvl="0"/>
            <a:r>
              <a:rPr lang="es-ES" sz="2800" dirty="0"/>
              <a:t>Comidas en familia. </a:t>
            </a:r>
          </a:p>
          <a:p>
            <a:pPr lvl="0"/>
            <a:r>
              <a:rPr lang="es-ES" sz="2800" dirty="0"/>
              <a:t>30-40 minutos son suficientes para comer. Más rato se cansa y se pone a jugar. Que no se levante durante la </a:t>
            </a:r>
            <a:r>
              <a:rPr lang="es-ES" sz="2800" dirty="0" smtClean="0"/>
              <a:t>comida.</a:t>
            </a:r>
            <a:endParaRPr lang="es-ES" sz="2800" dirty="0"/>
          </a:p>
          <a:p>
            <a:pPr lvl="0"/>
            <a:r>
              <a:rPr lang="es-ES" sz="2800" dirty="0"/>
              <a:t>Evitar distracciones como la TV y </a:t>
            </a:r>
            <a:r>
              <a:rPr lang="es-ES" sz="2800" dirty="0" smtClean="0"/>
              <a:t>pantallas.</a:t>
            </a:r>
            <a:endParaRPr lang="es-ES" sz="2800" dirty="0"/>
          </a:p>
          <a:p>
            <a:pPr lvl="0"/>
            <a:r>
              <a:rPr lang="es-ES" sz="2800" dirty="0"/>
              <a:t>No se hace chantaje con la comida, porque lo verá como algo negativo</a:t>
            </a:r>
            <a:r>
              <a:rPr lang="es-ES" dirty="0"/>
              <a:t>.</a:t>
            </a:r>
          </a:p>
          <a:p>
            <a:endParaRPr lang="es-E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36786" y="4432056"/>
            <a:ext cx="1781820"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Tree>
    <p:extLst>
      <p:ext uri="{BB962C8B-B14F-4D97-AF65-F5344CB8AC3E}">
        <p14:creationId xmlns:p14="http://schemas.microsoft.com/office/powerpoint/2010/main" val="1671291933"/>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9C1E6646-D2DB-964C-AD03-AA20E854BF87}"/>
              </a:ext>
            </a:extLst>
          </p:cNvPr>
          <p:cNvSpPr>
            <a:spLocks noGrp="1"/>
          </p:cNvSpPr>
          <p:nvPr>
            <p:ph type="title"/>
          </p:nvPr>
        </p:nvSpPr>
        <p:spPr>
          <a:xfrm>
            <a:off x="381000" y="230188"/>
            <a:ext cx="8382000" cy="1218795"/>
          </a:xfrm>
        </p:spPr>
        <p:txBody>
          <a:bodyPr/>
          <a:lstStyle/>
          <a:p>
            <a:r>
              <a:rPr lang="es-ES" sz="4400" dirty="0"/>
              <a:t>Formas naturales de enriquecer </a:t>
            </a:r>
            <a:r>
              <a:rPr lang="es-ES" sz="4400" dirty="0" smtClean="0"/>
              <a:t/>
            </a:r>
            <a:br>
              <a:rPr lang="es-ES" sz="4400" dirty="0" smtClean="0"/>
            </a:br>
            <a:r>
              <a:rPr lang="es-ES" sz="4400" dirty="0" smtClean="0"/>
              <a:t>las </a:t>
            </a:r>
            <a:r>
              <a:rPr lang="es-ES" sz="4400" dirty="0"/>
              <a:t>comidas </a:t>
            </a:r>
          </a:p>
        </p:txBody>
      </p:sp>
      <p:sp>
        <p:nvSpPr>
          <p:cNvPr id="3" name="Marcador de contenido 2">
            <a:extLst>
              <a:ext uri="{FF2B5EF4-FFF2-40B4-BE49-F238E27FC236}">
                <a16:creationId xmlns="" xmlns:a16="http://schemas.microsoft.com/office/drawing/2014/main" id="{0D3D61D6-A3DD-D441-9C8C-D1A6DAA9DB4C}"/>
              </a:ext>
            </a:extLst>
          </p:cNvPr>
          <p:cNvSpPr>
            <a:spLocks noGrp="1"/>
          </p:cNvSpPr>
          <p:nvPr>
            <p:ph idx="1"/>
          </p:nvPr>
        </p:nvSpPr>
        <p:spPr>
          <a:xfrm>
            <a:off x="436606" y="1833126"/>
            <a:ext cx="8382000" cy="3447098"/>
          </a:xfrm>
        </p:spPr>
        <p:txBody>
          <a:bodyPr/>
          <a:lstStyle/>
          <a:p>
            <a:pPr lvl="0"/>
            <a:r>
              <a:rPr lang="es-ES" sz="2800" dirty="0"/>
              <a:t>Añadir lácteos (queso, leche entera, yogures naturales) en purés o salsas. Hacer batidos naturales de frutas.</a:t>
            </a:r>
          </a:p>
          <a:p>
            <a:pPr lvl="0"/>
            <a:r>
              <a:rPr lang="es-ES" sz="2800" dirty="0"/>
              <a:t>Usar frutos secos triturados.</a:t>
            </a:r>
          </a:p>
          <a:p>
            <a:pPr lvl="0"/>
            <a:r>
              <a:rPr lang="es-ES" sz="2800" dirty="0"/>
              <a:t>No olvidar las legumbres</a:t>
            </a:r>
          </a:p>
          <a:p>
            <a:pPr lvl="0"/>
            <a:r>
              <a:rPr lang="es-ES" sz="2800" dirty="0"/>
              <a:t>Utilizar aguacate y plátano. Endulzar con miel o chocolate (&gt;70% de cacao). Sin pasarse con los dos últimos que son fuente de azúcar.</a:t>
            </a:r>
          </a:p>
          <a:p>
            <a:endParaRPr lang="es-ES" sz="28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36786" y="4432056"/>
            <a:ext cx="1781820"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Tree>
    <p:extLst>
      <p:ext uri="{BB962C8B-B14F-4D97-AF65-F5344CB8AC3E}">
        <p14:creationId xmlns:p14="http://schemas.microsoft.com/office/powerpoint/2010/main" val="2619349526"/>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F0AB8297-9EFB-AE4C-8CB2-761659A5944B}"/>
              </a:ext>
            </a:extLst>
          </p:cNvPr>
          <p:cNvSpPr>
            <a:spLocks noGrp="1"/>
          </p:cNvSpPr>
          <p:nvPr>
            <p:ph type="title"/>
          </p:nvPr>
        </p:nvSpPr>
        <p:spPr/>
        <p:txBody>
          <a:bodyPr/>
          <a:lstStyle/>
          <a:p>
            <a:r>
              <a:rPr lang="es-ES" dirty="0"/>
              <a:t>Trucos para malos comedores</a:t>
            </a:r>
          </a:p>
        </p:txBody>
      </p:sp>
      <p:sp>
        <p:nvSpPr>
          <p:cNvPr id="3" name="Marcador de contenido 2">
            <a:extLst>
              <a:ext uri="{FF2B5EF4-FFF2-40B4-BE49-F238E27FC236}">
                <a16:creationId xmlns="" xmlns:a16="http://schemas.microsoft.com/office/drawing/2014/main" id="{6DFBA4CD-8DF2-C048-B90C-E48E0E37288A}"/>
              </a:ext>
            </a:extLst>
          </p:cNvPr>
          <p:cNvSpPr>
            <a:spLocks noGrp="1"/>
          </p:cNvSpPr>
          <p:nvPr>
            <p:ph idx="1"/>
          </p:nvPr>
        </p:nvSpPr>
        <p:spPr>
          <a:xfrm>
            <a:off x="381000" y="1181377"/>
            <a:ext cx="8382000" cy="3360920"/>
          </a:xfrm>
        </p:spPr>
        <p:txBody>
          <a:bodyPr/>
          <a:lstStyle/>
          <a:p>
            <a:pPr lvl="0"/>
            <a:r>
              <a:rPr lang="es-ES" sz="2800" dirty="0"/>
              <a:t>Decirle lo bien que lo hace cuando pruebe alimentos nuevos. </a:t>
            </a:r>
          </a:p>
          <a:p>
            <a:pPr lvl="0"/>
            <a:r>
              <a:rPr lang="es-ES" sz="2800" dirty="0"/>
              <a:t>No usar la comida como premio. </a:t>
            </a:r>
          </a:p>
          <a:p>
            <a:pPr lvl="0"/>
            <a:r>
              <a:rPr lang="es-ES" sz="2800" dirty="0"/>
              <a:t>Combinar alimentos que le gustan con otros desconocidos.</a:t>
            </a:r>
          </a:p>
          <a:p>
            <a:pPr lvl="0"/>
            <a:r>
              <a:rPr lang="es-ES" sz="2800" dirty="0"/>
              <a:t>Si no le gusta algún alimento, cámbielo por un equivalente. Volver a ofrecerlo pasado un tiempo con otra preparación de otra forma. </a:t>
            </a:r>
          </a:p>
        </p:txBody>
      </p:sp>
      <p:sp>
        <p:nvSpPr>
          <p:cNvPr id="4" name="Rectángulo 3">
            <a:extLst>
              <a:ext uri="{FF2B5EF4-FFF2-40B4-BE49-F238E27FC236}">
                <a16:creationId xmlns="" xmlns:a16="http://schemas.microsoft.com/office/drawing/2014/main" id="{3D09E89E-51BC-584A-9C30-8D4A20DB9AB7}"/>
              </a:ext>
            </a:extLst>
          </p:cNvPr>
          <p:cNvSpPr/>
          <p:nvPr/>
        </p:nvSpPr>
        <p:spPr bwMode="auto">
          <a:xfrm>
            <a:off x="799098" y="4776188"/>
            <a:ext cx="7616142" cy="9144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s-ES" sz="2800" dirty="0">
                <a:solidFill>
                  <a:schemeClr val="tx1"/>
                </a:solidFill>
                <a:latin typeface="Segoe" pitchFamily="34" charset="0"/>
              </a:rPr>
              <a:t>No se rinda, a veces hay que ofrecer un alimento 15-20 veces para que lo acepte</a:t>
            </a:r>
          </a:p>
        </p:txBody>
      </p:sp>
      <p:pic>
        <p:nvPicPr>
          <p:cNvPr id="5" name="Imagen 4"/>
          <p:cNvPicPr>
            <a:picLocks noChangeAspect="1"/>
          </p:cNvPicPr>
          <p:nvPr/>
        </p:nvPicPr>
        <p:blipFill>
          <a:blip r:embed="rId2"/>
          <a:srcRect/>
          <a:stretch>
            <a:fillRect/>
          </a:stretch>
        </p:blipFill>
        <p:spPr bwMode="auto">
          <a:xfrm>
            <a:off x="7559675" y="234950"/>
            <a:ext cx="1439863" cy="882650"/>
          </a:xfrm>
          <a:prstGeom prst="rect">
            <a:avLst/>
          </a:prstGeom>
          <a:noFill/>
          <a:ln w="9525">
            <a:noFill/>
            <a:miter lim="800000"/>
            <a:headEnd/>
            <a:tailEnd/>
          </a:ln>
        </p:spPr>
      </p:pic>
    </p:spTree>
    <p:extLst>
      <p:ext uri="{BB962C8B-B14F-4D97-AF65-F5344CB8AC3E}">
        <p14:creationId xmlns:p14="http://schemas.microsoft.com/office/powerpoint/2010/main" val="3907366052"/>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 xmlns:a16="http://schemas.microsoft.com/office/drawing/2014/main" id="{21E17480-11DA-7540-B766-2B3407C22057}"/>
              </a:ext>
            </a:extLst>
          </p:cNvPr>
          <p:cNvSpPr txBox="1"/>
          <p:nvPr/>
        </p:nvSpPr>
        <p:spPr>
          <a:xfrm>
            <a:off x="182525" y="354513"/>
            <a:ext cx="8356921" cy="2246769"/>
          </a:xfrm>
          <a:prstGeom prst="rect">
            <a:avLst/>
          </a:prstGeom>
          <a:noFill/>
          <a:ln>
            <a:solidFill>
              <a:schemeClr val="accent1"/>
            </a:solidFill>
          </a:ln>
        </p:spPr>
        <p:txBody>
          <a:bodyPr wrap="square" rtlCol="0">
            <a:spAutoFit/>
          </a:bodyPr>
          <a:lstStyle/>
          <a:p>
            <a:r>
              <a:rPr lang="es-ES" sz="2800" dirty="0"/>
              <a:t>Los estimulantes y suplementos energéticos </a:t>
            </a:r>
          </a:p>
          <a:p>
            <a:r>
              <a:rPr lang="es-ES" sz="2800" b="1" dirty="0"/>
              <a:t>no están indicados de rutina </a:t>
            </a:r>
            <a:r>
              <a:rPr lang="es-ES" sz="2800" dirty="0"/>
              <a:t>porque: </a:t>
            </a:r>
          </a:p>
          <a:p>
            <a:pPr marL="285750" indent="-285750">
              <a:buFontTx/>
              <a:buChar char="-"/>
            </a:pPr>
            <a:r>
              <a:rPr lang="es-ES" sz="2800" dirty="0"/>
              <a:t>Los </a:t>
            </a:r>
            <a:r>
              <a:rPr lang="es-ES" sz="2800" i="1" dirty="0"/>
              <a:t>estimulantes</a:t>
            </a:r>
            <a:r>
              <a:rPr lang="es-ES" sz="2800" dirty="0"/>
              <a:t> sólo funcionan un tiempo</a:t>
            </a:r>
          </a:p>
          <a:p>
            <a:pPr marL="285750" indent="-285750">
              <a:buFontTx/>
              <a:buChar char="-"/>
            </a:pPr>
            <a:r>
              <a:rPr lang="es-ES" sz="2800" dirty="0"/>
              <a:t>Los </a:t>
            </a:r>
            <a:r>
              <a:rPr lang="es-ES" sz="2800" i="1" dirty="0"/>
              <a:t>suplemento</a:t>
            </a:r>
            <a:r>
              <a:rPr lang="es-ES" sz="2800" dirty="0"/>
              <a:t>s disminuyen la ingesta del resto de la alimentación natural</a:t>
            </a:r>
          </a:p>
        </p:txBody>
      </p:sp>
      <p:sp>
        <p:nvSpPr>
          <p:cNvPr id="5" name="CuadroTexto 4">
            <a:extLst>
              <a:ext uri="{FF2B5EF4-FFF2-40B4-BE49-F238E27FC236}">
                <a16:creationId xmlns="" xmlns:a16="http://schemas.microsoft.com/office/drawing/2014/main" id="{19391613-C79D-7C49-A717-CFB420A72D9E}"/>
              </a:ext>
            </a:extLst>
          </p:cNvPr>
          <p:cNvSpPr txBox="1"/>
          <p:nvPr/>
        </p:nvSpPr>
        <p:spPr>
          <a:xfrm>
            <a:off x="393540" y="3309884"/>
            <a:ext cx="6528134" cy="954107"/>
          </a:xfrm>
          <a:prstGeom prst="rect">
            <a:avLst/>
          </a:prstGeom>
          <a:noFill/>
          <a:ln>
            <a:solidFill>
              <a:schemeClr val="accent1"/>
            </a:solidFill>
          </a:ln>
        </p:spPr>
        <p:txBody>
          <a:bodyPr wrap="none" rtlCol="0">
            <a:spAutoFit/>
          </a:bodyPr>
          <a:lstStyle/>
          <a:p>
            <a:r>
              <a:rPr lang="es-ES" sz="2800" dirty="0"/>
              <a:t>Si le preocupa la alimentación o peso de su </a:t>
            </a:r>
          </a:p>
          <a:p>
            <a:r>
              <a:rPr lang="es-ES" sz="2800" dirty="0"/>
              <a:t>hijo, siempre consulte con su </a:t>
            </a:r>
            <a:r>
              <a:rPr lang="es-ES" sz="2800" dirty="0" smtClean="0"/>
              <a:t>pediatra.</a:t>
            </a:r>
            <a:endParaRPr lang="es-ES" sz="2800" dirty="0"/>
          </a:p>
        </p:txBody>
      </p:sp>
      <p:sp>
        <p:nvSpPr>
          <p:cNvPr id="6" name="Rectángulo 5">
            <a:extLst>
              <a:ext uri="{FF2B5EF4-FFF2-40B4-BE49-F238E27FC236}">
                <a16:creationId xmlns="" xmlns:a16="http://schemas.microsoft.com/office/drawing/2014/main" id="{8B998E8A-BCF0-D34B-8166-4D3502F73B4F}"/>
              </a:ext>
            </a:extLst>
          </p:cNvPr>
          <p:cNvSpPr/>
          <p:nvPr/>
        </p:nvSpPr>
        <p:spPr bwMode="auto">
          <a:xfrm>
            <a:off x="393540" y="4788505"/>
            <a:ext cx="7616142" cy="9144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s-ES" sz="2800" dirty="0">
                <a:solidFill>
                  <a:schemeClr val="tx1"/>
                </a:solidFill>
                <a:latin typeface="Segoe" pitchFamily="34" charset="0"/>
              </a:rPr>
              <a:t>Lo principal es que el niño aprenda a comer</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18772" y="3172056"/>
            <a:ext cx="1781820"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Imagen 4"/>
          <p:cNvPicPr>
            <a:picLocks noChangeAspect="1"/>
          </p:cNvPicPr>
          <p:nvPr/>
        </p:nvPicPr>
        <p:blipFill>
          <a:blip r:embed="rId3"/>
          <a:srcRect/>
          <a:stretch>
            <a:fillRect/>
          </a:stretch>
        </p:blipFill>
        <p:spPr bwMode="auto">
          <a:xfrm>
            <a:off x="7563460" y="152888"/>
            <a:ext cx="1439863" cy="882650"/>
          </a:xfrm>
          <a:prstGeom prst="rect">
            <a:avLst/>
          </a:prstGeom>
          <a:noFill/>
          <a:ln w="9525">
            <a:noFill/>
            <a:miter lim="800000"/>
            <a:headEnd/>
            <a:tailEnd/>
          </a:ln>
        </p:spPr>
      </p:pic>
    </p:spTree>
    <p:extLst>
      <p:ext uri="{BB962C8B-B14F-4D97-AF65-F5344CB8AC3E}">
        <p14:creationId xmlns:p14="http://schemas.microsoft.com/office/powerpoint/2010/main" val="856627223"/>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7537</TotalTime>
  <Words>481</Words>
  <Application>Microsoft Office PowerPoint</Application>
  <PresentationFormat>Presentación en pantalla (4:3)</PresentationFormat>
  <Paragraphs>46</Paragraphs>
  <Slides>7</Slides>
  <Notes>1</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1_White with Blue Bar Segoe Template_TP10286789</vt:lpstr>
      <vt:lpstr>Presentación de PowerPoint</vt:lpstr>
      <vt:lpstr>“La falta de apetito” es normal</vt:lpstr>
      <vt:lpstr>Enseñar hábitos saludables</vt:lpstr>
      <vt:lpstr>Enseñar hábitos saludables</vt:lpstr>
      <vt:lpstr>Formas naturales de enriquecer  las comidas </vt:lpstr>
      <vt:lpstr>Trucos para malos comedores</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12</cp:revision>
  <dcterms:created xsi:type="dcterms:W3CDTF">2016-05-03T15:33:32Z</dcterms:created>
  <dcterms:modified xsi:type="dcterms:W3CDTF">2019-07-18T13:14:54Z</dcterms:modified>
</cp:coreProperties>
</file>