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65" r:id="rId4"/>
    <p:sldId id="267" r:id="rId5"/>
    <p:sldId id="268" r:id="rId6"/>
    <p:sldId id="266"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99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pPr/>
              <a:t>06/03/2019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pPr/>
              <a:t>‹Nº›</a:t>
            </a:fld>
            <a:endParaRPr lang="es-ES"/>
          </a:p>
        </p:txBody>
      </p:sp>
    </p:spTree>
    <p:extLst>
      <p:ext uri="{BB962C8B-B14F-4D97-AF65-F5344CB8AC3E}">
        <p14:creationId xmlns:p14="http://schemas.microsoft.com/office/powerpoint/2010/main" xmlns=""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3/6/2019 7:48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xmlns=""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xmlns=""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xmlns=""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xmlns=""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xmlns=""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xmlns=""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xmlns=""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1047143" y="2170581"/>
            <a:ext cx="7325606" cy="769441"/>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latin typeface="Arial" panose="020B0604020202020204" pitchFamily="34" charset="0"/>
                <a:ea typeface="Times New Roman" panose="02020603050405020304" pitchFamily="18" charset="0"/>
              </a:rPr>
              <a:t>Las carnes </a:t>
            </a:r>
            <a:endParaRPr lang="es-ES" sz="4400" dirty="0">
              <a:solidFill>
                <a:srgbClr val="000000"/>
              </a:solidFill>
              <a:latin typeface="Arial" charset="0"/>
            </a:endParaRPr>
          </a:p>
        </p:txBody>
      </p:sp>
      <p:sp>
        <p:nvSpPr>
          <p:cNvPr id="2" name="CuadroTexto 11"/>
          <p:cNvSpPr txBox="1"/>
          <p:nvPr/>
        </p:nvSpPr>
        <p:spPr>
          <a:xfrm>
            <a:off x="2480440" y="3506651"/>
            <a:ext cx="5129213" cy="461665"/>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smtClean="0">
                <a:solidFill>
                  <a:srgbClr val="000000"/>
                </a:solidFill>
                <a:effectLst>
                  <a:outerShdw blurRad="38100" dist="38100" dir="2700000" algn="tl">
                    <a:srgbClr val="C0C0C0"/>
                  </a:outerShdw>
                </a:effectLst>
                <a:latin typeface="Arial" charset="0"/>
                <a:cs typeface="Arial" charset="0"/>
              </a:rPr>
              <a:t>Chércoles</a:t>
            </a:r>
            <a:r>
              <a:rPr lang="es-ES" sz="2400" dirty="0" smtClean="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10" name="9 Imagen" descr="1106_Carnes.png"/>
          <p:cNvPicPr>
            <a:picLocks noChangeAspect="1"/>
          </p:cNvPicPr>
          <p:nvPr/>
        </p:nvPicPr>
        <p:blipFill>
          <a:blip r:embed="rId5"/>
          <a:stretch>
            <a:fillRect/>
          </a:stretch>
        </p:blipFill>
        <p:spPr>
          <a:xfrm>
            <a:off x="7346731" y="4632211"/>
            <a:ext cx="1493228" cy="1135627"/>
          </a:xfrm>
          <a:prstGeom prst="rect">
            <a:avLst/>
          </a:prstGeom>
        </p:spPr>
      </p:pic>
    </p:spTree>
    <p:extLst>
      <p:ext uri="{BB962C8B-B14F-4D97-AF65-F5344CB8AC3E}">
        <p14:creationId xmlns:p14="http://schemas.microsoft.com/office/powerpoint/2010/main" xmlns=""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498598"/>
          </a:xfrm>
        </p:spPr>
        <p:txBody>
          <a:bodyPr numCol="1" anchorCtr="0" compatLnSpc="1">
            <a:prstTxWarp prst="textNoShape">
              <a:avLst/>
            </a:prstTxWarp>
          </a:bodyPr>
          <a:lstStyle/>
          <a:p>
            <a:pPr marL="396875" lvl="0" indent="-396875" eaLnBrk="1" hangingPunct="1">
              <a:spcBef>
                <a:spcPct val="20000"/>
              </a:spcBef>
            </a:pPr>
            <a:r>
              <a:rPr lang="es-ES" sz="3600" spc="0" dirty="0">
                <a:ln>
                  <a:noFill/>
                </a:ln>
                <a:solidFill>
                  <a:srgbClr val="000000"/>
                </a:solidFill>
                <a:effectLst>
                  <a:outerShdw blurRad="38100" dist="38100" dir="2700000" algn="tl">
                    <a:srgbClr val="000000">
                      <a:alpha val="43137"/>
                    </a:srgbClr>
                  </a:outerShdw>
                </a:effectLst>
                <a:cs typeface="+mn-cs"/>
              </a:rPr>
              <a:t>Carne</a:t>
            </a:r>
          </a:p>
        </p:txBody>
      </p:sp>
      <p:sp>
        <p:nvSpPr>
          <p:cNvPr id="19458" name="Rectangle 3"/>
          <p:cNvSpPr>
            <a:spLocks noGrp="1"/>
          </p:cNvSpPr>
          <p:nvPr>
            <p:ph type="body" idx="1"/>
          </p:nvPr>
        </p:nvSpPr>
        <p:spPr>
          <a:xfrm>
            <a:off x="696201" y="1338317"/>
            <a:ext cx="7950804" cy="4512004"/>
          </a:xfrm>
        </p:spPr>
        <p:txBody>
          <a:bodyPr/>
          <a:lstStyle/>
          <a:p>
            <a:r>
              <a:rPr lang="es-ES" sz="2800" dirty="0"/>
              <a:t>En nuestro medio: </a:t>
            </a:r>
            <a:r>
              <a:rPr lang="es-ES" sz="2800" dirty="0">
                <a:solidFill>
                  <a:srgbClr val="FF0000"/>
                </a:solidFill>
              </a:rPr>
              <a:t>carne de vacuno </a:t>
            </a:r>
            <a:r>
              <a:rPr lang="es-ES" sz="2800" dirty="0"/>
              <a:t>(vaca, ternera y </a:t>
            </a:r>
            <a:r>
              <a:rPr lang="es-ES" sz="2800" dirty="0" smtClean="0"/>
              <a:t>añojo), </a:t>
            </a:r>
            <a:r>
              <a:rPr lang="es-ES" sz="2800" dirty="0">
                <a:solidFill>
                  <a:srgbClr val="FF0000"/>
                </a:solidFill>
              </a:rPr>
              <a:t>cerdo, </a:t>
            </a:r>
            <a:r>
              <a:rPr lang="es-ES" sz="2800" dirty="0" smtClean="0">
                <a:solidFill>
                  <a:srgbClr val="FF0000"/>
                </a:solidFill>
              </a:rPr>
              <a:t>cordero, </a:t>
            </a:r>
            <a:r>
              <a:rPr lang="es-ES" sz="2800" dirty="0">
                <a:solidFill>
                  <a:srgbClr val="FF0000"/>
                </a:solidFill>
              </a:rPr>
              <a:t>cabrito</a:t>
            </a:r>
            <a:r>
              <a:rPr lang="es-ES" sz="2800" dirty="0"/>
              <a:t>, conejo, aves de corral (pollo, pavo), </a:t>
            </a:r>
            <a:r>
              <a:rPr lang="es-ES" sz="2800" dirty="0" smtClean="0"/>
              <a:t>caza.</a:t>
            </a:r>
            <a:endParaRPr lang="es-ES" sz="2800" dirty="0"/>
          </a:p>
          <a:p>
            <a:pPr>
              <a:buNone/>
            </a:pPr>
            <a:endParaRPr lang="es-ES" sz="2800" dirty="0"/>
          </a:p>
          <a:p>
            <a:r>
              <a:rPr lang="es-ES" sz="2800" dirty="0"/>
              <a:t>OMS </a:t>
            </a:r>
            <a:r>
              <a:rPr lang="es-ES" sz="2800" dirty="0" smtClean="0"/>
              <a:t>2015: </a:t>
            </a:r>
            <a:r>
              <a:rPr lang="es-ES" sz="2800" dirty="0"/>
              <a:t>Limitar </a:t>
            </a:r>
            <a:r>
              <a:rPr lang="es-ES" sz="2800" b="1" dirty="0">
                <a:solidFill>
                  <a:srgbClr val="FF0000"/>
                </a:solidFill>
              </a:rPr>
              <a:t>carnes rojas</a:t>
            </a:r>
            <a:r>
              <a:rPr lang="es-ES" sz="2800" dirty="0"/>
              <a:t> y evitar </a:t>
            </a:r>
            <a:r>
              <a:rPr lang="es-ES" sz="2800" b="1" dirty="0">
                <a:solidFill>
                  <a:srgbClr val="FF0000"/>
                </a:solidFill>
              </a:rPr>
              <a:t>carnes procesadas </a:t>
            </a:r>
            <a:r>
              <a:rPr lang="es-ES" sz="2800" dirty="0"/>
              <a:t>o </a:t>
            </a:r>
            <a:r>
              <a:rPr lang="es-ES" sz="2800" b="1" dirty="0">
                <a:solidFill>
                  <a:srgbClr val="FF0000"/>
                </a:solidFill>
              </a:rPr>
              <a:t>conservas de carne </a:t>
            </a:r>
            <a:r>
              <a:rPr lang="es-ES" sz="2800" dirty="0"/>
              <a:t>para bajar el riesgo de cáncer de colon. </a:t>
            </a:r>
          </a:p>
          <a:p>
            <a:pPr marL="0" indent="0">
              <a:buNone/>
            </a:pPr>
            <a:endParaRPr lang="es-ES" sz="2800" dirty="0"/>
          </a:p>
          <a:p>
            <a:r>
              <a:rPr lang="es-ES" sz="2800" dirty="0"/>
              <a:t>Cuanto menos, mejor. </a:t>
            </a:r>
            <a:endParaRPr lang="es-ES" dirty="0"/>
          </a:p>
          <a:p>
            <a:pPr>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1106_Carnes.png"/>
          <p:cNvPicPr>
            <a:picLocks noChangeAspect="1"/>
          </p:cNvPicPr>
          <p:nvPr/>
        </p:nvPicPr>
        <p:blipFill>
          <a:blip r:embed="rId4"/>
          <a:stretch>
            <a:fillRect/>
          </a:stretch>
        </p:blipFill>
        <p:spPr>
          <a:xfrm>
            <a:off x="7346731" y="4632211"/>
            <a:ext cx="1493228" cy="1135627"/>
          </a:xfrm>
          <a:prstGeom prst="rect">
            <a:avLst/>
          </a:prstGeom>
        </p:spPr>
      </p:pic>
    </p:spTree>
    <p:extLst>
      <p:ext uri="{BB962C8B-B14F-4D97-AF65-F5344CB8AC3E}">
        <p14:creationId xmlns:p14="http://schemas.microsoft.com/office/powerpoint/2010/main" xmlns=""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498598"/>
          </a:xfrm>
        </p:spPr>
        <p:txBody>
          <a:bodyPr numCol="1" anchorCtr="0" compatLnSpc="1">
            <a:prstTxWarp prst="textNoShape">
              <a:avLst/>
            </a:prstTxWarp>
          </a:bodyPr>
          <a:lstStyle/>
          <a:p>
            <a:pPr marL="396875" lvl="0" indent="-396875" eaLnBrk="1" hangingPunct="1">
              <a:spcBef>
                <a:spcPct val="20000"/>
              </a:spcBef>
            </a:pPr>
            <a:r>
              <a:rPr lang="es-ES" sz="3600" spc="0" dirty="0">
                <a:ln>
                  <a:noFill/>
                </a:ln>
                <a:solidFill>
                  <a:srgbClr val="000000"/>
                </a:solidFill>
                <a:effectLst>
                  <a:outerShdw blurRad="38100" dist="38100" dir="2700000" algn="tl">
                    <a:srgbClr val="000000">
                      <a:alpha val="43137"/>
                    </a:srgbClr>
                  </a:outerShdw>
                </a:effectLst>
                <a:cs typeface="+mn-cs"/>
              </a:rPr>
              <a:t>Carne procesada:</a:t>
            </a:r>
          </a:p>
        </p:txBody>
      </p:sp>
      <p:sp>
        <p:nvSpPr>
          <p:cNvPr id="19458" name="Rectangle 3"/>
          <p:cNvSpPr>
            <a:spLocks noGrp="1"/>
          </p:cNvSpPr>
          <p:nvPr>
            <p:ph type="body" idx="1"/>
          </p:nvPr>
        </p:nvSpPr>
        <p:spPr>
          <a:xfrm>
            <a:off x="675673" y="1296273"/>
            <a:ext cx="7813675" cy="4678204"/>
          </a:xfrm>
        </p:spPr>
        <p:txBody>
          <a:bodyPr/>
          <a:lstStyle/>
          <a:p>
            <a:r>
              <a:rPr lang="es-ES" sz="2800" dirty="0"/>
              <a:t>Salazón, curado, adobo, fermentación, ahumado, </a:t>
            </a:r>
            <a:r>
              <a:rPr lang="es-ES" sz="2800" dirty="0" smtClean="0"/>
              <a:t>con</a:t>
            </a:r>
            <a:r>
              <a:rPr lang="es-ES" sz="2800" dirty="0" smtClean="0"/>
              <a:t> </a:t>
            </a:r>
            <a:r>
              <a:rPr lang="es-ES" sz="2800" dirty="0"/>
              <a:t>conservantes.</a:t>
            </a:r>
          </a:p>
          <a:p>
            <a:pPr marL="0" indent="0">
              <a:buNone/>
            </a:pPr>
            <a:endParaRPr lang="es-ES" sz="2800" dirty="0"/>
          </a:p>
          <a:p>
            <a:r>
              <a:rPr lang="es-ES" sz="2800" dirty="0" smtClean="0"/>
              <a:t>Salchichas</a:t>
            </a:r>
            <a:r>
              <a:rPr lang="es-ES" sz="2800" dirty="0"/>
              <a:t>, beicon, </a:t>
            </a:r>
            <a:r>
              <a:rPr lang="es-ES" sz="2800" b="1" dirty="0"/>
              <a:t>jamón (serrano y cocido), </a:t>
            </a:r>
            <a:r>
              <a:rPr lang="es-ES" sz="2800" dirty="0"/>
              <a:t>carne en conserva, cecina o carne seca, fiambres (fiambre de pavo, jamón de pavo), embutidos (chorizo, salchichón, longaniza, mortadela, </a:t>
            </a:r>
            <a:r>
              <a:rPr lang="es-ES" sz="2800" dirty="0" smtClean="0"/>
              <a:t>chóped), </a:t>
            </a:r>
            <a:r>
              <a:rPr lang="es-ES" sz="2800" dirty="0"/>
              <a:t>patés (hígado), preparados de carne congelada, hamburguesas</a:t>
            </a:r>
            <a:r>
              <a:rPr lang="es-ES" sz="2800" dirty="0" smtClean="0"/>
              <a:t>.</a:t>
            </a:r>
            <a:endParaRPr lang="es-ES" sz="2800" dirty="0"/>
          </a:p>
          <a:p>
            <a:r>
              <a:rPr lang="es-ES" sz="2800" b="1" dirty="0">
                <a:solidFill>
                  <a:srgbClr val="FF0000"/>
                </a:solidFill>
              </a:rPr>
              <a:t>Cuanto menos, mejor. </a:t>
            </a:r>
          </a:p>
          <a:p>
            <a:pPr>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1106_Carnes.png"/>
          <p:cNvPicPr>
            <a:picLocks noChangeAspect="1"/>
          </p:cNvPicPr>
          <p:nvPr/>
        </p:nvPicPr>
        <p:blipFill>
          <a:blip r:embed="rId4"/>
          <a:stretch>
            <a:fillRect/>
          </a:stretch>
        </p:blipFill>
        <p:spPr>
          <a:xfrm>
            <a:off x="7346731" y="4632211"/>
            <a:ext cx="1493228" cy="1135627"/>
          </a:xfrm>
          <a:prstGeom prst="rect">
            <a:avLst/>
          </a:prstGeom>
        </p:spPr>
      </p:pic>
    </p:spTree>
    <p:extLst>
      <p:ext uri="{BB962C8B-B14F-4D97-AF65-F5344CB8AC3E}">
        <p14:creationId xmlns:p14="http://schemas.microsoft.com/office/powerpoint/2010/main" xmlns="" val="21817651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498598"/>
          </a:xfrm>
        </p:spPr>
        <p:txBody>
          <a:bodyPr numCol="1" anchorCtr="0" compatLnSpc="1">
            <a:prstTxWarp prst="textNoShape">
              <a:avLst/>
            </a:prstTxWarp>
          </a:bodyPr>
          <a:lstStyle/>
          <a:p>
            <a:pPr marL="396875" lvl="0" indent="-396875" eaLnBrk="1" hangingPunct="1">
              <a:spcBef>
                <a:spcPct val="20000"/>
              </a:spcBef>
            </a:pPr>
            <a:r>
              <a:rPr lang="es-ES" sz="3600" spc="0" dirty="0">
                <a:ln>
                  <a:noFill/>
                </a:ln>
                <a:solidFill>
                  <a:srgbClr val="000000"/>
                </a:solidFill>
                <a:effectLst>
                  <a:outerShdw blurRad="38100" dist="38100" dir="2700000" algn="tl">
                    <a:srgbClr val="000000">
                      <a:alpha val="43137"/>
                    </a:srgbClr>
                  </a:outerShdw>
                </a:effectLst>
                <a:cs typeface="+mn-cs"/>
              </a:rPr>
              <a:t>Carne procesada:</a:t>
            </a:r>
          </a:p>
        </p:txBody>
      </p:sp>
      <p:sp>
        <p:nvSpPr>
          <p:cNvPr id="19458" name="Rectangle 3"/>
          <p:cNvSpPr>
            <a:spLocks noGrp="1"/>
          </p:cNvSpPr>
          <p:nvPr>
            <p:ph type="body" idx="1"/>
          </p:nvPr>
        </p:nvSpPr>
        <p:spPr>
          <a:xfrm>
            <a:off x="708864" y="1152272"/>
            <a:ext cx="8106305" cy="3822585"/>
          </a:xfrm>
        </p:spPr>
        <p:txBody>
          <a:bodyPr/>
          <a:lstStyle/>
          <a:p>
            <a:r>
              <a:rPr lang="es-ES" sz="2800" dirty="0"/>
              <a:t> Según la cantidad de carne: </a:t>
            </a:r>
          </a:p>
          <a:p>
            <a:pPr lvl="1"/>
            <a:r>
              <a:rPr lang="es-ES" sz="2400" dirty="0"/>
              <a:t>J</a:t>
            </a:r>
            <a:r>
              <a:rPr lang="es-ES" sz="2400" dirty="0" smtClean="0"/>
              <a:t>amón </a:t>
            </a:r>
            <a:r>
              <a:rPr lang="es-ES" sz="2400" dirty="0"/>
              <a:t>cocido categoría extra</a:t>
            </a:r>
          </a:p>
          <a:p>
            <a:pPr lvl="1"/>
            <a:r>
              <a:rPr lang="es-ES" sz="2400" dirty="0"/>
              <a:t>J</a:t>
            </a:r>
            <a:r>
              <a:rPr lang="es-ES" sz="2400" dirty="0" smtClean="0"/>
              <a:t>amón </a:t>
            </a:r>
            <a:r>
              <a:rPr lang="es-ES" sz="2400" dirty="0"/>
              <a:t>cocido categoría primera</a:t>
            </a:r>
          </a:p>
          <a:p>
            <a:pPr lvl="1"/>
            <a:r>
              <a:rPr lang="es-ES" sz="2400" dirty="0"/>
              <a:t>F</a:t>
            </a:r>
            <a:r>
              <a:rPr lang="es-ES" sz="2400" dirty="0" smtClean="0"/>
              <a:t>iambre </a:t>
            </a:r>
            <a:r>
              <a:rPr lang="es-ES" sz="2400" dirty="0"/>
              <a:t>de </a:t>
            </a:r>
            <a:r>
              <a:rPr lang="es-ES" sz="2400" dirty="0" smtClean="0"/>
              <a:t>jamón</a:t>
            </a:r>
            <a:r>
              <a:rPr lang="es-ES" sz="2400" dirty="0" smtClean="0"/>
              <a:t> </a:t>
            </a:r>
            <a:r>
              <a:rPr lang="es-ES" sz="2400" dirty="0" smtClean="0"/>
              <a:t>(solo </a:t>
            </a:r>
            <a:r>
              <a:rPr lang="es-ES" sz="2400" dirty="0"/>
              <a:t>la mitad es carne de cerdo). </a:t>
            </a:r>
          </a:p>
          <a:p>
            <a:pPr>
              <a:buNone/>
            </a:pPr>
            <a:endParaRPr lang="es-ES" sz="2400" dirty="0"/>
          </a:p>
          <a:p>
            <a:r>
              <a:rPr lang="es-ES" sz="2800" dirty="0"/>
              <a:t>Los preparados de carne no son carne fresca.</a:t>
            </a:r>
          </a:p>
          <a:p>
            <a:pPr marL="0" indent="0">
              <a:buNone/>
            </a:pPr>
            <a:endParaRPr lang="es-ES" sz="2800" dirty="0"/>
          </a:p>
          <a:p>
            <a:r>
              <a:rPr lang="es-ES" sz="2800" dirty="0"/>
              <a:t>Estos productos son ricos en proteínas y bajos en grasa. Suelen tener mucha sal.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1106_Carnes.png"/>
          <p:cNvPicPr>
            <a:picLocks noChangeAspect="1"/>
          </p:cNvPicPr>
          <p:nvPr/>
        </p:nvPicPr>
        <p:blipFill>
          <a:blip r:embed="rId4"/>
          <a:stretch>
            <a:fillRect/>
          </a:stretch>
        </p:blipFill>
        <p:spPr>
          <a:xfrm>
            <a:off x="7346731" y="4632211"/>
            <a:ext cx="1493228" cy="1135627"/>
          </a:xfrm>
          <a:prstGeom prst="rect">
            <a:avLst/>
          </a:prstGeom>
        </p:spPr>
      </p:pic>
    </p:spTree>
    <p:extLst>
      <p:ext uri="{BB962C8B-B14F-4D97-AF65-F5344CB8AC3E}">
        <p14:creationId xmlns:p14="http://schemas.microsoft.com/office/powerpoint/2010/main" xmlns="" val="201849267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498598"/>
          </a:xfrm>
        </p:spPr>
        <p:txBody>
          <a:bodyPr numCol="1" anchorCtr="0" compatLnSpc="1">
            <a:prstTxWarp prst="textNoShape">
              <a:avLst/>
            </a:prstTxWarp>
          </a:bodyPr>
          <a:lstStyle/>
          <a:p>
            <a:r>
              <a:rPr lang="es-ES" sz="3600" dirty="0">
                <a:solidFill>
                  <a:schemeClr val="tx1"/>
                </a:solidFill>
                <a:effectLst>
                  <a:outerShdw blurRad="38100" dist="38100" dir="2700000" algn="tl">
                    <a:srgbClr val="000000">
                      <a:alpha val="43137"/>
                    </a:srgbClr>
                  </a:outerShdw>
                </a:effectLst>
              </a:rPr>
              <a:t>¿Qué aporta la carne?</a:t>
            </a:r>
          </a:p>
        </p:txBody>
      </p:sp>
      <p:sp>
        <p:nvSpPr>
          <p:cNvPr id="19458" name="Rectangle 3"/>
          <p:cNvSpPr>
            <a:spLocks noGrp="1"/>
          </p:cNvSpPr>
          <p:nvPr>
            <p:ph type="body" idx="1"/>
          </p:nvPr>
        </p:nvSpPr>
        <p:spPr>
          <a:xfrm>
            <a:off x="728225" y="1317295"/>
            <a:ext cx="7813675" cy="3988784"/>
          </a:xfrm>
        </p:spPr>
        <p:txBody>
          <a:bodyPr/>
          <a:lstStyle/>
          <a:p>
            <a:r>
              <a:rPr lang="es-ES" sz="2800" dirty="0" smtClean="0"/>
              <a:t>Proteínas</a:t>
            </a:r>
            <a:r>
              <a:rPr lang="es-ES" sz="2800" dirty="0"/>
              <a:t>. </a:t>
            </a:r>
          </a:p>
          <a:p>
            <a:r>
              <a:rPr lang="es-ES" sz="2800" dirty="0"/>
              <a:t>Grasa saturada.</a:t>
            </a:r>
          </a:p>
          <a:p>
            <a:r>
              <a:rPr lang="es-ES" sz="2800" dirty="0"/>
              <a:t>Zinc, hierro, fósforo y vitaminas del grupo B (B1, B2, </a:t>
            </a:r>
            <a:r>
              <a:rPr lang="es-ES" sz="2800" dirty="0" smtClean="0"/>
              <a:t>B12)</a:t>
            </a:r>
            <a:endParaRPr lang="es-ES" sz="2800" dirty="0"/>
          </a:p>
          <a:p>
            <a:r>
              <a:rPr lang="es-ES_tradnl" sz="2800" dirty="0" smtClean="0"/>
              <a:t>Hierro: </a:t>
            </a:r>
            <a:r>
              <a:rPr lang="es-ES_tradnl" sz="2800" dirty="0"/>
              <a:t>se absorbe mejor con vitamina C (naranjas, mandarinas, fresas, kiwi, </a:t>
            </a:r>
            <a:r>
              <a:rPr lang="es-ES_tradnl" sz="2800" dirty="0" smtClean="0"/>
              <a:t>tomate).</a:t>
            </a:r>
            <a:endParaRPr lang="es-ES_tradnl" sz="2800" dirty="0"/>
          </a:p>
          <a:p>
            <a:r>
              <a:rPr lang="es-ES" sz="2800" dirty="0" smtClean="0"/>
              <a:t>Los vegetarianos han de suplementar su dieta con vitamina B12.</a:t>
            </a:r>
            <a:endParaRPr lang="es-ES" sz="2800" dirty="0"/>
          </a:p>
          <a:p>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1106_Carnes.png"/>
          <p:cNvPicPr>
            <a:picLocks noChangeAspect="1"/>
          </p:cNvPicPr>
          <p:nvPr/>
        </p:nvPicPr>
        <p:blipFill>
          <a:blip r:embed="rId4"/>
          <a:stretch>
            <a:fillRect/>
          </a:stretch>
        </p:blipFill>
        <p:spPr>
          <a:xfrm>
            <a:off x="7346731" y="4632211"/>
            <a:ext cx="1493228" cy="1135627"/>
          </a:xfrm>
          <a:prstGeom prst="rect">
            <a:avLst/>
          </a:prstGeom>
        </p:spPr>
      </p:pic>
    </p:spTree>
    <p:extLst>
      <p:ext uri="{BB962C8B-B14F-4D97-AF65-F5344CB8AC3E}">
        <p14:creationId xmlns:p14="http://schemas.microsoft.com/office/powerpoint/2010/main" xmlns="" val="201140920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259644" y="346868"/>
            <a:ext cx="7429043" cy="886397"/>
          </a:xfrm>
        </p:spPr>
        <p:txBody>
          <a:bodyPr numCol="1" anchorCtr="0" compatLnSpc="1">
            <a:prstTxWarp prst="textNoShape">
              <a:avLst/>
            </a:prstTxWarp>
          </a:bodyPr>
          <a:lstStyle/>
          <a:p>
            <a:pPr marL="396875" lvl="0" indent="-396875" algn="ctr" eaLnBrk="1" hangingPunct="1">
              <a:spcBef>
                <a:spcPct val="20000"/>
              </a:spcBef>
            </a:pPr>
            <a:r>
              <a:rPr lang="es-ES" sz="3200" spc="0" dirty="0">
                <a:ln>
                  <a:noFill/>
                </a:ln>
                <a:solidFill>
                  <a:srgbClr val="000000"/>
                </a:solidFill>
                <a:effectLst>
                  <a:outerShdw blurRad="38100" dist="38100" dir="2700000" algn="tl">
                    <a:srgbClr val="000000">
                      <a:alpha val="43137"/>
                    </a:srgbClr>
                  </a:outerShdw>
                </a:effectLst>
                <a:cs typeface="+mn-cs"/>
              </a:rPr>
              <a:t>¿Carne? </a:t>
            </a:r>
            <a:r>
              <a:rPr lang="es-ES" sz="3200" spc="0" dirty="0" smtClean="0">
                <a:ln>
                  <a:noFill/>
                </a:ln>
                <a:solidFill>
                  <a:srgbClr val="000000"/>
                </a:solidFill>
                <a:effectLst>
                  <a:outerShdw blurRad="38100" dist="38100" dir="2700000" algn="tl">
                    <a:srgbClr val="000000">
                      <a:alpha val="43137"/>
                    </a:srgbClr>
                  </a:outerShdw>
                </a:effectLst>
                <a:cs typeface="+mn-cs"/>
              </a:rPr>
              <a:t/>
            </a:r>
            <a:br>
              <a:rPr lang="es-ES" sz="3200" spc="0" dirty="0" smtClean="0">
                <a:ln>
                  <a:noFill/>
                </a:ln>
                <a:solidFill>
                  <a:srgbClr val="000000"/>
                </a:solidFill>
                <a:effectLst>
                  <a:outerShdw blurRad="38100" dist="38100" dir="2700000" algn="tl">
                    <a:srgbClr val="000000">
                      <a:alpha val="43137"/>
                    </a:srgbClr>
                  </a:outerShdw>
                </a:effectLst>
                <a:cs typeface="+mn-cs"/>
              </a:rPr>
            </a:br>
            <a:r>
              <a:rPr lang="es-ES" sz="3200" spc="0" dirty="0" smtClean="0">
                <a:ln>
                  <a:noFill/>
                </a:ln>
                <a:solidFill>
                  <a:srgbClr val="000000"/>
                </a:solidFill>
                <a:effectLst>
                  <a:outerShdw blurRad="38100" dist="38100" dir="2700000" algn="tl">
                    <a:srgbClr val="000000">
                      <a:alpha val="43137"/>
                    </a:srgbClr>
                  </a:outerShdw>
                </a:effectLst>
                <a:cs typeface="+mn-cs"/>
              </a:rPr>
              <a:t>¿</a:t>
            </a:r>
            <a:r>
              <a:rPr lang="es-ES" sz="3200" spc="0" dirty="0">
                <a:ln>
                  <a:noFill/>
                </a:ln>
                <a:solidFill>
                  <a:srgbClr val="000000"/>
                </a:solidFill>
                <a:effectLst>
                  <a:outerShdw blurRad="38100" dist="38100" dir="2700000" algn="tl">
                    <a:srgbClr val="000000">
                      <a:alpha val="43137"/>
                    </a:srgbClr>
                  </a:outerShdw>
                </a:effectLst>
                <a:cs typeface="+mn-cs"/>
              </a:rPr>
              <a:t>Por qué no legumbres con arroz?</a:t>
            </a:r>
          </a:p>
        </p:txBody>
      </p:sp>
      <p:sp>
        <p:nvSpPr>
          <p:cNvPr id="19458" name="Rectangle 3"/>
          <p:cNvSpPr>
            <a:spLocks noGrp="1"/>
          </p:cNvSpPr>
          <p:nvPr>
            <p:ph type="body" idx="1"/>
          </p:nvPr>
        </p:nvSpPr>
        <p:spPr>
          <a:xfrm>
            <a:off x="699133" y="1538400"/>
            <a:ext cx="7790216" cy="5546134"/>
          </a:xfrm>
        </p:spPr>
        <p:txBody>
          <a:bodyPr/>
          <a:lstStyle/>
          <a:p>
            <a:r>
              <a:rPr lang="es-ES_tradnl" sz="2800" dirty="0"/>
              <a:t>Comer menos proteína animal y más vegetal mejorará nuestra salud y la del planeta.</a:t>
            </a:r>
          </a:p>
          <a:p>
            <a:pPr marL="0" indent="0">
              <a:buNone/>
            </a:pPr>
            <a:endParaRPr lang="es-ES_tradnl" sz="2800" dirty="0"/>
          </a:p>
          <a:p>
            <a:r>
              <a:rPr lang="es-ES" sz="2800" dirty="0"/>
              <a:t>Nuestra alimentación es rica en grasas saturadas y proteínas (carnes, lácteos, bollería). </a:t>
            </a:r>
          </a:p>
          <a:p>
            <a:pPr marL="0" indent="0">
              <a:buNone/>
            </a:pPr>
            <a:endParaRPr lang="es-ES" sz="2800" dirty="0"/>
          </a:p>
          <a:p>
            <a:r>
              <a:rPr lang="es-ES" sz="2800" dirty="0" smtClean="0"/>
              <a:t>Nos f</a:t>
            </a:r>
            <a:r>
              <a:rPr lang="es-ES" sz="2800" dirty="0" smtClean="0"/>
              <a:t>altan </a:t>
            </a:r>
            <a:r>
              <a:rPr lang="es-ES" sz="2800" dirty="0"/>
              <a:t>frutas, verduras, legumbres, cereales integrales y pescados. </a:t>
            </a:r>
            <a:endParaRPr lang="es-ES" sz="2800" dirty="0" smtClean="0"/>
          </a:p>
          <a:p>
            <a:r>
              <a:rPr lang="es-ES" sz="2800" b="1" dirty="0">
                <a:solidFill>
                  <a:srgbClr val="FF0000"/>
                </a:solidFill>
              </a:rPr>
              <a:t>Cuídate, no podemos comer por ti.</a:t>
            </a:r>
          </a:p>
          <a:p>
            <a:pPr>
              <a:buNone/>
            </a:pPr>
            <a:endParaRPr lang="es-ES" sz="2800" dirty="0"/>
          </a:p>
          <a:p>
            <a:pPr>
              <a:buNone/>
            </a:pPr>
            <a:endParaRPr lang="es-ES_tradnl" dirty="0"/>
          </a:p>
          <a:p>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9 Imagen" descr="1106_Carnes.png"/>
          <p:cNvPicPr>
            <a:picLocks noChangeAspect="1"/>
          </p:cNvPicPr>
          <p:nvPr/>
        </p:nvPicPr>
        <p:blipFill>
          <a:blip r:embed="rId4"/>
          <a:stretch>
            <a:fillRect/>
          </a:stretch>
        </p:blipFill>
        <p:spPr>
          <a:xfrm>
            <a:off x="7346731" y="4632211"/>
            <a:ext cx="1493228" cy="1135627"/>
          </a:xfrm>
          <a:prstGeom prst="rect">
            <a:avLst/>
          </a:prstGeom>
        </p:spPr>
      </p:pic>
    </p:spTree>
    <p:extLst>
      <p:ext uri="{BB962C8B-B14F-4D97-AF65-F5344CB8AC3E}">
        <p14:creationId xmlns:p14="http://schemas.microsoft.com/office/powerpoint/2010/main" xmlns="" val="40869406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7648</TotalTime>
  <Words>367</Words>
  <Application>Microsoft Office PowerPoint</Application>
  <PresentationFormat>Presentación en pantalla (4:3)</PresentationFormat>
  <Paragraphs>46</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Diapositiva 1</vt:lpstr>
      <vt:lpstr>Carne</vt:lpstr>
      <vt:lpstr>Carne procesada:</vt:lpstr>
      <vt:lpstr>Carne procesada:</vt:lpstr>
      <vt:lpstr>¿Qué aporta la carne?</vt:lpstr>
      <vt:lpstr>¿Carne?  ¿Por qué no legumbres con arroz?</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Miguel</cp:lastModifiedBy>
  <cp:revision>32</cp:revision>
  <dcterms:created xsi:type="dcterms:W3CDTF">2016-05-03T15:33:32Z</dcterms:created>
  <dcterms:modified xsi:type="dcterms:W3CDTF">2019-03-06T19:08:38Z</dcterms:modified>
</cp:coreProperties>
</file>