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57" r:id="rId2"/>
    <p:sldId id="258" r:id="rId3"/>
    <p:sldId id="259" r:id="rId4"/>
    <p:sldId id="260" r:id="rId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91" d="100"/>
          <a:sy n="91" d="100"/>
        </p:scale>
        <p:origin x="-996" y="-11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pPr/>
              <a:t>12/03/2019</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pPr/>
              <a:t>‹Nº›</a:t>
            </a:fld>
            <a:endParaRPr lang="es-ES"/>
          </a:p>
        </p:txBody>
      </p:sp>
    </p:spTree>
    <p:extLst>
      <p:ext uri="{BB962C8B-B14F-4D97-AF65-F5344CB8AC3E}">
        <p14:creationId xmlns:p14="http://schemas.microsoft.com/office/powerpoint/2010/main" xmlns=""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3/12/2019 8:41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xmlns=""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xmlns=""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xmlns=""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xmlns=""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xmlns=""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xmlns=""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xmlns=""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xmlns=""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xmlns=""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xmlns=""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xmlns=""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xmlns=""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hyperlink" Target="https://www.aepap.org/sites/default/files/noticia/archivos-adjuntos/final_np_aepap_uso_tecnologia.pdf"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1062239" y="1678258"/>
            <a:ext cx="7223125" cy="1446550"/>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 sz="4400" b="1" dirty="0">
                <a:solidFill>
                  <a:srgbClr val="000000"/>
                </a:solidFill>
                <a:latin typeface="Arial" charset="0"/>
              </a:rPr>
              <a:t>¡Háblale desde de que es un bebé!</a:t>
            </a:r>
          </a:p>
        </p:txBody>
      </p:sp>
      <p:sp>
        <p:nvSpPr>
          <p:cNvPr id="2" name="CuadroTexto 11"/>
          <p:cNvSpPr txBox="1"/>
          <p:nvPr/>
        </p:nvSpPr>
        <p:spPr>
          <a:xfrm>
            <a:off x="2171481" y="3932347"/>
            <a:ext cx="5080000" cy="461665"/>
          </a:xfrm>
          <a:prstGeom prst="rect">
            <a:avLst/>
          </a:prstGeom>
          <a:noFill/>
        </p:spPr>
        <p:txBody>
          <a:bodyPr>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María Guzmán Berlinches. </a:t>
            </a:r>
            <a:r>
              <a:rPr lang="es-ES" sz="2000" dirty="0">
                <a:solidFill>
                  <a:srgbClr val="000000"/>
                </a:solidFill>
                <a:effectLst>
                  <a:outerShdw blurRad="38100" dist="38100" dir="2700000" algn="tl">
                    <a:srgbClr val="C0C0C0"/>
                  </a:outerShdw>
                </a:effectLst>
                <a:latin typeface="Arial" charset="0"/>
                <a:cs typeface="Arial" charset="0"/>
              </a:rPr>
              <a:t>Psicóloga</a:t>
            </a:r>
          </a:p>
        </p:txBody>
      </p:sp>
      <p:pic>
        <p:nvPicPr>
          <p:cNvPr id="10" name="9 Imagen" descr="Desarrollo lenguaje infantil.png"/>
          <p:cNvPicPr>
            <a:picLocks noChangeAspect="1"/>
          </p:cNvPicPr>
          <p:nvPr/>
        </p:nvPicPr>
        <p:blipFill>
          <a:blip r:embed="rId5"/>
          <a:stretch>
            <a:fillRect/>
          </a:stretch>
        </p:blipFill>
        <p:spPr>
          <a:xfrm>
            <a:off x="7788166" y="4622146"/>
            <a:ext cx="1218010" cy="1295178"/>
          </a:xfrm>
          <a:prstGeom prst="rect">
            <a:avLst/>
          </a:prstGeom>
        </p:spPr>
      </p:pic>
    </p:spTree>
    <p:extLst>
      <p:ext uri="{BB962C8B-B14F-4D97-AF65-F5344CB8AC3E}">
        <p14:creationId xmlns:p14="http://schemas.microsoft.com/office/powerpoint/2010/main" xmlns="" val="89818671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77307" y="571280"/>
            <a:ext cx="6558914" cy="997196"/>
          </a:xfrm>
        </p:spPr>
        <p:txBody>
          <a:bodyPr numCol="1" anchorCtr="0" compatLnSpc="1">
            <a:prstTxWarp prst="textNoShape">
              <a:avLst/>
            </a:prstTxWarp>
          </a:bodyPr>
          <a:lstStyle/>
          <a:p>
            <a:pPr algn="just" eaLnBrk="1" hangingPunct="1">
              <a:defRPr/>
            </a:pPr>
            <a:r>
              <a:rPr lang="es-ES" sz="3600" dirty="0">
                <a:ln>
                  <a:noFill/>
                </a:ln>
                <a:solidFill>
                  <a:schemeClr val="tx1"/>
                </a:solidFill>
                <a:effectLst>
                  <a:outerShdw blurRad="38100" dist="38100" dir="2700000" algn="tl">
                    <a:srgbClr val="000000">
                      <a:alpha val="43137"/>
                    </a:srgbClr>
                  </a:outerShdw>
                </a:effectLst>
              </a:rPr>
              <a:t>La mejor herramienta para aprender </a:t>
            </a:r>
            <a:r>
              <a:rPr lang="es-ES" sz="3600" dirty="0" smtClean="0">
                <a:ln>
                  <a:noFill/>
                </a:ln>
                <a:solidFill>
                  <a:schemeClr val="tx1"/>
                </a:solidFill>
                <a:effectLst>
                  <a:outerShdw blurRad="38100" dist="38100" dir="2700000" algn="tl">
                    <a:srgbClr val="000000">
                      <a:alpha val="43137"/>
                    </a:srgbClr>
                  </a:outerShdw>
                </a:effectLst>
              </a:rPr>
              <a:t>a </a:t>
            </a:r>
            <a:r>
              <a:rPr lang="es-ES" sz="3600" dirty="0">
                <a:ln>
                  <a:noFill/>
                </a:ln>
                <a:solidFill>
                  <a:schemeClr val="tx1"/>
                </a:solidFill>
                <a:effectLst>
                  <a:outerShdw blurRad="38100" dist="38100" dir="2700000" algn="tl">
                    <a:srgbClr val="000000">
                      <a:alpha val="43137"/>
                    </a:srgbClr>
                  </a:outerShdw>
                </a:effectLst>
              </a:rPr>
              <a:t>hablar es la relación con los </a:t>
            </a:r>
            <a:r>
              <a:rPr lang="es-ES" sz="3600" dirty="0" smtClean="0">
                <a:ln>
                  <a:noFill/>
                </a:ln>
                <a:solidFill>
                  <a:schemeClr val="tx1"/>
                </a:solidFill>
                <a:effectLst>
                  <a:outerShdw blurRad="38100" dist="38100" dir="2700000" algn="tl">
                    <a:srgbClr val="000000">
                      <a:alpha val="43137"/>
                    </a:srgbClr>
                  </a:outerShdw>
                </a:effectLst>
              </a:rPr>
              <a:t>demás:</a:t>
            </a:r>
            <a:endParaRPr lang="es-ES" sz="3600" dirty="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xmlns="" id="{F4F50BE0-C42F-4632-9546-C71A2258A4A1}"/>
              </a:ext>
            </a:extLst>
          </p:cNvPr>
          <p:cNvSpPr>
            <a:spLocks noGrp="1"/>
          </p:cNvSpPr>
          <p:nvPr>
            <p:ph idx="1"/>
          </p:nvPr>
        </p:nvSpPr>
        <p:spPr>
          <a:xfrm>
            <a:off x="745775" y="2172338"/>
            <a:ext cx="7294639" cy="2013821"/>
          </a:xfrm>
        </p:spPr>
        <p:txBody>
          <a:bodyPr/>
          <a:lstStyle/>
          <a:p>
            <a:pPr algn="just">
              <a:lnSpc>
                <a:spcPct val="114000"/>
              </a:lnSpc>
              <a:spcBef>
                <a:spcPts val="600"/>
              </a:spcBef>
            </a:pPr>
            <a:r>
              <a:rPr lang="es-ES" sz="2800" dirty="0"/>
              <a:t>Un recién nacido atenderá más al lenguaje humano que a cualquier otro sonido.</a:t>
            </a:r>
          </a:p>
          <a:p>
            <a:pPr algn="just">
              <a:lnSpc>
                <a:spcPct val="114000"/>
              </a:lnSpc>
              <a:spcBef>
                <a:spcPts val="600"/>
              </a:spcBef>
            </a:pPr>
            <a:r>
              <a:rPr lang="es-ES" sz="2800" dirty="0"/>
              <a:t>Cuando hablamos a un bebé llamamos su atención exagerando nuestra forma de hablar.</a:t>
            </a:r>
          </a:p>
        </p:txBody>
      </p:sp>
      <p:pic>
        <p:nvPicPr>
          <p:cNvPr id="10" name="9 Imagen" descr="Desarrollo lenguaje infantil.png"/>
          <p:cNvPicPr>
            <a:picLocks noChangeAspect="1"/>
          </p:cNvPicPr>
          <p:nvPr/>
        </p:nvPicPr>
        <p:blipFill>
          <a:blip r:embed="rId4"/>
          <a:stretch>
            <a:fillRect/>
          </a:stretch>
        </p:blipFill>
        <p:spPr>
          <a:xfrm>
            <a:off x="7777656" y="4622145"/>
            <a:ext cx="1218010" cy="1295178"/>
          </a:xfrm>
          <a:prstGeom prst="rect">
            <a:avLst/>
          </a:prstGeom>
        </p:spPr>
      </p:pic>
    </p:spTree>
    <p:extLst>
      <p:ext uri="{BB962C8B-B14F-4D97-AF65-F5344CB8AC3E}">
        <p14:creationId xmlns:p14="http://schemas.microsoft.com/office/powerpoint/2010/main" xmlns="" val="132893982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87818" y="455667"/>
            <a:ext cx="6726422" cy="498598"/>
          </a:xfrm>
        </p:spPr>
        <p:txBody>
          <a:bodyPr numCol="1" anchorCtr="0" compatLnSpc="1">
            <a:prstTxWarp prst="textNoShape">
              <a:avLst/>
            </a:prstTxWarp>
          </a:bodyPr>
          <a:lstStyle/>
          <a:p>
            <a:pPr eaLnBrk="1" hangingPunct="1">
              <a:defRPr/>
            </a:pPr>
            <a:r>
              <a:rPr lang="es-ES" sz="3600" dirty="0">
                <a:ln>
                  <a:noFill/>
                </a:ln>
                <a:solidFill>
                  <a:schemeClr val="tx1"/>
                </a:solidFill>
                <a:effectLst>
                  <a:outerShdw blurRad="38100" dist="38100" dir="2700000" algn="tl">
                    <a:srgbClr val="000000">
                      <a:alpha val="43137"/>
                    </a:srgbClr>
                  </a:outerShdw>
                </a:effectLst>
              </a:rPr>
              <a:t>Y, ¿qué puedo hacer?</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xmlns="" id="{F4F50BE0-C42F-4632-9546-C71A2258A4A1}"/>
              </a:ext>
            </a:extLst>
          </p:cNvPr>
          <p:cNvSpPr>
            <a:spLocks noGrp="1"/>
          </p:cNvSpPr>
          <p:nvPr>
            <p:ph idx="1"/>
          </p:nvPr>
        </p:nvSpPr>
        <p:spPr>
          <a:xfrm>
            <a:off x="798328" y="1353732"/>
            <a:ext cx="7431272" cy="4043543"/>
          </a:xfrm>
        </p:spPr>
        <p:txBody>
          <a:bodyPr/>
          <a:lstStyle/>
          <a:p>
            <a:pPr lvl="0" algn="just"/>
            <a:r>
              <a:rPr lang="es-ES" sz="2400" dirty="0"/>
              <a:t>Habla con ellos en cualquier </a:t>
            </a:r>
            <a:r>
              <a:rPr lang="es-ES" sz="2400" dirty="0" smtClean="0"/>
              <a:t>actividad: en </a:t>
            </a:r>
            <a:r>
              <a:rPr lang="es-ES" sz="2400" dirty="0"/>
              <a:t>el baño, de paseo, en la compra, leyendo un cuento, en la comida…</a:t>
            </a:r>
          </a:p>
          <a:p>
            <a:pPr lvl="0" algn="just"/>
            <a:r>
              <a:rPr lang="es-ES" sz="2400" dirty="0"/>
              <a:t>Usa un lenguaje claro, normal. Ej</a:t>
            </a:r>
            <a:r>
              <a:rPr lang="es-ES" sz="2400" dirty="0" smtClean="0"/>
              <a:t>.: vamos </a:t>
            </a:r>
            <a:r>
              <a:rPr lang="es-ES" sz="2400" dirty="0"/>
              <a:t>a la cama Pepito. </a:t>
            </a:r>
            <a:r>
              <a:rPr lang="es-ES" sz="2400" dirty="0" smtClean="0"/>
              <a:t>Mejor que</a:t>
            </a:r>
            <a:r>
              <a:rPr lang="es-ES" sz="2400" dirty="0" smtClean="0"/>
              <a:t>: </a:t>
            </a:r>
            <a:r>
              <a:rPr lang="es-ES" sz="2400" dirty="0"/>
              <a:t>“a </a:t>
            </a:r>
            <a:r>
              <a:rPr lang="es-ES" sz="2400" dirty="0" err="1"/>
              <a:t>muma</a:t>
            </a:r>
            <a:r>
              <a:rPr lang="es-ES" sz="2400" dirty="0"/>
              <a:t>”, Pepito.</a:t>
            </a:r>
          </a:p>
          <a:p>
            <a:pPr lvl="0" algn="just"/>
            <a:r>
              <a:rPr lang="es-ES" sz="2400" dirty="0"/>
              <a:t>En niños sin ningún problema en la adquisición del lenguaje encontramos muchas diferencias. Ej</a:t>
            </a:r>
            <a:r>
              <a:rPr lang="es-ES" sz="2400" dirty="0" smtClean="0"/>
              <a:t>.: a </a:t>
            </a:r>
            <a:r>
              <a:rPr lang="es-ES" sz="2400" dirty="0"/>
              <a:t>los 18 meses pueden estar diciendo sus primera palabras o sus primeras frases.</a:t>
            </a:r>
          </a:p>
          <a:p>
            <a:pPr lvl="0" algn="just"/>
            <a:r>
              <a:rPr lang="es-ES" sz="2400" dirty="0">
                <a:hlinkClick r:id="rId4"/>
              </a:rPr>
              <a:t>Evitar las nuevas tecnologías en los dos primeros años de vida.</a:t>
            </a:r>
            <a:r>
              <a:rPr lang="es-ES" sz="2400" dirty="0"/>
              <a:t> </a:t>
            </a:r>
            <a:endParaRPr lang="es-ES" sz="2400" dirty="0" smtClean="0"/>
          </a:p>
          <a:p>
            <a:pPr>
              <a:lnSpc>
                <a:spcPct val="114000"/>
              </a:lnSpc>
              <a:spcBef>
                <a:spcPts val="600"/>
              </a:spcBef>
              <a:buNone/>
            </a:pPr>
            <a:endParaRPr lang="es-ES" sz="2400" dirty="0"/>
          </a:p>
        </p:txBody>
      </p:sp>
      <p:pic>
        <p:nvPicPr>
          <p:cNvPr id="10" name="9 Imagen" descr="Desarrollo lenguaje infantil.png"/>
          <p:cNvPicPr>
            <a:picLocks noChangeAspect="1"/>
          </p:cNvPicPr>
          <p:nvPr/>
        </p:nvPicPr>
        <p:blipFill>
          <a:blip r:embed="rId5"/>
          <a:stretch>
            <a:fillRect/>
          </a:stretch>
        </p:blipFill>
        <p:spPr>
          <a:xfrm>
            <a:off x="7788166" y="4622146"/>
            <a:ext cx="1218010" cy="1295178"/>
          </a:xfrm>
          <a:prstGeom prst="rect">
            <a:avLst/>
          </a:prstGeom>
        </p:spPr>
      </p:pic>
    </p:spTree>
    <p:extLst>
      <p:ext uri="{BB962C8B-B14F-4D97-AF65-F5344CB8AC3E}">
        <p14:creationId xmlns:p14="http://schemas.microsoft.com/office/powerpoint/2010/main" xmlns="" val="148288055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2000" y="450905"/>
            <a:ext cx="8382000" cy="498598"/>
          </a:xfrm>
        </p:spPr>
        <p:txBody>
          <a:bodyPr/>
          <a:lstStyle/>
          <a:p>
            <a:r>
              <a:rPr lang="es-ES" sz="3600" dirty="0" smtClean="0">
                <a:solidFill>
                  <a:schemeClr val="tx1"/>
                </a:solidFill>
              </a:rPr>
              <a:t>Alimentación:</a:t>
            </a:r>
            <a:endParaRPr lang="es-ES" sz="3600" dirty="0">
              <a:solidFill>
                <a:schemeClr val="tx1"/>
              </a:solidFill>
            </a:endParaRPr>
          </a:p>
        </p:txBody>
      </p:sp>
      <p:sp>
        <p:nvSpPr>
          <p:cNvPr id="3" name="Marcador de contenido 2"/>
          <p:cNvSpPr>
            <a:spLocks noGrp="1"/>
          </p:cNvSpPr>
          <p:nvPr>
            <p:ph idx="1"/>
          </p:nvPr>
        </p:nvSpPr>
        <p:spPr>
          <a:xfrm>
            <a:off x="762001" y="1370833"/>
            <a:ext cx="7709338" cy="3274743"/>
          </a:xfrm>
        </p:spPr>
        <p:txBody>
          <a:bodyPr/>
          <a:lstStyle/>
          <a:p>
            <a:pPr algn="just"/>
            <a:r>
              <a:rPr lang="es-ES" sz="2800" dirty="0"/>
              <a:t>Tiene gran importancia en el desarrollo del lenguaje pues </a:t>
            </a:r>
            <a:r>
              <a:rPr lang="es-ES" sz="2800" b="1" dirty="0"/>
              <a:t>al masticar usamos los mismos músculos que para hablar.</a:t>
            </a:r>
          </a:p>
          <a:p>
            <a:pPr algn="just"/>
            <a:r>
              <a:rPr lang="es-ES" sz="2800" b="1" dirty="0"/>
              <a:t>Lactancia </a:t>
            </a:r>
            <a:r>
              <a:rPr lang="es-ES" sz="2800" b="1" dirty="0" smtClean="0"/>
              <a:t>materna</a:t>
            </a:r>
            <a:r>
              <a:rPr lang="es-ES" sz="2800" dirty="0" smtClean="0"/>
              <a:t>: estimulamos </a:t>
            </a:r>
            <a:r>
              <a:rPr lang="es-ES" sz="2800" dirty="0"/>
              <a:t>más la musculatura que con la alimentación en biberón.</a:t>
            </a:r>
          </a:p>
          <a:p>
            <a:pPr algn="just"/>
            <a:r>
              <a:rPr lang="es-ES" sz="2800" dirty="0"/>
              <a:t>Si tu </a:t>
            </a:r>
            <a:r>
              <a:rPr lang="es-ES" sz="2800" dirty="0" smtClean="0"/>
              <a:t>pediatra </a:t>
            </a:r>
            <a:r>
              <a:rPr lang="es-ES" sz="2800" dirty="0"/>
              <a:t>considera que el bebé está preparado, los purés pueden tener </a:t>
            </a:r>
            <a:r>
              <a:rPr lang="es-ES" sz="2800" dirty="0" smtClean="0"/>
              <a:t>grumos</a:t>
            </a:r>
            <a:r>
              <a:rPr lang="es-ES" sz="2800" dirty="0"/>
              <a:t>. Así estimularemos la masticación.</a:t>
            </a:r>
          </a:p>
        </p:txBody>
      </p:sp>
      <p:pic>
        <p:nvPicPr>
          <p:cNvPr id="4" name="3 Imagen" descr="Desarrollo lenguaje infantil.png"/>
          <p:cNvPicPr>
            <a:picLocks noChangeAspect="1"/>
          </p:cNvPicPr>
          <p:nvPr/>
        </p:nvPicPr>
        <p:blipFill>
          <a:blip r:embed="rId2"/>
          <a:stretch>
            <a:fillRect/>
          </a:stretch>
        </p:blipFill>
        <p:spPr>
          <a:xfrm>
            <a:off x="7788166" y="4622146"/>
            <a:ext cx="1218010" cy="1295178"/>
          </a:xfrm>
          <a:prstGeom prst="rect">
            <a:avLst/>
          </a:prstGeom>
        </p:spPr>
      </p:pic>
    </p:spTree>
    <p:extLst>
      <p:ext uri="{BB962C8B-B14F-4D97-AF65-F5344CB8AC3E}">
        <p14:creationId xmlns:p14="http://schemas.microsoft.com/office/powerpoint/2010/main" xmlns="" val="384519883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7648</TotalTime>
  <Words>312</Words>
  <Application>Microsoft Office PowerPoint</Application>
  <PresentationFormat>Presentación en pantalla (4:3)</PresentationFormat>
  <Paragraphs>21</Paragraphs>
  <Slides>4</Slides>
  <Notes>1</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1_White with Blue Bar Segoe Template_TP10286789</vt:lpstr>
      <vt:lpstr>Diapositiva 1</vt:lpstr>
      <vt:lpstr>La mejor herramienta para aprender a hablar es la relación con los demás:</vt:lpstr>
      <vt:lpstr>Y, ¿qué puedo hacer?</vt:lpstr>
      <vt:lpstr>Alimentación: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Miguel</cp:lastModifiedBy>
  <cp:revision>20</cp:revision>
  <dcterms:created xsi:type="dcterms:W3CDTF">2016-05-03T15:33:32Z</dcterms:created>
  <dcterms:modified xsi:type="dcterms:W3CDTF">2019-03-12T20:03:52Z</dcterms:modified>
</cp:coreProperties>
</file>