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91" d="100"/>
          <a:sy n="91" d="100"/>
        </p:scale>
        <p:origin x="-99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04/03/2019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xmlns=""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3/4/2019 8:28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xmlns=""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xmlns=""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xmlns=""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xmlns=""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xmlns=""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Agujetas</a:t>
            </a:r>
            <a:endParaRPr lang="es-ES" sz="4400" dirty="0">
              <a:solidFill>
                <a:srgbClr val="000000"/>
              </a:solidFill>
              <a:latin typeface="Arial" charset="0"/>
            </a:endParaRPr>
          </a:p>
        </p:txBody>
      </p:sp>
      <p:sp>
        <p:nvSpPr>
          <p:cNvPr id="2" name="CuadroTexto 11"/>
          <p:cNvSpPr txBox="1"/>
          <p:nvPr/>
        </p:nvSpPr>
        <p:spPr>
          <a:xfrm>
            <a:off x="2487613" y="3922713"/>
            <a:ext cx="5080000" cy="1138773"/>
          </a:xfrm>
          <a:prstGeom prst="rect">
            <a:avLst/>
          </a:prstGeom>
          <a:noFill/>
        </p:spPr>
        <p:txBody>
          <a:bodyPr>
            <a:spAutoFit/>
          </a:bodyPr>
          <a:lstStyle/>
          <a:p>
            <a:pPr fontAlgn="base">
              <a:spcBef>
                <a:spcPct val="0"/>
              </a:spcBef>
              <a:spcAft>
                <a:spcPct val="0"/>
              </a:spcAft>
              <a:defRPr/>
            </a:pPr>
            <a:r>
              <a:rPr lang="es-ES" altLang="es-ES" sz="2400"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Mario Gutiérrez </a:t>
            </a:r>
            <a:r>
              <a:rPr lang="es-ES" altLang="es-ES" sz="2400" dirty="0" err="1" smtClean="0">
                <a:solidFill>
                  <a:srgbClr val="000000"/>
                </a:solidFill>
                <a:effectLst>
                  <a:outerShdw blurRad="38100" dist="38100" dir="2700000" algn="tl">
                    <a:srgbClr val="000000">
                      <a:alpha val="43137"/>
                    </a:srgbClr>
                  </a:outerShdw>
                </a:effectLst>
                <a:latin typeface="Arial" pitchFamily="34" charset="0"/>
                <a:cs typeface="Arial" pitchFamily="34" charset="0"/>
              </a:rPr>
              <a:t>Olid</a:t>
            </a:r>
            <a:r>
              <a:rPr lang="es-ES" altLang="es-ES" sz="2400"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 </a:t>
            </a:r>
            <a:r>
              <a:rPr lang="es-ES" altLang="es-ES" sz="2000"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Pediatra</a:t>
            </a:r>
          </a:p>
          <a:p>
            <a:pPr fontAlgn="base">
              <a:spcBef>
                <a:spcPct val="0"/>
              </a:spcBef>
              <a:spcAft>
                <a:spcPct val="0"/>
              </a:spcAft>
              <a:defRPr/>
            </a:pPr>
            <a:r>
              <a:rPr lang="es-ES" sz="2000" dirty="0" smtClean="0">
                <a:solidFill>
                  <a:srgbClr val="000000"/>
                </a:solidFill>
                <a:effectLst>
                  <a:outerShdw blurRad="38100" dist="38100" dir="2700000" algn="tl">
                    <a:srgbClr val="C0C0C0"/>
                  </a:outerShdw>
                </a:effectLst>
                <a:latin typeface="Arial" charset="0"/>
                <a:cs typeface="Arial" charset="0"/>
              </a:rPr>
              <a:t> </a:t>
            </a:r>
            <a:endParaRPr lang="es-ES" sz="20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6" name="9 Imagen" descr="1091. Agujetas.png"/>
          <p:cNvPicPr>
            <a:picLocks noChangeAspect="1"/>
          </p:cNvPicPr>
          <p:nvPr/>
        </p:nvPicPr>
        <p:blipFill>
          <a:blip r:embed="rId5"/>
          <a:srcRect/>
          <a:stretch>
            <a:fillRect/>
          </a:stretch>
        </p:blipFill>
        <p:spPr bwMode="auto">
          <a:xfrm>
            <a:off x="7143750" y="4643438"/>
            <a:ext cx="1814513" cy="1208087"/>
          </a:xfrm>
          <a:prstGeom prst="rect">
            <a:avLst/>
          </a:prstGeom>
          <a:noFill/>
          <a:ln w="9525">
            <a:noFill/>
            <a:miter lim="800000"/>
            <a:headEnd/>
            <a:tailEnd/>
          </a:ln>
        </p:spPr>
      </p:pic>
    </p:spTree>
    <p:extLst>
      <p:ext uri="{BB962C8B-B14F-4D97-AF65-F5344CB8AC3E}">
        <p14:creationId xmlns:p14="http://schemas.microsoft.com/office/powerpoint/2010/main" xmlns=""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son las agujetas?</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7817638" cy="5667770"/>
          </a:xfrm>
        </p:spPr>
        <p:txBody>
          <a:bodyPr/>
          <a:lstStyle/>
          <a:p>
            <a:pPr>
              <a:lnSpc>
                <a:spcPct val="114000"/>
              </a:lnSpc>
              <a:spcBef>
                <a:spcPts val="600"/>
              </a:spcBef>
            </a:pPr>
            <a:r>
              <a:rPr lang="es-ES" altLang="es-ES" sz="2400" dirty="0" smtClean="0">
                <a:solidFill>
                  <a:srgbClr val="000000"/>
                </a:solidFill>
                <a:latin typeface="Calibri" charset="0"/>
              </a:rPr>
              <a:t>Dolores musculares difusos a la palpación y con la movilización activa y pasiva.</a:t>
            </a:r>
          </a:p>
          <a:p>
            <a:pPr>
              <a:lnSpc>
                <a:spcPct val="114000"/>
              </a:lnSpc>
              <a:spcBef>
                <a:spcPts val="600"/>
              </a:spcBef>
            </a:pPr>
            <a:r>
              <a:rPr lang="es-ES" altLang="es-ES" sz="2400" dirty="0" smtClean="0">
                <a:solidFill>
                  <a:srgbClr val="000000"/>
                </a:solidFill>
                <a:latin typeface="Calibri" charset="0"/>
              </a:rPr>
              <a:t>Dan la sensación subjetiva de contracción muscular.</a:t>
            </a:r>
          </a:p>
          <a:p>
            <a:pPr>
              <a:lnSpc>
                <a:spcPct val="114000"/>
              </a:lnSpc>
              <a:spcBef>
                <a:spcPts val="600"/>
              </a:spcBef>
            </a:pPr>
            <a:r>
              <a:rPr lang="es-ES" altLang="es-ES" sz="2400" dirty="0" smtClean="0">
                <a:solidFill>
                  <a:srgbClr val="000000"/>
                </a:solidFill>
                <a:latin typeface="Calibri" charset="0"/>
              </a:rPr>
              <a:t>Hay pequeñas lesiones producidas por roturas de fibras musculares sometidas al esfuerzo con el ejercicio.</a:t>
            </a:r>
          </a:p>
          <a:p>
            <a:pPr>
              <a:lnSpc>
                <a:spcPct val="114000"/>
              </a:lnSpc>
              <a:spcBef>
                <a:spcPts val="600"/>
              </a:spcBef>
            </a:pPr>
            <a:r>
              <a:rPr lang="es-ES" altLang="es-ES" sz="2400" dirty="0" smtClean="0">
                <a:solidFill>
                  <a:srgbClr val="000000"/>
                </a:solidFill>
                <a:latin typeface="Calibri" charset="0"/>
              </a:rPr>
              <a:t>Aparecen tras practicar ejercicios nuevos o más intensos.</a:t>
            </a:r>
          </a:p>
          <a:p>
            <a:pPr>
              <a:lnSpc>
                <a:spcPct val="114000"/>
              </a:lnSpc>
              <a:spcBef>
                <a:spcPts val="600"/>
              </a:spcBef>
              <a:buNone/>
            </a:pPr>
            <a:endParaRPr lang="es-ES" altLang="es-ES" sz="2400" dirty="0" smtClean="0">
              <a:solidFill>
                <a:srgbClr val="000000"/>
              </a:solidFill>
              <a:latin typeface="Calibri" charset="0"/>
            </a:endParaRPr>
          </a:p>
          <a:p>
            <a:pPr>
              <a:lnSpc>
                <a:spcPct val="114000"/>
              </a:lnSpc>
              <a:spcBef>
                <a:spcPts val="600"/>
              </a:spcBef>
            </a:pPr>
            <a:endParaRPr lang="es-ES" altLang="es-ES" sz="2400" dirty="0" smtClean="0">
              <a:solidFill>
                <a:srgbClr val="000000"/>
              </a:solidFill>
              <a:latin typeface="Calibri" charset="0"/>
            </a:endParaRPr>
          </a:p>
          <a:p>
            <a:pPr>
              <a:lnSpc>
                <a:spcPct val="114000"/>
              </a:lnSpc>
              <a:spcBef>
                <a:spcPts val="600"/>
              </a:spcBef>
              <a:buNone/>
            </a:pPr>
            <a:endParaRPr lang="es-ES" altLang="es-ES" dirty="0" smtClean="0">
              <a:solidFill>
                <a:srgbClr val="000000"/>
              </a:solidFill>
              <a:latin typeface="Calibri" charset="0"/>
            </a:endParaRPr>
          </a:p>
          <a:p>
            <a:pPr>
              <a:lnSpc>
                <a:spcPct val="114000"/>
              </a:lnSpc>
              <a:spcBef>
                <a:spcPts val="600"/>
              </a:spcBef>
            </a:pPr>
            <a:endParaRPr lang="es-ES" altLang="es-ES" dirty="0" smtClean="0">
              <a:solidFill>
                <a:srgbClr val="000000"/>
              </a:solidFill>
              <a:latin typeface="Calibri" charset="0"/>
            </a:endParaRPr>
          </a:p>
          <a:p>
            <a:pPr>
              <a:lnSpc>
                <a:spcPct val="114000"/>
              </a:lnSpc>
              <a:spcBef>
                <a:spcPts val="600"/>
              </a:spcBef>
            </a:pPr>
            <a:endParaRPr lang="es-ES" dirty="0"/>
          </a:p>
        </p:txBody>
      </p:sp>
      <p:pic>
        <p:nvPicPr>
          <p:cNvPr id="10" name="9 Imagen" descr="1091. Agujetas.png"/>
          <p:cNvPicPr>
            <a:picLocks noChangeAspect="1"/>
          </p:cNvPicPr>
          <p:nvPr/>
        </p:nvPicPr>
        <p:blipFill>
          <a:blip r:embed="rId4"/>
          <a:srcRect/>
          <a:stretch>
            <a:fillRect/>
          </a:stretch>
        </p:blipFill>
        <p:spPr bwMode="auto">
          <a:xfrm>
            <a:off x="7143750" y="4643438"/>
            <a:ext cx="1814513" cy="1208087"/>
          </a:xfrm>
          <a:prstGeom prst="rect">
            <a:avLst/>
          </a:prstGeom>
          <a:noFill/>
          <a:ln w="9525">
            <a:noFill/>
            <a:miter lim="800000"/>
            <a:headEnd/>
            <a:tailEnd/>
          </a:ln>
        </p:spPr>
      </p:pic>
    </p:spTree>
    <p:extLst>
      <p:ext uri="{BB962C8B-B14F-4D97-AF65-F5344CB8AC3E}">
        <p14:creationId xmlns:p14="http://schemas.microsoft.com/office/powerpoint/2010/main" xmlns="" val="13289398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altLang="es-ES" dirty="0" smtClean="0">
                <a:solidFill>
                  <a:schemeClr val="tx1"/>
                </a:solidFill>
              </a:rPr>
              <a:t>Prevención y tratamiento</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188807"/>
            <a:ext cx="7817638" cy="4997458"/>
          </a:xfrm>
        </p:spPr>
        <p:txBody>
          <a:bodyPr/>
          <a:lstStyle/>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Realizar calentamiento previo y beber agua.</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Repetir el mismo ejercicio pero menos intenso.</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Evitar la carrera con cambios bruscos de ritmo.</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Practicar regularmente ejercicio en grupo o con la familia.</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Aplicar frío local tras el ejercicio.</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No realizar técnicas de fisioterapia por propia            iniciativa.</a:t>
            </a:r>
          </a:p>
          <a:p>
            <a:pPr>
              <a:spcAft>
                <a:spcPts val="1425"/>
              </a:spcAft>
              <a:tabLst>
                <a:tab pos="723900" algn="l"/>
                <a:tab pos="1447800" algn="l"/>
                <a:tab pos="2171700" algn="l"/>
                <a:tab pos="2895600" algn="l"/>
                <a:tab pos="3619500" algn="l"/>
                <a:tab pos="4343400" algn="l"/>
                <a:tab pos="5067300" algn="l"/>
                <a:tab pos="5791200" algn="l"/>
                <a:tab pos="6515100" algn="l"/>
                <a:tab pos="7239000" algn="l"/>
              </a:tabLst>
            </a:pPr>
            <a:r>
              <a:rPr lang="es-ES" altLang="es-ES" sz="2400" dirty="0" smtClean="0">
                <a:solidFill>
                  <a:srgbClr val="000000"/>
                </a:solidFill>
                <a:latin typeface="Calibri" charset="0"/>
              </a:rPr>
              <a:t>Consultar al médico las lesiones musculares.</a:t>
            </a:r>
          </a:p>
          <a:p>
            <a:pPr>
              <a:lnSpc>
                <a:spcPct val="114000"/>
              </a:lnSpc>
              <a:spcBef>
                <a:spcPts val="600"/>
              </a:spcBef>
              <a:buFont typeface="Arial" pitchFamily="34" charset="0"/>
              <a:buChar char="•"/>
            </a:pPr>
            <a:endParaRPr lang="es-ES" dirty="0"/>
          </a:p>
        </p:txBody>
      </p:sp>
      <p:pic>
        <p:nvPicPr>
          <p:cNvPr id="10" name="9 Imagen" descr="1091. Agujetas.png"/>
          <p:cNvPicPr>
            <a:picLocks noChangeAspect="1"/>
          </p:cNvPicPr>
          <p:nvPr/>
        </p:nvPicPr>
        <p:blipFill>
          <a:blip r:embed="rId4"/>
          <a:srcRect/>
          <a:stretch>
            <a:fillRect/>
          </a:stretch>
        </p:blipFill>
        <p:spPr bwMode="auto">
          <a:xfrm>
            <a:off x="7143750" y="4643438"/>
            <a:ext cx="1814513" cy="1208087"/>
          </a:xfrm>
          <a:prstGeom prst="rect">
            <a:avLst/>
          </a:prstGeom>
          <a:noFill/>
          <a:ln w="9525">
            <a:noFill/>
            <a:miter lim="800000"/>
            <a:headEnd/>
            <a:tailEnd/>
          </a:ln>
        </p:spPr>
      </p:pic>
    </p:spTree>
    <p:extLst>
      <p:ext uri="{BB962C8B-B14F-4D97-AF65-F5344CB8AC3E}">
        <p14:creationId xmlns:p14="http://schemas.microsoft.com/office/powerpoint/2010/main" xmlns="" val="14828805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7585</TotalTime>
  <Words>220</Words>
  <Application>Microsoft Office PowerPoint</Application>
  <PresentationFormat>Presentación en pantalla (4:3)</PresentationFormat>
  <Paragraphs>26</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Diapositiva 1</vt:lpstr>
      <vt:lpstr>¿Qué son las agujetas?</vt:lpstr>
      <vt:lpstr>Prevención y tratamiento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Miguel</cp:lastModifiedBy>
  <cp:revision>12</cp:revision>
  <dcterms:created xsi:type="dcterms:W3CDTF">2016-05-03T15:33:32Z</dcterms:created>
  <dcterms:modified xsi:type="dcterms:W3CDTF">2019-03-04T19:29:07Z</dcterms:modified>
</cp:coreProperties>
</file>