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7" r:id="rId2"/>
    <p:sldId id="258"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91" d="100"/>
          <a:sy n="91" d="100"/>
        </p:scale>
        <p:origin x="-99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26/03/2019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xmlns=""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3/26/2019 8:15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xmlns=""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xmlns=""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xmlns=""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xmlns=""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xmlns=""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xmlns=""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xmlns=""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Niños y verduras</a:t>
            </a:r>
          </a:p>
        </p:txBody>
      </p:sp>
      <p:sp>
        <p:nvSpPr>
          <p:cNvPr id="2" name="CuadroTexto 11"/>
          <p:cNvSpPr txBox="1"/>
          <p:nvPr/>
        </p:nvSpPr>
        <p:spPr>
          <a:xfrm>
            <a:off x="2229987" y="3838656"/>
            <a:ext cx="5080000" cy="1200329"/>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Iván </a:t>
            </a:r>
            <a:r>
              <a:rPr lang="es-ES" sz="2400" dirty="0" err="1">
                <a:solidFill>
                  <a:srgbClr val="000000"/>
                </a:solidFill>
                <a:effectLst>
                  <a:outerShdw blurRad="38100" dist="38100" dir="2700000" algn="tl">
                    <a:srgbClr val="C0C0C0"/>
                  </a:outerShdw>
                </a:effectLst>
                <a:latin typeface="Arial" charset="0"/>
                <a:cs typeface="Arial" charset="0"/>
              </a:rPr>
              <a:t>Carabaño</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Rodrigo de la Calle. </a:t>
            </a:r>
            <a:r>
              <a:rPr lang="es-ES" sz="2000" dirty="0">
                <a:solidFill>
                  <a:srgbClr val="000000"/>
                </a:solidFill>
                <a:effectLst>
                  <a:outerShdw blurRad="38100" dist="38100" dir="2700000" algn="tl">
                    <a:srgbClr val="C0C0C0"/>
                  </a:outerShdw>
                </a:effectLst>
                <a:latin typeface="Arial" charset="0"/>
                <a:cs typeface="Arial" charset="0"/>
              </a:rPr>
              <a:t>Chef.</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 </a:t>
            </a:r>
          </a:p>
        </p:txBody>
      </p:sp>
      <p:pic>
        <p:nvPicPr>
          <p:cNvPr id="10" name="9 Imagen" descr="1090. Trucos verduras..png"/>
          <p:cNvPicPr>
            <a:picLocks noChangeAspect="1"/>
          </p:cNvPicPr>
          <p:nvPr/>
        </p:nvPicPr>
        <p:blipFill>
          <a:blip r:embed="rId5"/>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8981867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Consejos para que los niños </a:t>
            </a:r>
            <a:r>
              <a:rPr lang="es-ES" sz="4000" dirty="0" smtClean="0">
                <a:ln>
                  <a:noFill/>
                </a:ln>
                <a:solidFill>
                  <a:schemeClr val="tx1"/>
                </a:solidFill>
                <a:effectLst>
                  <a:outerShdw blurRad="38100" dist="38100" dir="2700000" algn="tl">
                    <a:srgbClr val="000000">
                      <a:alpha val="43137"/>
                    </a:srgbClr>
                  </a:outerShdw>
                </a:effectLst>
              </a:rPr>
              <a:t>  coman </a:t>
            </a:r>
            <a:r>
              <a:rPr lang="es-ES" sz="4000" dirty="0">
                <a:ln>
                  <a:noFill/>
                </a:ln>
                <a:solidFill>
                  <a:schemeClr val="tx1"/>
                </a:solidFill>
                <a:effectLst>
                  <a:outerShdw blurRad="38100" dist="38100" dir="2700000" algn="tl">
                    <a:srgbClr val="000000">
                      <a:alpha val="43137"/>
                    </a:srgbClr>
                  </a:outerShdw>
                </a:effectLst>
              </a:rPr>
              <a:t>verduras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01281" y="1620026"/>
            <a:ext cx="7170967" cy="3146695"/>
          </a:xfrm>
        </p:spPr>
        <p:txBody>
          <a:bodyPr/>
          <a:lstStyle/>
          <a:p>
            <a:pPr>
              <a:lnSpc>
                <a:spcPct val="114000"/>
              </a:lnSpc>
              <a:spcBef>
                <a:spcPts val="600"/>
              </a:spcBef>
            </a:pPr>
            <a:endParaRPr lang="es-ES" dirty="0"/>
          </a:p>
          <a:p>
            <a:r>
              <a:rPr lang="es-ES" sz="2800" dirty="0"/>
              <a:t>Cree su propio huerto en casa. </a:t>
            </a:r>
          </a:p>
          <a:p>
            <a:r>
              <a:rPr lang="es-ES" sz="2800" dirty="0"/>
              <a:t>Les hará mucha ilusión. Y les facilitará el hecho de comer verduras. </a:t>
            </a:r>
          </a:p>
          <a:p>
            <a:r>
              <a:rPr lang="es-ES" sz="2800" dirty="0"/>
              <a:t>No se necesita mucho espacio para plantar una mata, por ejemplo, de tomates </a:t>
            </a:r>
            <a:r>
              <a:rPr lang="es-ES" sz="2800" dirty="0" err="1"/>
              <a:t>cherry</a:t>
            </a:r>
            <a:r>
              <a:rPr lang="es-ES" sz="2800" dirty="0"/>
              <a:t>. Con un par de macetas es suficiente.</a:t>
            </a:r>
          </a:p>
        </p:txBody>
      </p:sp>
      <p:pic>
        <p:nvPicPr>
          <p:cNvPr id="10" name="9 Imagen" descr="1090. Trucos verduras..png"/>
          <p:cNvPicPr>
            <a:picLocks noChangeAspect="1"/>
          </p:cNvPicPr>
          <p:nvPr/>
        </p:nvPicPr>
        <p:blipFill>
          <a:blip r:embed="rId4"/>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2364626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Consejos para que los niños </a:t>
            </a:r>
            <a:r>
              <a:rPr lang="es-ES" sz="4000" dirty="0" smtClean="0">
                <a:ln>
                  <a:noFill/>
                </a:ln>
                <a:solidFill>
                  <a:schemeClr val="tx1"/>
                </a:solidFill>
                <a:effectLst>
                  <a:outerShdw blurRad="38100" dist="38100" dir="2700000" algn="tl">
                    <a:srgbClr val="000000">
                      <a:alpha val="43137"/>
                    </a:srgbClr>
                  </a:outerShdw>
                </a:effectLst>
              </a:rPr>
              <a:t>   coman </a:t>
            </a:r>
            <a:r>
              <a:rPr lang="es-ES" sz="4000" dirty="0">
                <a:ln>
                  <a:noFill/>
                </a:ln>
                <a:solidFill>
                  <a:schemeClr val="tx1"/>
                </a:solidFill>
                <a:effectLst>
                  <a:outerShdw blurRad="38100" dist="38100" dir="2700000" algn="tl">
                    <a:srgbClr val="000000">
                      <a:alpha val="43137"/>
                    </a:srgbClr>
                  </a:outerShdw>
                </a:effectLst>
              </a:rPr>
              <a:t>verduras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98329" y="1399014"/>
            <a:ext cx="7305148" cy="3395417"/>
          </a:xfrm>
        </p:spPr>
        <p:txBody>
          <a:bodyPr/>
          <a:lstStyle/>
          <a:p>
            <a:pPr>
              <a:lnSpc>
                <a:spcPct val="114000"/>
              </a:lnSpc>
              <a:spcBef>
                <a:spcPts val="600"/>
              </a:spcBef>
            </a:pPr>
            <a:endParaRPr lang="es-ES" dirty="0"/>
          </a:p>
          <a:p>
            <a:pPr>
              <a:lnSpc>
                <a:spcPct val="114000"/>
              </a:lnSpc>
              <a:spcBef>
                <a:spcPts val="600"/>
              </a:spcBef>
            </a:pPr>
            <a:r>
              <a:rPr lang="es-ES" sz="2800" dirty="0"/>
              <a:t>Evite la </a:t>
            </a:r>
            <a:r>
              <a:rPr lang="es-ES" sz="2800" dirty="0" err="1"/>
              <a:t>sobrecocción</a:t>
            </a:r>
            <a:r>
              <a:rPr lang="es-ES" sz="2800" dirty="0"/>
              <a:t>. </a:t>
            </a:r>
          </a:p>
          <a:p>
            <a:pPr>
              <a:lnSpc>
                <a:spcPct val="114000"/>
              </a:lnSpc>
              <a:spcBef>
                <a:spcPts val="600"/>
              </a:spcBef>
            </a:pPr>
            <a:r>
              <a:rPr lang="es-ES" sz="2800" dirty="0"/>
              <a:t>Fomente el picoteo vegetal.</a:t>
            </a:r>
          </a:p>
          <a:p>
            <a:pPr>
              <a:lnSpc>
                <a:spcPct val="114000"/>
              </a:lnSpc>
              <a:spcBef>
                <a:spcPts val="600"/>
              </a:spcBef>
            </a:pPr>
            <a:r>
              <a:rPr lang="es-ES" sz="2800" dirty="0"/>
              <a:t>Deje que su hijo pase a la cocina, siempre bajo su supervisión.</a:t>
            </a:r>
          </a:p>
          <a:p>
            <a:pPr>
              <a:lnSpc>
                <a:spcPct val="114000"/>
              </a:lnSpc>
              <a:spcBef>
                <a:spcPts val="600"/>
              </a:spcBef>
              <a:buNone/>
            </a:pPr>
            <a:endParaRPr lang="es-ES" dirty="0"/>
          </a:p>
        </p:txBody>
      </p:sp>
      <p:pic>
        <p:nvPicPr>
          <p:cNvPr id="10" name="9 Imagen" descr="1090. Trucos verduras..png"/>
          <p:cNvPicPr>
            <a:picLocks noChangeAspect="1"/>
          </p:cNvPicPr>
          <p:nvPr/>
        </p:nvPicPr>
        <p:blipFill>
          <a:blip r:embed="rId4"/>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132893982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Consejos para que los niños </a:t>
            </a:r>
            <a:r>
              <a:rPr lang="es-ES" sz="4000" dirty="0" smtClean="0">
                <a:ln>
                  <a:noFill/>
                </a:ln>
                <a:solidFill>
                  <a:schemeClr val="tx1"/>
                </a:solidFill>
                <a:effectLst>
                  <a:outerShdw blurRad="38100" dist="38100" dir="2700000" algn="tl">
                    <a:srgbClr val="000000">
                      <a:alpha val="43137"/>
                    </a:srgbClr>
                  </a:outerShdw>
                </a:effectLst>
              </a:rPr>
              <a:t>  coman </a:t>
            </a:r>
            <a:r>
              <a:rPr lang="es-ES" sz="4000" dirty="0">
                <a:ln>
                  <a:noFill/>
                </a:ln>
                <a:solidFill>
                  <a:schemeClr val="tx1"/>
                </a:solidFill>
                <a:effectLst>
                  <a:outerShdw blurRad="38100" dist="38100" dir="2700000" algn="tl">
                    <a:srgbClr val="000000">
                      <a:alpha val="43137"/>
                    </a:srgbClr>
                  </a:outerShdw>
                </a:effectLst>
              </a:rPr>
              <a:t>verduras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98328" y="1399014"/>
            <a:ext cx="7242086" cy="3809697"/>
          </a:xfrm>
        </p:spPr>
        <p:txBody>
          <a:bodyPr/>
          <a:lstStyle/>
          <a:p>
            <a:pPr>
              <a:lnSpc>
                <a:spcPct val="114000"/>
              </a:lnSpc>
              <a:spcBef>
                <a:spcPts val="600"/>
              </a:spcBef>
              <a:buNone/>
            </a:pPr>
            <a:endParaRPr lang="es-ES" dirty="0"/>
          </a:p>
          <a:p>
            <a:pPr>
              <a:lnSpc>
                <a:spcPct val="114000"/>
              </a:lnSpc>
              <a:spcBef>
                <a:spcPts val="600"/>
              </a:spcBef>
            </a:pPr>
            <a:r>
              <a:rPr lang="es-ES" sz="2800" dirty="0"/>
              <a:t>Busque aliados.</a:t>
            </a:r>
          </a:p>
          <a:p>
            <a:pPr>
              <a:lnSpc>
                <a:spcPct val="114000"/>
              </a:lnSpc>
              <a:spcBef>
                <a:spcPts val="600"/>
              </a:spcBef>
            </a:pPr>
            <a:r>
              <a:rPr lang="es-ES" sz="2800" dirty="0"/>
              <a:t>Combine las verduras con pasta, lasaña, entre los panes de una hamburguesa, en un crepe, en croquetas, en una tortilla de maíz. Las posibilidades son múltiples.</a:t>
            </a:r>
          </a:p>
          <a:p>
            <a:pPr>
              <a:lnSpc>
                <a:spcPct val="114000"/>
              </a:lnSpc>
              <a:spcBef>
                <a:spcPts val="600"/>
              </a:spcBef>
            </a:pPr>
            <a:endParaRPr lang="es-ES" dirty="0"/>
          </a:p>
        </p:txBody>
      </p:sp>
      <p:pic>
        <p:nvPicPr>
          <p:cNvPr id="10" name="9 Imagen" descr="1090. Trucos verduras..png"/>
          <p:cNvPicPr>
            <a:picLocks noChangeAspect="1"/>
          </p:cNvPicPr>
          <p:nvPr/>
        </p:nvPicPr>
        <p:blipFill>
          <a:blip r:embed="rId4"/>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380010996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Consejos para que los niños </a:t>
            </a:r>
            <a:r>
              <a:rPr lang="es-ES" sz="4000" dirty="0" smtClean="0">
                <a:ln>
                  <a:noFill/>
                </a:ln>
                <a:solidFill>
                  <a:schemeClr val="tx1"/>
                </a:solidFill>
                <a:effectLst>
                  <a:outerShdw blurRad="38100" dist="38100" dir="2700000" algn="tl">
                    <a:srgbClr val="000000">
                      <a:alpha val="43137"/>
                    </a:srgbClr>
                  </a:outerShdw>
                </a:effectLst>
              </a:rPr>
              <a:t>  coman </a:t>
            </a:r>
            <a:r>
              <a:rPr lang="es-ES" sz="4000" dirty="0">
                <a:ln>
                  <a:noFill/>
                </a:ln>
                <a:solidFill>
                  <a:schemeClr val="tx1"/>
                </a:solidFill>
                <a:effectLst>
                  <a:outerShdw blurRad="38100" dist="38100" dir="2700000" algn="tl">
                    <a:srgbClr val="000000">
                      <a:alpha val="43137"/>
                    </a:srgbClr>
                  </a:outerShdw>
                </a:effectLst>
              </a:rPr>
              <a:t>verduras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98328" y="1399014"/>
            <a:ext cx="7000348" cy="3994299"/>
          </a:xfrm>
        </p:spPr>
        <p:txBody>
          <a:bodyPr/>
          <a:lstStyle/>
          <a:p>
            <a:pPr>
              <a:lnSpc>
                <a:spcPct val="114000"/>
              </a:lnSpc>
              <a:spcBef>
                <a:spcPts val="600"/>
              </a:spcBef>
            </a:pPr>
            <a:endParaRPr lang="es-ES" dirty="0"/>
          </a:p>
          <a:p>
            <a:r>
              <a:rPr lang="es-ES" sz="2800" dirty="0"/>
              <a:t>Invite a las verduras a las fiestas. </a:t>
            </a:r>
          </a:p>
          <a:p>
            <a:r>
              <a:rPr lang="es-ES" sz="2800" dirty="0"/>
              <a:t>Prepare ensaladas frescas y divertidas. </a:t>
            </a:r>
          </a:p>
          <a:p>
            <a:r>
              <a:rPr lang="es-ES" sz="2800" dirty="0"/>
              <a:t>Lleve las verduras a la barbacoa (como hacen en Cataluña con las </a:t>
            </a:r>
            <a:r>
              <a:rPr lang="es-ES" sz="2800" dirty="0" err="1"/>
              <a:t>calçotadas</a:t>
            </a:r>
            <a:r>
              <a:rPr lang="es-ES" sz="2800" dirty="0"/>
              <a:t>). </a:t>
            </a:r>
          </a:p>
          <a:p>
            <a:r>
              <a:rPr lang="es-ES" sz="2800" dirty="0"/>
              <a:t>Métalas dentro de una empanada o una buena masa de hojaldre.</a:t>
            </a:r>
          </a:p>
          <a:p>
            <a:pPr>
              <a:lnSpc>
                <a:spcPct val="114000"/>
              </a:lnSpc>
              <a:spcBef>
                <a:spcPts val="600"/>
              </a:spcBef>
            </a:pPr>
            <a:endParaRPr lang="es-ES" dirty="0"/>
          </a:p>
        </p:txBody>
      </p:sp>
      <p:pic>
        <p:nvPicPr>
          <p:cNvPr id="10" name="9 Imagen" descr="1090. Trucos verduras..png"/>
          <p:cNvPicPr>
            <a:picLocks noChangeAspect="1"/>
          </p:cNvPicPr>
          <p:nvPr/>
        </p:nvPicPr>
        <p:blipFill>
          <a:blip r:embed="rId4"/>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108551475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Consejos para que los niños </a:t>
            </a:r>
            <a:r>
              <a:rPr lang="es-ES" sz="4000" dirty="0" smtClean="0">
                <a:ln>
                  <a:noFill/>
                </a:ln>
                <a:solidFill>
                  <a:schemeClr val="tx1"/>
                </a:solidFill>
                <a:effectLst>
                  <a:outerShdw blurRad="38100" dist="38100" dir="2700000" algn="tl">
                    <a:srgbClr val="000000">
                      <a:alpha val="43137"/>
                    </a:srgbClr>
                  </a:outerShdw>
                </a:effectLst>
              </a:rPr>
              <a:t>  coman </a:t>
            </a:r>
            <a:r>
              <a:rPr lang="es-ES" sz="4000" dirty="0">
                <a:ln>
                  <a:noFill/>
                </a:ln>
                <a:solidFill>
                  <a:schemeClr val="tx1"/>
                </a:solidFill>
                <a:effectLst>
                  <a:outerShdw blurRad="38100" dist="38100" dir="2700000" algn="tl">
                    <a:srgbClr val="000000">
                      <a:alpha val="43137"/>
                    </a:srgbClr>
                  </a:outerShdw>
                </a:effectLst>
              </a:rPr>
              <a:t>verduras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98328" y="1399014"/>
            <a:ext cx="6769120" cy="2923236"/>
          </a:xfrm>
        </p:spPr>
        <p:txBody>
          <a:bodyPr/>
          <a:lstStyle/>
          <a:p>
            <a:pPr>
              <a:lnSpc>
                <a:spcPct val="114000"/>
              </a:lnSpc>
              <a:spcBef>
                <a:spcPts val="600"/>
              </a:spcBef>
              <a:buNone/>
            </a:pPr>
            <a:endParaRPr lang="es-ES" dirty="0"/>
          </a:p>
          <a:p>
            <a:r>
              <a:rPr lang="es-ES" sz="2800" dirty="0"/>
              <a:t>Lleve a su hijo a un mercado tradicional. </a:t>
            </a:r>
          </a:p>
          <a:p>
            <a:r>
              <a:rPr lang="es-ES" sz="2800" dirty="0"/>
              <a:t>El colorido, las formas, los aromas de las verduras le pueden llamar mucho la atención. </a:t>
            </a:r>
          </a:p>
          <a:p>
            <a:pPr>
              <a:lnSpc>
                <a:spcPct val="114000"/>
              </a:lnSpc>
              <a:spcBef>
                <a:spcPts val="600"/>
              </a:spcBef>
            </a:pPr>
            <a:endParaRPr lang="es-ES" dirty="0"/>
          </a:p>
        </p:txBody>
      </p:sp>
      <p:pic>
        <p:nvPicPr>
          <p:cNvPr id="10" name="9 Imagen" descr="1090. Trucos verduras..png"/>
          <p:cNvPicPr>
            <a:picLocks noChangeAspect="1"/>
          </p:cNvPicPr>
          <p:nvPr/>
        </p:nvPicPr>
        <p:blipFill>
          <a:blip r:embed="rId4"/>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281029388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Consejos para que los niños </a:t>
            </a:r>
            <a:r>
              <a:rPr lang="es-ES" sz="4000" dirty="0" smtClean="0">
                <a:ln>
                  <a:noFill/>
                </a:ln>
                <a:solidFill>
                  <a:schemeClr val="tx1"/>
                </a:solidFill>
                <a:effectLst>
                  <a:outerShdw blurRad="38100" dist="38100" dir="2700000" algn="tl">
                    <a:srgbClr val="000000">
                      <a:alpha val="43137"/>
                    </a:srgbClr>
                  </a:outerShdw>
                </a:effectLst>
              </a:rPr>
              <a:t>  coman </a:t>
            </a:r>
            <a:r>
              <a:rPr lang="es-ES" sz="4000" dirty="0">
                <a:ln>
                  <a:noFill/>
                </a:ln>
                <a:solidFill>
                  <a:schemeClr val="tx1"/>
                </a:solidFill>
                <a:effectLst>
                  <a:outerShdw blurRad="38100" dist="38100" dir="2700000" algn="tl">
                    <a:srgbClr val="000000">
                      <a:alpha val="43137"/>
                    </a:srgbClr>
                  </a:outerShdw>
                </a:effectLst>
              </a:rPr>
              <a:t>verduras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98328" y="1399014"/>
            <a:ext cx="6905755" cy="4086632"/>
          </a:xfrm>
        </p:spPr>
        <p:txBody>
          <a:bodyPr/>
          <a:lstStyle/>
          <a:p>
            <a:pPr>
              <a:lnSpc>
                <a:spcPct val="114000"/>
              </a:lnSpc>
              <a:spcBef>
                <a:spcPts val="600"/>
              </a:spcBef>
            </a:pPr>
            <a:endParaRPr lang="es-ES" dirty="0"/>
          </a:p>
          <a:p>
            <a:r>
              <a:rPr lang="es-ES" sz="2800" dirty="0"/>
              <a:t>Construya ensaladas flexibles.</a:t>
            </a:r>
          </a:p>
          <a:p>
            <a:r>
              <a:rPr lang="es-ES" sz="2800" dirty="0"/>
              <a:t>Disponga una combinación de verduras en crudo (espinaca, lechuga, pepino, tomate), frutas en crudo, frutas desecadas, frutos secos, trocitos de queso fresco y deje que el niño construya su propia ensalada con 4 o 5 de estos elementos. </a:t>
            </a:r>
          </a:p>
          <a:p>
            <a:pPr>
              <a:lnSpc>
                <a:spcPct val="114000"/>
              </a:lnSpc>
              <a:spcBef>
                <a:spcPts val="600"/>
              </a:spcBef>
            </a:pPr>
            <a:endParaRPr lang="es-ES" dirty="0"/>
          </a:p>
        </p:txBody>
      </p:sp>
      <p:pic>
        <p:nvPicPr>
          <p:cNvPr id="10" name="9 Imagen" descr="1090. Trucos verduras..png"/>
          <p:cNvPicPr>
            <a:picLocks noChangeAspect="1"/>
          </p:cNvPicPr>
          <p:nvPr/>
        </p:nvPicPr>
        <p:blipFill>
          <a:blip r:embed="rId4"/>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9525058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Consejos para que los niños </a:t>
            </a:r>
            <a:r>
              <a:rPr lang="es-ES" sz="4000" dirty="0" smtClean="0">
                <a:ln>
                  <a:noFill/>
                </a:ln>
                <a:solidFill>
                  <a:schemeClr val="tx1"/>
                </a:solidFill>
                <a:effectLst>
                  <a:outerShdw blurRad="38100" dist="38100" dir="2700000" algn="tl">
                    <a:srgbClr val="000000">
                      <a:alpha val="43137"/>
                    </a:srgbClr>
                  </a:outerShdw>
                </a:effectLst>
              </a:rPr>
              <a:t>  coman </a:t>
            </a:r>
            <a:r>
              <a:rPr lang="es-ES" sz="4000" dirty="0">
                <a:ln>
                  <a:noFill/>
                </a:ln>
                <a:solidFill>
                  <a:schemeClr val="tx1"/>
                </a:solidFill>
                <a:effectLst>
                  <a:outerShdw blurRad="38100" dist="38100" dir="2700000" algn="tl">
                    <a:srgbClr val="000000">
                      <a:alpha val="43137"/>
                    </a:srgbClr>
                  </a:outerShdw>
                </a:effectLst>
              </a:rPr>
              <a:t>verduras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01281" y="1620026"/>
            <a:ext cx="6866167" cy="2284921"/>
          </a:xfrm>
        </p:spPr>
        <p:txBody>
          <a:bodyPr/>
          <a:lstStyle/>
          <a:p>
            <a:pPr>
              <a:lnSpc>
                <a:spcPct val="114000"/>
              </a:lnSpc>
              <a:spcBef>
                <a:spcPts val="600"/>
              </a:spcBef>
            </a:pPr>
            <a:endParaRPr lang="es-ES" dirty="0"/>
          </a:p>
          <a:p>
            <a:r>
              <a:rPr lang="es-ES" sz="2800" dirty="0"/>
              <a:t>Además, permita que el niño seleccione el aliño.</a:t>
            </a:r>
          </a:p>
          <a:p>
            <a:r>
              <a:rPr lang="es-ES" sz="2800" dirty="0"/>
              <a:t>Si el pequeño disfruta del sabor cítrico, una vinagreta con aceite de oliva, zumo de limón y cilantro es una opción espléndida.</a:t>
            </a:r>
          </a:p>
        </p:txBody>
      </p:sp>
      <p:pic>
        <p:nvPicPr>
          <p:cNvPr id="10" name="9 Imagen" descr="1090. Trucos verduras..png"/>
          <p:cNvPicPr>
            <a:picLocks noChangeAspect="1"/>
          </p:cNvPicPr>
          <p:nvPr/>
        </p:nvPicPr>
        <p:blipFill>
          <a:blip r:embed="rId4"/>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3171251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Consejos para que los niños </a:t>
            </a:r>
            <a:r>
              <a:rPr lang="es-ES" sz="4000" dirty="0" smtClean="0">
                <a:ln>
                  <a:noFill/>
                </a:ln>
                <a:solidFill>
                  <a:schemeClr val="tx1"/>
                </a:solidFill>
                <a:effectLst>
                  <a:outerShdw blurRad="38100" dist="38100" dir="2700000" algn="tl">
                    <a:srgbClr val="000000">
                      <a:alpha val="43137"/>
                    </a:srgbClr>
                  </a:outerShdw>
                </a:effectLst>
              </a:rPr>
              <a:t>  coman </a:t>
            </a:r>
            <a:r>
              <a:rPr lang="es-ES" sz="4000" dirty="0">
                <a:ln>
                  <a:noFill/>
                </a:ln>
                <a:solidFill>
                  <a:schemeClr val="tx1"/>
                </a:solidFill>
                <a:effectLst>
                  <a:outerShdw blurRad="38100" dist="38100" dir="2700000" algn="tl">
                    <a:srgbClr val="000000">
                      <a:alpha val="43137"/>
                    </a:srgbClr>
                  </a:outerShdw>
                </a:effectLst>
              </a:rPr>
              <a:t>verduras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01281" y="1620026"/>
            <a:ext cx="7286581" cy="1897122"/>
          </a:xfrm>
        </p:spPr>
        <p:txBody>
          <a:bodyPr/>
          <a:lstStyle/>
          <a:p>
            <a:pPr>
              <a:lnSpc>
                <a:spcPct val="114000"/>
              </a:lnSpc>
              <a:spcBef>
                <a:spcPts val="600"/>
              </a:spcBef>
            </a:pPr>
            <a:endParaRPr lang="es-ES" dirty="0"/>
          </a:p>
          <a:p>
            <a:r>
              <a:rPr lang="es-ES" sz="2800" dirty="0"/>
              <a:t>Explique a su hijo las ventajas de comer verduras. </a:t>
            </a:r>
          </a:p>
          <a:p>
            <a:r>
              <a:rPr lang="es-ES" sz="2800" dirty="0"/>
              <a:t>Los niños son esponjas y aprenden con rapidez que las verduras contienen vitaminas y minerales. </a:t>
            </a:r>
          </a:p>
        </p:txBody>
      </p:sp>
      <p:pic>
        <p:nvPicPr>
          <p:cNvPr id="10" name="9 Imagen" descr="1090. Trucos verduras..png"/>
          <p:cNvPicPr>
            <a:picLocks noChangeAspect="1"/>
          </p:cNvPicPr>
          <p:nvPr/>
        </p:nvPicPr>
        <p:blipFill>
          <a:blip r:embed="rId4"/>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40240518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Consejos para que los niños </a:t>
            </a:r>
            <a:r>
              <a:rPr lang="es-ES" sz="4000" dirty="0" smtClean="0">
                <a:ln>
                  <a:noFill/>
                </a:ln>
                <a:solidFill>
                  <a:schemeClr val="tx1"/>
                </a:solidFill>
                <a:effectLst>
                  <a:outerShdw blurRad="38100" dist="38100" dir="2700000" algn="tl">
                    <a:srgbClr val="000000">
                      <a:alpha val="43137"/>
                    </a:srgbClr>
                  </a:outerShdw>
                </a:effectLst>
              </a:rPr>
              <a:t>  coman </a:t>
            </a:r>
            <a:r>
              <a:rPr lang="es-ES" sz="4000" dirty="0">
                <a:ln>
                  <a:noFill/>
                </a:ln>
                <a:solidFill>
                  <a:schemeClr val="tx1"/>
                </a:solidFill>
                <a:effectLst>
                  <a:outerShdw blurRad="38100" dist="38100" dir="2700000" algn="tl">
                    <a:srgbClr val="000000">
                      <a:alpha val="43137"/>
                    </a:srgbClr>
                  </a:outerShdw>
                </a:effectLst>
              </a:rPr>
              <a:t>verduras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xmlns="" id="{F4F50BE0-C42F-4632-9546-C71A2258A4A1}"/>
              </a:ext>
            </a:extLst>
          </p:cNvPr>
          <p:cNvSpPr>
            <a:spLocks noGrp="1"/>
          </p:cNvSpPr>
          <p:nvPr>
            <p:ph idx="1"/>
          </p:nvPr>
        </p:nvSpPr>
        <p:spPr>
          <a:xfrm>
            <a:off x="701281" y="1620026"/>
            <a:ext cx="7817638" cy="2371098"/>
          </a:xfrm>
        </p:spPr>
        <p:txBody>
          <a:bodyPr/>
          <a:lstStyle/>
          <a:p>
            <a:pPr>
              <a:lnSpc>
                <a:spcPct val="114000"/>
              </a:lnSpc>
              <a:spcBef>
                <a:spcPts val="600"/>
              </a:spcBef>
            </a:pPr>
            <a:endParaRPr lang="es-ES" dirty="0"/>
          </a:p>
          <a:p>
            <a:r>
              <a:rPr lang="es-ES" sz="2800" dirty="0"/>
              <a:t>Dé un paseo por el campo. </a:t>
            </a:r>
          </a:p>
          <a:p>
            <a:r>
              <a:rPr lang="es-ES" sz="2800" dirty="0"/>
              <a:t>Vaya con su hijo a dar un paseo. </a:t>
            </a:r>
          </a:p>
          <a:p>
            <a:r>
              <a:rPr lang="es-ES" sz="2800" dirty="0"/>
              <a:t>Allí descubrirá los secretos de la huerta: le sorprenderán.</a:t>
            </a:r>
          </a:p>
        </p:txBody>
      </p:sp>
      <p:pic>
        <p:nvPicPr>
          <p:cNvPr id="10" name="9 Imagen" descr="1090. Trucos verduras..png"/>
          <p:cNvPicPr>
            <a:picLocks noChangeAspect="1"/>
          </p:cNvPicPr>
          <p:nvPr/>
        </p:nvPicPr>
        <p:blipFill>
          <a:blip r:embed="rId4"/>
          <a:stretch>
            <a:fillRect/>
          </a:stretch>
        </p:blipFill>
        <p:spPr>
          <a:xfrm>
            <a:off x="7073462" y="4602997"/>
            <a:ext cx="1893013" cy="1260000"/>
          </a:xfrm>
          <a:prstGeom prst="rect">
            <a:avLst/>
          </a:prstGeom>
        </p:spPr>
      </p:pic>
    </p:spTree>
    <p:extLst>
      <p:ext uri="{BB962C8B-B14F-4D97-AF65-F5344CB8AC3E}">
        <p14:creationId xmlns:p14="http://schemas.microsoft.com/office/powerpoint/2010/main" xmlns="" val="356147631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7621</TotalTime>
  <Words>498</Words>
  <Application>Microsoft Office PowerPoint</Application>
  <PresentationFormat>Presentación en pantalla (4:3)</PresentationFormat>
  <Paragraphs>59</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1_White with Blue Bar Segoe Template_TP10286789</vt:lpstr>
      <vt:lpstr>Diapositiva 1</vt:lpstr>
      <vt:lpstr>Consejos para que los niños    coman verduras</vt:lpstr>
      <vt:lpstr>Consejos para que los niños   coman verduras</vt:lpstr>
      <vt:lpstr>Consejos para que los niños   coman verduras</vt:lpstr>
      <vt:lpstr>Consejos para que los niños   coman verduras</vt:lpstr>
      <vt:lpstr>Consejos para que los niños   coman verduras</vt:lpstr>
      <vt:lpstr>Consejos para que los niños   coman verduras</vt:lpstr>
      <vt:lpstr>Consejos para que los niños   coman verduras</vt:lpstr>
      <vt:lpstr>Consejos para que los niños   coman verduras</vt:lpstr>
      <vt:lpstr>Consejos para que los niños   coman verduras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Miguel</cp:lastModifiedBy>
  <cp:revision>16</cp:revision>
  <dcterms:created xsi:type="dcterms:W3CDTF">2016-05-03T15:33:32Z</dcterms:created>
  <dcterms:modified xsi:type="dcterms:W3CDTF">2019-03-26T19:32:41Z</dcterms:modified>
</cp:coreProperties>
</file>