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65" r:id="rId2"/>
    <p:sldId id="266" r:id="rId3"/>
    <p:sldId id="267" r:id="rId4"/>
    <p:sldId id="268" r:id="rId5"/>
    <p:sldId id="269" r:id="rId6"/>
    <p:sldId id="270"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C61272-F72F-4238-B959-975D5BF89198}" type="datetimeFigureOut">
              <a:rPr lang="es-ES" smtClean="0"/>
              <a:t>20/06/2017</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06D06A-0069-4D33-8698-B2726342AAB8}" type="slidenum">
              <a:rPr lang="es-ES" smtClean="0"/>
              <a:t>‹Nº›</a:t>
            </a:fld>
            <a:endParaRPr lang="es-ES"/>
          </a:p>
        </p:txBody>
      </p:sp>
    </p:spTree>
    <p:extLst>
      <p:ext uri="{BB962C8B-B14F-4D97-AF65-F5344CB8AC3E}">
        <p14:creationId xmlns:p14="http://schemas.microsoft.com/office/powerpoint/2010/main" val="17732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smtClean="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6/20/2017 7:04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smtClean="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smtClean="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smtClean="0">
                <a:solidFill>
                  <a:srgbClr val="000000"/>
                </a:solidFill>
              </a:rPr>
            </a:br>
            <a:r>
              <a:rPr lang="en-US" sz="500" smtClean="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smtClean="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4010601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Tree>
    <p:extLst>
      <p:ext uri="{BB962C8B-B14F-4D97-AF65-F5344CB8AC3E}">
        <p14:creationId xmlns:p14="http://schemas.microsoft.com/office/powerpoint/2010/main" val="908690518"/>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1135424770"/>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s-ES" smtClean="0"/>
              <a:t>Haga clic para modificar el estilo de texto del patrón</a:t>
            </a:r>
          </a:p>
        </p:txBody>
      </p:sp>
    </p:spTree>
    <p:extLst>
      <p:ext uri="{BB962C8B-B14F-4D97-AF65-F5344CB8AC3E}">
        <p14:creationId xmlns:p14="http://schemas.microsoft.com/office/powerpoint/2010/main" val="4203422304"/>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val="158545869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val="3442989564"/>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798567923"/>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1414779502"/>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405221562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058628881"/>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extLst>
      <p:ext uri="{BB962C8B-B14F-4D97-AF65-F5344CB8AC3E}">
        <p14:creationId xmlns:p14="http://schemas.microsoft.com/office/powerpoint/2010/main" val="1672608661"/>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948516589"/>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054837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12595558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jpe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769441"/>
          </a:xfrm>
          <a:prstGeom prst="rect">
            <a:avLst/>
          </a:prstGeom>
          <a:noFill/>
          <a:ln w="12700">
            <a:solidFill>
              <a:schemeClr val="tx1"/>
            </a:solidFill>
            <a:miter lim="800000"/>
            <a:headEnd/>
            <a:tailEnd/>
          </a:ln>
        </p:spPr>
        <p:txBody>
          <a:bodyPr>
            <a:spAutoFit/>
          </a:bodyPr>
          <a:lstStyle/>
          <a:p>
            <a:pPr algn="ctr"/>
            <a:r>
              <a:rPr lang="es-ES" sz="4400" b="1" dirty="0" smtClean="0"/>
              <a:t>Laringitis</a:t>
            </a:r>
            <a:endParaRPr lang="es-ES" sz="3200" b="1" dirty="0"/>
          </a:p>
        </p:txBody>
      </p:sp>
      <p:sp>
        <p:nvSpPr>
          <p:cNvPr id="10" name="CuadroTexto 11"/>
          <p:cNvSpPr txBox="1"/>
          <p:nvPr/>
        </p:nvSpPr>
        <p:spPr>
          <a:xfrm>
            <a:off x="1971463" y="3880077"/>
            <a:ext cx="5201074" cy="1138773"/>
          </a:xfrm>
          <a:prstGeom prst="rect">
            <a:avLst/>
          </a:prstGeom>
          <a:noFill/>
        </p:spPr>
        <p:txBody>
          <a:bodyPr wrap="square">
            <a:spAutoFit/>
          </a:bodyPr>
          <a:lstStyle/>
          <a:p>
            <a:pPr fontAlgn="base">
              <a:spcBef>
                <a:spcPct val="0"/>
              </a:spcBef>
              <a:spcAft>
                <a:spcPct val="0"/>
              </a:spcAft>
              <a:defRPr/>
            </a:pPr>
            <a:r>
              <a:rPr lang="es-ES" sz="2400" dirty="0" smtClean="0">
                <a:solidFill>
                  <a:srgbClr val="000000"/>
                </a:solidFill>
                <a:effectLst>
                  <a:outerShdw blurRad="38100" dist="38100" dir="2700000" algn="tl">
                    <a:srgbClr val="C0C0C0"/>
                  </a:outerShdw>
                </a:effectLst>
                <a:latin typeface="Arial" charset="0"/>
                <a:cs typeface="Arial" charset="0"/>
              </a:rPr>
              <a:t>Pilar Sánchez </a:t>
            </a:r>
            <a:r>
              <a:rPr lang="es-ES" sz="2400" dirty="0" err="1" smtClean="0">
                <a:solidFill>
                  <a:srgbClr val="000000"/>
                </a:solidFill>
                <a:effectLst>
                  <a:outerShdw blurRad="38100" dist="38100" dir="2700000" algn="tl">
                    <a:srgbClr val="C0C0C0"/>
                  </a:outerShdw>
                </a:effectLst>
                <a:latin typeface="Arial" charset="0"/>
                <a:cs typeface="Arial" charset="0"/>
              </a:rPr>
              <a:t>Reche</a:t>
            </a:r>
            <a:r>
              <a:rPr lang="es-ES" sz="2400" dirty="0" smtClean="0">
                <a:solidFill>
                  <a:srgbClr val="000000"/>
                </a:solidFill>
                <a:effectLst>
                  <a:outerShdw blurRad="38100" dist="38100" dir="2700000" algn="tl">
                    <a:srgbClr val="C0C0C0"/>
                  </a:outerShdw>
                </a:effectLst>
                <a:latin typeface="Arial" charset="0"/>
                <a:cs typeface="Arial" charset="0"/>
              </a:rPr>
              <a:t>. </a:t>
            </a:r>
            <a:r>
              <a:rPr lang="es-ES" sz="2000" dirty="0" smtClean="0">
                <a:solidFill>
                  <a:srgbClr val="000000"/>
                </a:solidFill>
                <a:effectLst>
                  <a:outerShdw blurRad="38100" dist="38100" dir="2700000" algn="tl">
                    <a:srgbClr val="C0C0C0"/>
                  </a:outerShdw>
                </a:effectLst>
                <a:latin typeface="Arial" charset="0"/>
                <a:cs typeface="Arial" charset="0"/>
              </a:rPr>
              <a:t>MIR de Pediatría</a:t>
            </a:r>
            <a:endParaRPr lang="es-ES" dirty="0">
              <a:solidFill>
                <a:srgbClr val="000000"/>
              </a:solidFill>
              <a:effectLst>
                <a:outerShdw blurRad="38100" dist="38100" dir="2700000" algn="tl">
                  <a:srgbClr val="C0C0C0"/>
                </a:outerShdw>
              </a:effectLst>
              <a:latin typeface="Arial" charset="0"/>
              <a:cs typeface="Arial" charset="0"/>
            </a:endParaRPr>
          </a:p>
          <a:p>
            <a:pPr fontAlgn="base">
              <a:spcBef>
                <a:spcPct val="0"/>
              </a:spcBef>
              <a:spcAft>
                <a:spcPct val="0"/>
              </a:spcAft>
              <a:defRPr/>
            </a:pPr>
            <a:r>
              <a:rPr lang="es-ES" sz="2400" dirty="0" smtClean="0">
                <a:solidFill>
                  <a:srgbClr val="000000"/>
                </a:solidFill>
                <a:effectLst>
                  <a:outerShdw blurRad="38100" dist="38100" dir="2700000" algn="tl">
                    <a:srgbClr val="C0C0C0"/>
                  </a:outerShdw>
                </a:effectLst>
                <a:latin typeface="Arial" charset="0"/>
                <a:cs typeface="Arial" charset="0"/>
              </a:rPr>
              <a:t>Olga Cortés Rico. </a:t>
            </a:r>
            <a:r>
              <a:rPr lang="es-ES" sz="2000" dirty="0" smtClean="0">
                <a:solidFill>
                  <a:srgbClr val="000000"/>
                </a:solidFill>
                <a:effectLst>
                  <a:outerShdw blurRad="38100" dist="38100" dir="2700000" algn="tl">
                    <a:srgbClr val="C0C0C0"/>
                  </a:outerShdw>
                </a:effectLst>
                <a:latin typeface="Arial" charset="0"/>
                <a:cs typeface="Arial" charset="0"/>
              </a:rPr>
              <a:t>Pediatra </a:t>
            </a:r>
          </a:p>
          <a:p>
            <a:pPr fontAlgn="base">
              <a:spcBef>
                <a:spcPct val="0"/>
              </a:spcBef>
              <a:spcAft>
                <a:spcPct val="0"/>
              </a:spcAft>
              <a:defRPr/>
            </a:pPr>
            <a:r>
              <a:rPr lang="es-ES" sz="2000" i="1" dirty="0" smtClean="0">
                <a:solidFill>
                  <a:srgbClr val="000000"/>
                </a:solidFill>
                <a:effectLst>
                  <a:outerShdw blurRad="38100" dist="38100" dir="2700000" algn="tl">
                    <a:srgbClr val="C0C0C0"/>
                  </a:outerShdw>
                </a:effectLst>
                <a:latin typeface="Arial" charset="0"/>
                <a:cs typeface="Arial" charset="0"/>
              </a:rPr>
              <a:t>Grupo de Vías Respiratorias de </a:t>
            </a:r>
            <a:r>
              <a:rPr lang="es-ES" sz="2000" i="1" dirty="0" err="1" smtClean="0">
                <a:solidFill>
                  <a:srgbClr val="000000"/>
                </a:solidFill>
                <a:effectLst>
                  <a:outerShdw blurRad="38100" dist="38100" dir="2700000" algn="tl">
                    <a:srgbClr val="C0C0C0"/>
                  </a:outerShdw>
                </a:effectLst>
                <a:latin typeface="Arial" charset="0"/>
                <a:cs typeface="Arial" charset="0"/>
              </a:rPr>
              <a:t>AEPap</a:t>
            </a:r>
            <a:endParaRPr lang="es-ES" sz="2400" i="1" dirty="0">
              <a:solidFill>
                <a:srgbClr val="000000"/>
              </a:solidFill>
              <a:effectLst>
                <a:outerShdw blurRad="38100" dist="38100" dir="2700000" algn="tl">
                  <a:srgbClr val="C0C0C0"/>
                </a:outerShdw>
              </a:effectLst>
              <a:latin typeface="Arial" charset="0"/>
              <a:cs typeface="Arial" charset="0"/>
            </a:endParaRPr>
          </a:p>
        </p:txBody>
      </p:sp>
      <p:pic>
        <p:nvPicPr>
          <p:cNvPr id="2" name="Imagen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08818" y="4475221"/>
            <a:ext cx="990720" cy="1440000"/>
          </a:xfrm>
          <a:prstGeom prst="rect">
            <a:avLst/>
          </a:prstGeom>
        </p:spPr>
      </p:pic>
    </p:spTree>
    <p:extLst>
      <p:ext uri="{BB962C8B-B14F-4D97-AF65-F5344CB8AC3E}">
        <p14:creationId xmlns:p14="http://schemas.microsoft.com/office/powerpoint/2010/main" val="367363099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9"/>
            <a:ext cx="5606848" cy="770732"/>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¿Qué es la laringitis?</a:t>
            </a:r>
            <a:endParaRPr lang="es-ES" dirty="0" smtClean="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Marcador de contenido 1"/>
          <p:cNvSpPr>
            <a:spLocks noGrp="1"/>
          </p:cNvSpPr>
          <p:nvPr>
            <p:ph idx="1"/>
          </p:nvPr>
        </p:nvSpPr>
        <p:spPr>
          <a:xfrm>
            <a:off x="665163" y="1283414"/>
            <a:ext cx="8182623" cy="4893647"/>
          </a:xfrm>
        </p:spPr>
        <p:txBody>
          <a:bodyPr/>
          <a:lstStyle/>
          <a:p>
            <a:r>
              <a:rPr lang="es-ES" dirty="0"/>
              <a:t>Inflamación de la laringe</a:t>
            </a:r>
          </a:p>
          <a:p>
            <a:r>
              <a:rPr lang="es-ES" dirty="0"/>
              <a:t>Producida generalmente por infecciones víricas</a:t>
            </a:r>
          </a:p>
          <a:p>
            <a:r>
              <a:rPr lang="es-ES" dirty="0"/>
              <a:t>Suele ser leve pero puede repetirse</a:t>
            </a:r>
          </a:p>
          <a:p>
            <a:r>
              <a:rPr lang="es-ES" dirty="0"/>
              <a:t>Puede </a:t>
            </a:r>
            <a:r>
              <a:rPr lang="es-ES" dirty="0" smtClean="0"/>
              <a:t>dar:</a:t>
            </a:r>
            <a:endParaRPr lang="es-ES" dirty="0"/>
          </a:p>
          <a:p>
            <a:pPr lvl="1"/>
            <a:r>
              <a:rPr lang="es-ES" dirty="0"/>
              <a:t>Tos</a:t>
            </a:r>
          </a:p>
          <a:p>
            <a:pPr lvl="1"/>
            <a:r>
              <a:rPr lang="es-ES" dirty="0"/>
              <a:t>Voz ronca</a:t>
            </a:r>
          </a:p>
          <a:p>
            <a:pPr lvl="1"/>
            <a:r>
              <a:rPr lang="es-ES" dirty="0"/>
              <a:t>Afonía</a:t>
            </a:r>
          </a:p>
          <a:p>
            <a:pPr lvl="1"/>
            <a:r>
              <a:rPr lang="es-ES" dirty="0"/>
              <a:t>“sonido” cuando el niño </a:t>
            </a:r>
            <a:r>
              <a:rPr lang="es-ES" dirty="0" smtClean="0"/>
              <a:t>respira                 (“estridor laríngeo</a:t>
            </a:r>
            <a:r>
              <a:rPr lang="es-ES" dirty="0"/>
              <a:t>”)</a:t>
            </a:r>
          </a:p>
          <a:p>
            <a:endParaRPr lang="es-ES" dirty="0"/>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08818" y="4475221"/>
            <a:ext cx="990720" cy="1440000"/>
          </a:xfrm>
          <a:prstGeom prst="rect">
            <a:avLst/>
          </a:prstGeom>
        </p:spPr>
      </p:pic>
    </p:spTree>
    <p:extLst>
      <p:ext uri="{BB962C8B-B14F-4D97-AF65-F5344CB8AC3E}">
        <p14:creationId xmlns:p14="http://schemas.microsoft.com/office/powerpoint/2010/main" val="1045163432"/>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9"/>
            <a:ext cx="5606848" cy="770732"/>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¿Qué es la laringitis?</a:t>
            </a:r>
            <a:endParaRPr lang="es-ES" dirty="0" smtClean="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Marcador de contenido 1"/>
          <p:cNvSpPr>
            <a:spLocks noGrp="1"/>
          </p:cNvSpPr>
          <p:nvPr>
            <p:ph idx="1"/>
          </p:nvPr>
        </p:nvSpPr>
        <p:spPr>
          <a:xfrm>
            <a:off x="665163" y="1283414"/>
            <a:ext cx="8182623" cy="4659737"/>
          </a:xfrm>
        </p:spPr>
        <p:txBody>
          <a:bodyPr/>
          <a:lstStyle/>
          <a:p>
            <a:r>
              <a:rPr lang="es-ES" dirty="0"/>
              <a:t>Empeora por la </a:t>
            </a:r>
            <a:r>
              <a:rPr lang="es-ES" dirty="0" smtClean="0"/>
              <a:t>noche.</a:t>
            </a:r>
            <a:endParaRPr lang="es-ES" dirty="0"/>
          </a:p>
          <a:p>
            <a:endParaRPr lang="es-ES" sz="2000" dirty="0"/>
          </a:p>
          <a:p>
            <a:r>
              <a:rPr lang="es-ES" dirty="0"/>
              <a:t>La tos suele desaparecer en un par de </a:t>
            </a:r>
            <a:r>
              <a:rPr lang="es-ES" dirty="0" smtClean="0"/>
              <a:t>días.</a:t>
            </a:r>
            <a:endParaRPr lang="es-ES" dirty="0"/>
          </a:p>
          <a:p>
            <a:pPr lvl="1"/>
            <a:r>
              <a:rPr lang="es-ES" dirty="0"/>
              <a:t>Algunos continúan tosiendo hasta 7 </a:t>
            </a:r>
            <a:r>
              <a:rPr lang="es-ES" dirty="0" smtClean="0"/>
              <a:t>días.</a:t>
            </a:r>
            <a:endParaRPr lang="es-ES" dirty="0"/>
          </a:p>
          <a:p>
            <a:endParaRPr lang="es-ES" sz="2000" dirty="0"/>
          </a:p>
          <a:p>
            <a:r>
              <a:rPr lang="es-ES" dirty="0"/>
              <a:t>A menudo desaparece tan rápido como </a:t>
            </a:r>
            <a:r>
              <a:rPr lang="es-ES" dirty="0" smtClean="0"/>
              <a:t>empezó.</a:t>
            </a:r>
            <a:endParaRPr lang="es-ES" dirty="0"/>
          </a:p>
          <a:p>
            <a:pPr lvl="1"/>
            <a:r>
              <a:rPr lang="es-ES" dirty="0"/>
              <a:t>En </a:t>
            </a:r>
            <a:r>
              <a:rPr lang="es-ES" dirty="0" smtClean="0"/>
              <a:t>ocasiones, </a:t>
            </a:r>
            <a:r>
              <a:rPr lang="es-ES" dirty="0"/>
              <a:t>va seguida de tos blanda y </a:t>
            </a:r>
            <a:r>
              <a:rPr lang="es-ES" dirty="0" smtClean="0"/>
              <a:t>mucosidad.</a:t>
            </a:r>
            <a:endParaRPr lang="es-ES" dirty="0"/>
          </a:p>
          <a:p>
            <a:endParaRPr lang="es-ES" dirty="0"/>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08818" y="4475221"/>
            <a:ext cx="990720" cy="1440000"/>
          </a:xfrm>
          <a:prstGeom prst="rect">
            <a:avLst/>
          </a:prstGeom>
        </p:spPr>
      </p:pic>
    </p:spTree>
    <p:extLst>
      <p:ext uri="{BB962C8B-B14F-4D97-AF65-F5344CB8AC3E}">
        <p14:creationId xmlns:p14="http://schemas.microsoft.com/office/powerpoint/2010/main" val="81658493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9"/>
            <a:ext cx="6328065" cy="677333"/>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¿Qué remedios son útiles?</a:t>
            </a:r>
            <a:endParaRPr lang="es-ES" dirty="0" smtClean="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Marcador de contenido 1"/>
          <p:cNvSpPr>
            <a:spLocks noGrp="1"/>
          </p:cNvSpPr>
          <p:nvPr>
            <p:ph idx="1"/>
          </p:nvPr>
        </p:nvSpPr>
        <p:spPr>
          <a:xfrm>
            <a:off x="665163" y="1283414"/>
            <a:ext cx="8182623" cy="4545860"/>
          </a:xfrm>
        </p:spPr>
        <p:txBody>
          <a:bodyPr/>
          <a:lstStyle/>
          <a:p>
            <a:r>
              <a:rPr lang="es-ES" i="1" dirty="0"/>
              <a:t>Paracetamol</a:t>
            </a:r>
            <a:r>
              <a:rPr lang="es-ES" dirty="0"/>
              <a:t> o </a:t>
            </a:r>
            <a:r>
              <a:rPr lang="es-ES" i="1" dirty="0" smtClean="0"/>
              <a:t>Ibuprofeno</a:t>
            </a:r>
            <a:r>
              <a:rPr lang="es-ES" dirty="0" smtClean="0"/>
              <a:t>.</a:t>
            </a:r>
            <a:endParaRPr lang="es-ES" dirty="0"/>
          </a:p>
          <a:p>
            <a:pPr lvl="1"/>
            <a:r>
              <a:rPr lang="es-ES" dirty="0"/>
              <a:t>para la fiebre o dolor de garganta</a:t>
            </a:r>
          </a:p>
          <a:p>
            <a:pPr marL="517525" lvl="1" indent="0">
              <a:buNone/>
            </a:pPr>
            <a:endParaRPr lang="es-ES" sz="1000" dirty="0"/>
          </a:p>
          <a:p>
            <a:r>
              <a:rPr lang="es-ES" dirty="0"/>
              <a:t>Líquidos </a:t>
            </a:r>
            <a:r>
              <a:rPr lang="es-ES" dirty="0" smtClean="0"/>
              <a:t>frescos.</a:t>
            </a:r>
            <a:endParaRPr lang="es-ES" dirty="0"/>
          </a:p>
          <a:p>
            <a:endParaRPr lang="es-ES" sz="800" dirty="0"/>
          </a:p>
          <a:p>
            <a:r>
              <a:rPr lang="es-ES" dirty="0"/>
              <a:t>Abrir la ventana para respirar aire fresco durante 5 – 10 </a:t>
            </a:r>
            <a:r>
              <a:rPr lang="es-ES" dirty="0" smtClean="0"/>
              <a:t>minutos.</a:t>
            </a:r>
            <a:endParaRPr lang="es-ES" dirty="0"/>
          </a:p>
          <a:p>
            <a:pPr marL="0" indent="0">
              <a:buNone/>
            </a:pPr>
            <a:endParaRPr lang="es-ES" sz="800" dirty="0"/>
          </a:p>
          <a:p>
            <a:r>
              <a:rPr lang="es-ES" dirty="0"/>
              <a:t>Evitar ambiente </a:t>
            </a:r>
            <a:r>
              <a:rPr lang="es-ES" dirty="0" smtClean="0"/>
              <a:t>seco.</a:t>
            </a:r>
            <a:endParaRPr lang="es-ES" dirty="0"/>
          </a:p>
          <a:p>
            <a:pPr marL="0" indent="0">
              <a:buNone/>
            </a:pPr>
            <a:endParaRPr lang="es-ES" sz="800" dirty="0"/>
          </a:p>
          <a:p>
            <a:r>
              <a:rPr lang="es-ES" dirty="0"/>
              <a:t>Calmarle y hablarle de forma tranquila y en voz </a:t>
            </a:r>
            <a:r>
              <a:rPr lang="es-ES" dirty="0" smtClean="0"/>
              <a:t>baja.</a:t>
            </a:r>
            <a:endParaRPr lang="es-ES" dirty="0"/>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08818" y="4475221"/>
            <a:ext cx="990720" cy="1440000"/>
          </a:xfrm>
          <a:prstGeom prst="rect">
            <a:avLst/>
          </a:prstGeom>
        </p:spPr>
      </p:pic>
    </p:spTree>
    <p:extLst>
      <p:ext uri="{BB962C8B-B14F-4D97-AF65-F5344CB8AC3E}">
        <p14:creationId xmlns:p14="http://schemas.microsoft.com/office/powerpoint/2010/main" val="336067471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70"/>
            <a:ext cx="6894513" cy="644804"/>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¿Qué remedios no son útiles?</a:t>
            </a:r>
            <a:endParaRPr lang="es-ES" dirty="0" smtClean="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Marcador de contenido 1"/>
          <p:cNvSpPr>
            <a:spLocks noGrp="1"/>
          </p:cNvSpPr>
          <p:nvPr>
            <p:ph idx="1"/>
          </p:nvPr>
        </p:nvSpPr>
        <p:spPr>
          <a:xfrm>
            <a:off x="665162" y="1481208"/>
            <a:ext cx="8182623" cy="3527119"/>
          </a:xfrm>
        </p:spPr>
        <p:txBody>
          <a:bodyPr/>
          <a:lstStyle/>
          <a:p>
            <a:r>
              <a:rPr lang="es-ES" dirty="0"/>
              <a:t>Collarines de agua y </a:t>
            </a:r>
            <a:r>
              <a:rPr lang="es-ES" dirty="0" smtClean="0"/>
              <a:t>alcohol.</a:t>
            </a:r>
            <a:endParaRPr lang="es-ES" dirty="0"/>
          </a:p>
          <a:p>
            <a:pPr marL="0" indent="0">
              <a:buNone/>
            </a:pPr>
            <a:endParaRPr lang="es-ES" sz="2000" dirty="0"/>
          </a:p>
          <a:p>
            <a:r>
              <a:rPr lang="es-ES" dirty="0"/>
              <a:t>Tratamiento </a:t>
            </a:r>
            <a:r>
              <a:rPr lang="es-ES" dirty="0" smtClean="0"/>
              <a:t>antibiótico.</a:t>
            </a:r>
            <a:endParaRPr lang="es-ES" dirty="0"/>
          </a:p>
          <a:p>
            <a:pPr marL="0" indent="0">
              <a:buNone/>
            </a:pPr>
            <a:endParaRPr lang="es-ES" sz="2000" dirty="0"/>
          </a:p>
          <a:p>
            <a:r>
              <a:rPr lang="es-ES" dirty="0"/>
              <a:t>Supositorios o jarabes para la </a:t>
            </a:r>
            <a:r>
              <a:rPr lang="es-ES" dirty="0" smtClean="0"/>
              <a:t>tos.</a:t>
            </a:r>
            <a:endParaRPr lang="es-ES" dirty="0"/>
          </a:p>
          <a:p>
            <a:pPr marL="0" indent="0">
              <a:buNone/>
            </a:pPr>
            <a:endParaRPr lang="es-ES" sz="2000" dirty="0"/>
          </a:p>
          <a:p>
            <a:r>
              <a:rPr lang="es-ES" dirty="0"/>
              <a:t>Vapores de eucalipto, mentol y otros olores </a:t>
            </a:r>
            <a:r>
              <a:rPr lang="es-ES" dirty="0" smtClean="0"/>
              <a:t>fuertes.</a:t>
            </a:r>
            <a:endParaRPr lang="es-ES" dirty="0"/>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08818" y="4475221"/>
            <a:ext cx="990720" cy="1440000"/>
          </a:xfrm>
          <a:prstGeom prst="rect">
            <a:avLst/>
          </a:prstGeom>
        </p:spPr>
      </p:pic>
    </p:spTree>
    <p:extLst>
      <p:ext uri="{BB962C8B-B14F-4D97-AF65-F5344CB8AC3E}">
        <p14:creationId xmlns:p14="http://schemas.microsoft.com/office/powerpoint/2010/main" val="344917161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9"/>
            <a:ext cx="6894513" cy="664797"/>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¿Cuándo acudir a Urgencias?</a:t>
            </a:r>
            <a:endParaRPr lang="es-ES" dirty="0" smtClean="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Marcador de contenido 1"/>
          <p:cNvSpPr>
            <a:spLocks noGrp="1"/>
          </p:cNvSpPr>
          <p:nvPr>
            <p:ph idx="1"/>
          </p:nvPr>
        </p:nvSpPr>
        <p:spPr>
          <a:xfrm>
            <a:off x="665162" y="1481208"/>
            <a:ext cx="8182623" cy="4247317"/>
          </a:xfrm>
        </p:spPr>
        <p:txBody>
          <a:bodyPr/>
          <a:lstStyle/>
          <a:p>
            <a:pPr>
              <a:lnSpc>
                <a:spcPct val="100000"/>
              </a:lnSpc>
              <a:spcBef>
                <a:spcPts val="600"/>
              </a:spcBef>
            </a:pPr>
            <a:r>
              <a:rPr lang="es-ES" dirty="0"/>
              <a:t>“Estridor” o “sonido” al respirar se oye todo el </a:t>
            </a:r>
            <a:r>
              <a:rPr lang="es-ES" dirty="0" smtClean="0"/>
              <a:t>tiempo.</a:t>
            </a:r>
            <a:endParaRPr lang="es-ES" dirty="0"/>
          </a:p>
          <a:p>
            <a:pPr>
              <a:lnSpc>
                <a:spcPct val="100000"/>
              </a:lnSpc>
              <a:spcBef>
                <a:spcPts val="600"/>
              </a:spcBef>
            </a:pPr>
            <a:r>
              <a:rPr lang="es-ES" dirty="0"/>
              <a:t>Al respirar se hunde el tórax, respira cada vez más rápido, mueve mucho el abdomen o estira el </a:t>
            </a:r>
            <a:r>
              <a:rPr lang="es-ES" dirty="0" smtClean="0"/>
              <a:t>cuello.</a:t>
            </a:r>
            <a:endParaRPr lang="es-ES" dirty="0"/>
          </a:p>
          <a:p>
            <a:pPr>
              <a:lnSpc>
                <a:spcPct val="100000"/>
              </a:lnSpc>
              <a:spcBef>
                <a:spcPts val="600"/>
              </a:spcBef>
            </a:pPr>
            <a:r>
              <a:rPr lang="es-ES" dirty="0"/>
              <a:t>Somnolencia o muy </a:t>
            </a:r>
            <a:r>
              <a:rPr lang="es-ES" dirty="0" smtClean="0"/>
              <a:t>irritable.</a:t>
            </a:r>
            <a:endParaRPr lang="es-ES" dirty="0"/>
          </a:p>
          <a:p>
            <a:pPr>
              <a:lnSpc>
                <a:spcPct val="100000"/>
              </a:lnSpc>
              <a:spcBef>
                <a:spcPts val="600"/>
              </a:spcBef>
            </a:pPr>
            <a:r>
              <a:rPr lang="es-ES" dirty="0"/>
              <a:t>Cara o labios de color </a:t>
            </a:r>
            <a:r>
              <a:rPr lang="es-ES" dirty="0" smtClean="0"/>
              <a:t>azulado.</a:t>
            </a:r>
            <a:endParaRPr lang="es-ES" dirty="0"/>
          </a:p>
          <a:p>
            <a:pPr>
              <a:lnSpc>
                <a:spcPct val="100000"/>
              </a:lnSpc>
              <a:spcBef>
                <a:spcPts val="600"/>
              </a:spcBef>
            </a:pPr>
            <a:r>
              <a:rPr lang="es-ES" dirty="0"/>
              <a:t>Dificultad para tragar o babeo </a:t>
            </a:r>
            <a:r>
              <a:rPr lang="es-ES" dirty="0" smtClean="0"/>
              <a:t>excesivo.</a:t>
            </a:r>
            <a:endParaRPr lang="es-ES" dirty="0"/>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08818" y="4475221"/>
            <a:ext cx="990720" cy="1440000"/>
          </a:xfrm>
          <a:prstGeom prst="rect">
            <a:avLst/>
          </a:prstGeom>
        </p:spPr>
      </p:pic>
    </p:spTree>
    <p:extLst>
      <p:ext uri="{BB962C8B-B14F-4D97-AF65-F5344CB8AC3E}">
        <p14:creationId xmlns:p14="http://schemas.microsoft.com/office/powerpoint/2010/main" val="178543627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TotalTime>
  <Words>351</Words>
  <Application>Microsoft Office PowerPoint</Application>
  <PresentationFormat>Presentación en pantalla (4:3)</PresentationFormat>
  <Paragraphs>56</Paragraphs>
  <Slides>6</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Calibri</vt:lpstr>
      <vt:lpstr>Wingdings</vt:lpstr>
      <vt:lpstr>1_White with Blue Bar Segoe Template_TP10286789</vt:lpstr>
      <vt:lpstr>Presentación de PowerPoint</vt:lpstr>
      <vt:lpstr>¿Qué es la laringitis?</vt:lpstr>
      <vt:lpstr>¿Qué es la laringitis?</vt:lpstr>
      <vt:lpstr>¿Qué remedios son útiles?</vt:lpstr>
      <vt:lpstr>¿Qué remedios no son útiles?</vt:lpstr>
      <vt:lpstr>¿Cuándo acudir a Urgencias?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15</cp:revision>
  <dcterms:created xsi:type="dcterms:W3CDTF">2016-04-01T18:52:14Z</dcterms:created>
  <dcterms:modified xsi:type="dcterms:W3CDTF">2017-06-20T17:14:02Z</dcterms:modified>
</cp:coreProperties>
</file>