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64" r:id="rId3"/>
    <p:sldId id="265" r:id="rId4"/>
    <p:sldId id="266" r:id="rId5"/>
    <p:sldId id="267"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14/06/2017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6/14/2017 6:56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smtClean="0">
                <a:solidFill>
                  <a:srgbClr val="000000"/>
                </a:solidFill>
                <a:latin typeface="Arial" charset="0"/>
              </a:rPr>
              <a:t>Hernia e hidrocele</a:t>
            </a:r>
            <a:endParaRPr lang="es-ES" sz="4400" dirty="0">
              <a:solidFill>
                <a:srgbClr val="000000"/>
              </a:solidFill>
              <a:latin typeface="Arial" charset="0"/>
            </a:endParaRPr>
          </a:p>
        </p:txBody>
      </p:sp>
      <p:sp>
        <p:nvSpPr>
          <p:cNvPr id="10" name="CuadroTexto 11"/>
          <p:cNvSpPr txBox="1"/>
          <p:nvPr/>
        </p:nvSpPr>
        <p:spPr>
          <a:xfrm>
            <a:off x="2394744" y="3680023"/>
            <a:ext cx="4794339" cy="461665"/>
          </a:xfrm>
          <a:prstGeom prst="rect">
            <a:avLst/>
          </a:prstGeom>
          <a:noFill/>
        </p:spPr>
        <p:txBody>
          <a:bodyPr wrap="square">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Mª Belén Panizo Santos.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000" dirty="0">
              <a:solidFill>
                <a:srgbClr val="000000"/>
              </a:solidFill>
              <a:effectLst>
                <a:outerShdw blurRad="38100" dist="38100" dir="2700000" algn="tl">
                  <a:srgbClr val="C0C0C0"/>
                </a:outerShdw>
              </a:effectLst>
              <a:latin typeface="Arial" charset="0"/>
              <a:cs typeface="Arial" charset="0"/>
            </a:endParaRPr>
          </a:p>
        </p:txBody>
      </p:sp>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73562" y="4621369"/>
            <a:ext cx="1620001" cy="1260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¿Qué es?</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3" y="1512823"/>
            <a:ext cx="7977389" cy="3594830"/>
          </a:xfrm>
        </p:spPr>
        <p:txBody>
          <a:bodyPr/>
          <a:lstStyle/>
          <a:p>
            <a:r>
              <a:rPr lang="es-ES" b="1" dirty="0"/>
              <a:t>Hernia</a:t>
            </a:r>
            <a:r>
              <a:rPr lang="es-ES" dirty="0"/>
              <a:t>: protrusión de un trozo de intestino.</a:t>
            </a:r>
          </a:p>
          <a:p>
            <a:pPr lvl="1"/>
            <a:r>
              <a:rPr lang="es-ES" dirty="0"/>
              <a:t>Umbilical: en el ombligo.</a:t>
            </a:r>
          </a:p>
          <a:p>
            <a:pPr lvl="1"/>
            <a:r>
              <a:rPr lang="es-ES" dirty="0" smtClean="0"/>
              <a:t>Inguinal</a:t>
            </a:r>
            <a:r>
              <a:rPr lang="es-ES" dirty="0"/>
              <a:t>: en la ingle.</a:t>
            </a:r>
          </a:p>
          <a:p>
            <a:endParaRPr lang="es-ES" dirty="0"/>
          </a:p>
          <a:p>
            <a:r>
              <a:rPr lang="es-ES" b="1" dirty="0"/>
              <a:t>Hidrocele</a:t>
            </a:r>
            <a:r>
              <a:rPr lang="es-ES" dirty="0"/>
              <a:t>: acúmulo de líquido peritoneal en el escroto.</a:t>
            </a:r>
          </a:p>
          <a:p>
            <a:endParaRPr lang="es-ES"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73562" y="4621369"/>
            <a:ext cx="1620001" cy="1260000"/>
          </a:xfrm>
          <a:prstGeom prst="rect">
            <a:avLst/>
          </a:prstGeom>
        </p:spPr>
      </p:pic>
    </p:spTree>
    <p:extLst>
      <p:ext uri="{BB962C8B-B14F-4D97-AF65-F5344CB8AC3E}">
        <p14:creationId xmlns:p14="http://schemas.microsoft.com/office/powerpoint/2010/main" val="27349276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¿Por qué ocurren?</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3" y="1512823"/>
            <a:ext cx="7977389" cy="4391267"/>
          </a:xfrm>
        </p:spPr>
        <p:txBody>
          <a:bodyPr/>
          <a:lstStyle/>
          <a:p>
            <a:pPr marL="0" indent="0">
              <a:lnSpc>
                <a:spcPct val="114000"/>
              </a:lnSpc>
              <a:spcBef>
                <a:spcPts val="600"/>
              </a:spcBef>
              <a:buNone/>
            </a:pPr>
            <a:r>
              <a:rPr lang="es-ES" b="1" dirty="0"/>
              <a:t>Hernia inguinal e hidrocele</a:t>
            </a:r>
            <a:r>
              <a:rPr lang="es-ES" dirty="0"/>
              <a:t>:</a:t>
            </a:r>
          </a:p>
          <a:p>
            <a:pPr>
              <a:lnSpc>
                <a:spcPct val="114000"/>
              </a:lnSpc>
              <a:spcBef>
                <a:spcPts val="600"/>
              </a:spcBef>
            </a:pPr>
            <a:r>
              <a:rPr lang="es-ES" dirty="0"/>
              <a:t>Debido a la persistencia de un conducto que comunica el abdomen con la zona genital. </a:t>
            </a:r>
          </a:p>
          <a:p>
            <a:pPr marL="0" indent="0">
              <a:lnSpc>
                <a:spcPct val="114000"/>
              </a:lnSpc>
              <a:spcBef>
                <a:spcPts val="1800"/>
              </a:spcBef>
              <a:buNone/>
            </a:pPr>
            <a:r>
              <a:rPr lang="es-ES" b="1" dirty="0" smtClean="0"/>
              <a:t>Hernia </a:t>
            </a:r>
            <a:r>
              <a:rPr lang="es-ES" b="1" dirty="0"/>
              <a:t>umbilical</a:t>
            </a:r>
            <a:r>
              <a:rPr lang="es-ES" dirty="0"/>
              <a:t>:</a:t>
            </a:r>
          </a:p>
          <a:p>
            <a:pPr>
              <a:lnSpc>
                <a:spcPct val="114000"/>
              </a:lnSpc>
              <a:spcBef>
                <a:spcPts val="600"/>
              </a:spcBef>
            </a:pPr>
            <a:r>
              <a:rPr lang="es-ES" dirty="0"/>
              <a:t>Debido a un fallo o debilidad en la musculatura de la pared abdominal.</a:t>
            </a:r>
          </a:p>
          <a:p>
            <a:pPr>
              <a:lnSpc>
                <a:spcPct val="114000"/>
              </a:lnSpc>
              <a:spcBef>
                <a:spcPts val="600"/>
              </a:spcBef>
            </a:pPr>
            <a:endParaRPr lang="es-ES"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73562" y="4621369"/>
            <a:ext cx="1620001" cy="1260000"/>
          </a:xfrm>
          <a:prstGeom prst="rect">
            <a:avLst/>
          </a:prstGeom>
        </p:spPr>
      </p:pic>
    </p:spTree>
    <p:extLst>
      <p:ext uri="{BB962C8B-B14F-4D97-AF65-F5344CB8AC3E}">
        <p14:creationId xmlns:p14="http://schemas.microsoft.com/office/powerpoint/2010/main" val="55003991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147761" cy="739095"/>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¿Cómo se diagnostican?</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73562" y="4621369"/>
            <a:ext cx="1620001" cy="1260000"/>
          </a:xfrm>
          <a:prstGeom prst="rect">
            <a:avLst/>
          </a:prstGeom>
        </p:spPr>
      </p:pic>
      <p:sp>
        <p:nvSpPr>
          <p:cNvPr id="3" name="Marcador de contenido 2"/>
          <p:cNvSpPr>
            <a:spLocks noGrp="1"/>
          </p:cNvSpPr>
          <p:nvPr>
            <p:ph idx="1"/>
          </p:nvPr>
        </p:nvSpPr>
        <p:spPr>
          <a:xfrm>
            <a:off x="665162" y="1528785"/>
            <a:ext cx="5723586" cy="443198"/>
          </a:xfrm>
        </p:spPr>
        <p:txBody>
          <a:bodyPr/>
          <a:lstStyle/>
          <a:p>
            <a:r>
              <a:rPr lang="es-ES" dirty="0" smtClean="0"/>
              <a:t>Mediante exploración física</a:t>
            </a:r>
            <a:endParaRPr lang="es-ES" dirty="0"/>
          </a:p>
        </p:txBody>
      </p:sp>
      <p:sp>
        <p:nvSpPr>
          <p:cNvPr id="9" name="Rectangle 2"/>
          <p:cNvSpPr txBox="1">
            <a:spLocks/>
          </p:cNvSpPr>
          <p:nvPr/>
        </p:nvSpPr>
        <p:spPr bwMode="auto">
          <a:xfrm>
            <a:off x="663014" y="2392462"/>
            <a:ext cx="6147761" cy="609398"/>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sz="4400" dirty="0" smtClean="0">
                <a:ln>
                  <a:noFill/>
                </a:ln>
                <a:solidFill>
                  <a:schemeClr val="tx1"/>
                </a:solidFill>
                <a:effectLst>
                  <a:outerShdw blurRad="38100" dist="38100" dir="2700000" algn="tl">
                    <a:srgbClr val="000000">
                      <a:alpha val="43137"/>
                    </a:srgbClr>
                  </a:outerShdw>
                </a:effectLst>
              </a:rPr>
              <a:t>¿Tienen complicaciones?</a:t>
            </a:r>
            <a:endParaRPr lang="es-ES" sz="4400" dirty="0" smtClean="0">
              <a:ln>
                <a:noFill/>
              </a:ln>
              <a:solidFill>
                <a:schemeClr val="tx1"/>
              </a:solidFill>
              <a:effectLst>
                <a:outerShdw blurRad="38100" dist="38100" dir="2700000" algn="tl">
                  <a:srgbClr val="000000">
                    <a:alpha val="43137"/>
                  </a:srgbClr>
                </a:outerShdw>
              </a:effectLst>
            </a:endParaRPr>
          </a:p>
        </p:txBody>
      </p:sp>
      <p:sp>
        <p:nvSpPr>
          <p:cNvPr id="10" name="Marcador de contenido 2"/>
          <p:cNvSpPr txBox="1">
            <a:spLocks/>
          </p:cNvSpPr>
          <p:nvPr/>
        </p:nvSpPr>
        <p:spPr bwMode="auto">
          <a:xfrm>
            <a:off x="663013" y="3097861"/>
            <a:ext cx="7965832" cy="228985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dirty="0" smtClean="0"/>
              <a:t>“Estrangulación” en la hernia inguinal.</a:t>
            </a:r>
          </a:p>
          <a:p>
            <a:pPr marL="0" indent="0">
              <a:buNone/>
            </a:pPr>
            <a:r>
              <a:rPr lang="es-ES" sz="3000" dirty="0" smtClean="0"/>
              <a:t>Es una torsión del intestino dentro de la hernia, que hace que no llegue suficiente sangre a ese trozo de intestino. </a:t>
            </a:r>
          </a:p>
          <a:p>
            <a:pPr marL="0" indent="0">
              <a:buNone/>
            </a:pPr>
            <a:r>
              <a:rPr lang="es-ES" sz="3000" dirty="0" smtClean="0"/>
              <a:t>Produce dolor, vómitos y mal estado general.</a:t>
            </a:r>
            <a:endParaRPr lang="es-ES" sz="3000" dirty="0"/>
          </a:p>
        </p:txBody>
      </p:sp>
    </p:spTree>
    <p:extLst>
      <p:ext uri="{BB962C8B-B14F-4D97-AF65-F5344CB8AC3E}">
        <p14:creationId xmlns:p14="http://schemas.microsoft.com/office/powerpoint/2010/main" val="410263996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¿Cómo se tratan?</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3" y="1423260"/>
            <a:ext cx="8208381" cy="4662815"/>
          </a:xfrm>
        </p:spPr>
        <p:txBody>
          <a:bodyPr/>
          <a:lstStyle/>
          <a:p>
            <a:pPr>
              <a:lnSpc>
                <a:spcPct val="100000"/>
              </a:lnSpc>
              <a:spcBef>
                <a:spcPts val="600"/>
              </a:spcBef>
            </a:pPr>
            <a:r>
              <a:rPr lang="es-ES" b="1" dirty="0"/>
              <a:t>Hernia umbilical</a:t>
            </a:r>
            <a:r>
              <a:rPr lang="es-ES" dirty="0"/>
              <a:t>: si no se ha resuelto a los 4-5 años precisará cirugía.</a:t>
            </a:r>
          </a:p>
          <a:p>
            <a:pPr marL="396000" indent="0">
              <a:lnSpc>
                <a:spcPct val="100000"/>
              </a:lnSpc>
              <a:spcBef>
                <a:spcPts val="300"/>
              </a:spcBef>
              <a:buNone/>
            </a:pPr>
            <a:r>
              <a:rPr lang="es-ES" sz="3000" dirty="0" smtClean="0"/>
              <a:t>No </a:t>
            </a:r>
            <a:r>
              <a:rPr lang="es-ES" sz="3000" dirty="0"/>
              <a:t>debe ponerse braguero, </a:t>
            </a:r>
            <a:r>
              <a:rPr lang="es-ES" sz="3000" dirty="0" smtClean="0"/>
              <a:t>esparadrapo, moneda o </a:t>
            </a:r>
            <a:r>
              <a:rPr lang="es-ES" sz="3000" dirty="0"/>
              <a:t>vendaje.</a:t>
            </a:r>
          </a:p>
          <a:p>
            <a:pPr>
              <a:lnSpc>
                <a:spcPct val="100000"/>
              </a:lnSpc>
              <a:spcBef>
                <a:spcPts val="600"/>
              </a:spcBef>
            </a:pPr>
            <a:r>
              <a:rPr lang="es-ES" b="1" dirty="0"/>
              <a:t>Hernia inguinal</a:t>
            </a:r>
            <a:r>
              <a:rPr lang="es-ES" dirty="0"/>
              <a:t>: deben ser intervenidas, de modo programado, a partir del momento en que se diagnostican.</a:t>
            </a:r>
          </a:p>
          <a:p>
            <a:pPr>
              <a:lnSpc>
                <a:spcPct val="100000"/>
              </a:lnSpc>
              <a:spcBef>
                <a:spcPts val="600"/>
              </a:spcBef>
            </a:pPr>
            <a:r>
              <a:rPr lang="es-ES" b="1" dirty="0"/>
              <a:t>Hidrocele</a:t>
            </a:r>
            <a:r>
              <a:rPr lang="es-ES" dirty="0"/>
              <a:t>: si no se ha resuelto a los 2 </a:t>
            </a:r>
            <a:r>
              <a:rPr lang="es-ES" dirty="0" smtClean="0"/>
              <a:t>         años</a:t>
            </a:r>
            <a:r>
              <a:rPr lang="es-ES" dirty="0"/>
              <a:t>, precisará cirugía</a:t>
            </a:r>
            <a:r>
              <a:rPr lang="es-ES" dirty="0" smtClean="0"/>
              <a:t>.</a:t>
            </a:r>
            <a:endParaRPr lang="es-ES" u="sng"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73562" y="4621369"/>
            <a:ext cx="1620001" cy="1260000"/>
          </a:xfrm>
          <a:prstGeom prst="rect">
            <a:avLst/>
          </a:prstGeom>
        </p:spPr>
      </p:pic>
    </p:spTree>
    <p:extLst>
      <p:ext uri="{BB962C8B-B14F-4D97-AF65-F5344CB8AC3E}">
        <p14:creationId xmlns:p14="http://schemas.microsoft.com/office/powerpoint/2010/main" val="145643292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TotalTime>
  <Words>307</Words>
  <Application>Microsoft Office PowerPoint</Application>
  <PresentationFormat>Presentación en pantalla (4:3)</PresentationFormat>
  <Paragraphs>33</Paragraphs>
  <Slides>5</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Wingdings</vt:lpstr>
      <vt:lpstr>1_White with Blue Bar Segoe Template_TP10286789</vt:lpstr>
      <vt:lpstr>Presentación de PowerPoint</vt:lpstr>
      <vt:lpstr>¿Qué es?</vt:lpstr>
      <vt:lpstr>¿Por qué ocurren?</vt:lpstr>
      <vt:lpstr>¿Cómo se diagnostican?</vt:lpstr>
      <vt:lpstr>¿Cómo se tratan?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12</cp:revision>
  <dcterms:created xsi:type="dcterms:W3CDTF">2016-05-03T15:33:32Z</dcterms:created>
  <dcterms:modified xsi:type="dcterms:W3CDTF">2017-06-14T17:10:46Z</dcterms:modified>
</cp:coreProperties>
</file>